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63"/>
  </p:handoutMasterIdLst>
  <p:sldIdLst>
    <p:sldId id="294" r:id="rId3"/>
    <p:sldId id="562" r:id="rId5"/>
    <p:sldId id="260" r:id="rId6"/>
    <p:sldId id="261" r:id="rId7"/>
    <p:sldId id="461" r:id="rId8"/>
    <p:sldId id="462" r:id="rId9"/>
    <p:sldId id="460" r:id="rId10"/>
    <p:sldId id="463" r:id="rId11"/>
    <p:sldId id="741" r:id="rId12"/>
    <p:sldId id="464" r:id="rId13"/>
    <p:sldId id="349" r:id="rId14"/>
    <p:sldId id="466" r:id="rId15"/>
    <p:sldId id="467" r:id="rId16"/>
    <p:sldId id="351" r:id="rId17"/>
    <p:sldId id="404" r:id="rId18"/>
    <p:sldId id="699" r:id="rId19"/>
    <p:sldId id="468" r:id="rId20"/>
    <p:sldId id="471" r:id="rId21"/>
    <p:sldId id="352" r:id="rId22"/>
    <p:sldId id="532" r:id="rId23"/>
    <p:sldId id="472" r:id="rId24"/>
    <p:sldId id="539" r:id="rId25"/>
    <p:sldId id="533" r:id="rId26"/>
    <p:sldId id="534" r:id="rId27"/>
    <p:sldId id="535" r:id="rId28"/>
    <p:sldId id="536" r:id="rId29"/>
    <p:sldId id="537" r:id="rId30"/>
    <p:sldId id="538" r:id="rId31"/>
    <p:sldId id="540" r:id="rId32"/>
    <p:sldId id="544" r:id="rId33"/>
    <p:sldId id="618" r:id="rId34"/>
    <p:sldId id="541" r:id="rId35"/>
    <p:sldId id="542" r:id="rId36"/>
    <p:sldId id="543" r:id="rId37"/>
    <p:sldId id="647" r:id="rId38"/>
    <p:sldId id="648" r:id="rId39"/>
    <p:sldId id="649" r:id="rId40"/>
    <p:sldId id="650" r:id="rId41"/>
    <p:sldId id="651" r:id="rId42"/>
    <p:sldId id="803" r:id="rId43"/>
    <p:sldId id="554" r:id="rId44"/>
    <p:sldId id="546" r:id="rId45"/>
    <p:sldId id="547" r:id="rId46"/>
    <p:sldId id="545" r:id="rId47"/>
    <p:sldId id="358" r:id="rId48"/>
    <p:sldId id="548" r:id="rId49"/>
    <p:sldId id="790" r:id="rId50"/>
    <p:sldId id="386" r:id="rId51"/>
    <p:sldId id="388" r:id="rId52"/>
    <p:sldId id="389" r:id="rId53"/>
    <p:sldId id="558" r:id="rId54"/>
    <p:sldId id="395" r:id="rId55"/>
    <p:sldId id="396" r:id="rId56"/>
    <p:sldId id="266" r:id="rId57"/>
    <p:sldId id="560" r:id="rId58"/>
    <p:sldId id="403" r:id="rId59"/>
    <p:sldId id="401" r:id="rId60"/>
    <p:sldId id="561" r:id="rId61"/>
    <p:sldId id="293" r:id="rId62"/>
  </p:sldIdLst>
  <p:sldSz cx="12192000" cy="6858000"/>
  <p:notesSz cx="6858000" cy="9144000"/>
  <p:embeddedFontLst>
    <p:embeddedFont>
      <p:font typeface="Calibri" panose="020F0502020204030204" pitchFamily="34" charset="0"/>
      <p:regular r:id="rId67"/>
      <p:bold r:id="rId68"/>
      <p:italic r:id="rId69"/>
      <p:boldItalic r:id="rId70"/>
    </p:embeddedFont>
    <p:embeddedFont>
      <p:font typeface="微软雅黑" panose="020B0503020204020204" charset="-122"/>
      <p:regular r:id="rId71"/>
    </p:embeddedFont>
    <p:embeddedFont>
      <p:font typeface="方正字迹-吕建德行楷简体" panose="02010600010101010101" charset="-122"/>
      <p:regular r:id="rId72"/>
    </p:embeddedFont>
    <p:embeddedFont>
      <p:font typeface="Segoe UI" panose="020B0502040204020203" charset="0"/>
      <p:regular r:id="rId73"/>
      <p:bold r:id="rId74"/>
      <p:italic r:id="rId75"/>
      <p:boldItalic r:id="rId76"/>
    </p:embeddedFont>
    <p:embeddedFont>
      <p:font typeface="方正琥珀_GBK" panose="02010600030101010101" charset="-122"/>
      <p:regular r:id="rId77"/>
    </p:embeddedFont>
    <p:embeddedFont>
      <p:font typeface="等线" panose="02010600030101010101" charset="-122"/>
      <p:regular r:id="rId78"/>
    </p:embeddedFont>
    <p:embeddedFont>
      <p:font typeface="微软雅黑 Light" panose="020B0502040204020203" pitchFamily="34" charset="-122"/>
      <p:regular r:id="rId79"/>
    </p:embeddedFont>
    <p:embeddedFont>
      <p:font typeface="Segoe Print" panose="02000600000000000000" charset="0"/>
      <p:regular r:id="rId80"/>
      <p:bold r:id="rId81"/>
    </p:embeddedFont>
    <p:embeddedFont>
      <p:font typeface="Impact" panose="020B0806030902050204"/>
      <p:regular r:id="rId82"/>
    </p:embeddedFont>
    <p:embeddedFont>
      <p:font typeface="黑体" panose="02010609060101010101" charset="-122"/>
      <p:regular r:id="rId8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A5F"/>
    <a:srgbClr val="19486F"/>
    <a:srgbClr val="00B0F0"/>
    <a:srgbClr val="028DC4"/>
    <a:srgbClr val="2092B5"/>
    <a:srgbClr val="1980A4"/>
    <a:srgbClr val="27A2C4"/>
    <a:srgbClr val="27A2C3"/>
    <a:srgbClr val="56A7DE"/>
    <a:srgbClr val="4688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0" d="100"/>
          <a:sy n="90" d="100"/>
        </p:scale>
        <p:origin x="398" y="43"/>
      </p:cViewPr>
      <p:guideLst>
        <p:guide orient="horz" pos="2320"/>
        <p:guide pos="37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font" Target="fonts/font17.fntdata"/><Relationship Id="rId82" Type="http://schemas.openxmlformats.org/officeDocument/2006/relationships/font" Target="fonts/font16.fntdata"/><Relationship Id="rId81" Type="http://schemas.openxmlformats.org/officeDocument/2006/relationships/font" Target="fonts/font15.fntdata"/><Relationship Id="rId80" Type="http://schemas.openxmlformats.org/officeDocument/2006/relationships/font" Target="fonts/font14.fntdata"/><Relationship Id="rId8" Type="http://schemas.openxmlformats.org/officeDocument/2006/relationships/slide" Target="slides/slide5.xml"/><Relationship Id="rId79" Type="http://schemas.openxmlformats.org/officeDocument/2006/relationships/font" Target="fonts/font13.fntdata"/><Relationship Id="rId78" Type="http://schemas.openxmlformats.org/officeDocument/2006/relationships/font" Target="fonts/font12.fntdata"/><Relationship Id="rId77" Type="http://schemas.openxmlformats.org/officeDocument/2006/relationships/font" Target="fonts/font11.fntdata"/><Relationship Id="rId76" Type="http://schemas.openxmlformats.org/officeDocument/2006/relationships/font" Target="fonts/font10.fntdata"/><Relationship Id="rId75" Type="http://schemas.openxmlformats.org/officeDocument/2006/relationships/font" Target="fonts/font9.fntdata"/><Relationship Id="rId74" Type="http://schemas.openxmlformats.org/officeDocument/2006/relationships/font" Target="fonts/font8.fntdata"/><Relationship Id="rId73" Type="http://schemas.openxmlformats.org/officeDocument/2006/relationships/font" Target="fonts/font7.fntdata"/><Relationship Id="rId72" Type="http://schemas.openxmlformats.org/officeDocument/2006/relationships/font" Target="fonts/font6.fntdata"/><Relationship Id="rId71" Type="http://schemas.openxmlformats.org/officeDocument/2006/relationships/font" Target="fonts/font5.fntdata"/><Relationship Id="rId70" Type="http://schemas.openxmlformats.org/officeDocument/2006/relationships/font" Target="fonts/font4.fntdata"/><Relationship Id="rId7" Type="http://schemas.openxmlformats.org/officeDocument/2006/relationships/slide" Target="slides/slide4.xml"/><Relationship Id="rId69" Type="http://schemas.openxmlformats.org/officeDocument/2006/relationships/font" Target="fonts/font3.fntdata"/><Relationship Id="rId68" Type="http://schemas.openxmlformats.org/officeDocument/2006/relationships/font" Target="fonts/font2.fntdata"/><Relationship Id="rId67" Type="http://schemas.openxmlformats.org/officeDocument/2006/relationships/font" Target="fonts/font1.fntdata"/><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89CF49-2424-4A95-9FC1-D0268D2F86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72AF5-2978-429B-BF4C-CA80E49BD42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B8C9AC-6FBD-44D0-B053-8567A646B117}"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0"/>
            <a:ext cx="12192000" cy="6884751"/>
          </a:xfrm>
          <a:prstGeom prst="rect">
            <a:avLst/>
          </a:prstGeom>
          <a:solidFill>
            <a:srgbClr val="09101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 name="任意多边形 1"/>
          <p:cNvSpPr/>
          <p:nvPr userDrawn="1"/>
        </p:nvSpPr>
        <p:spPr>
          <a:xfrm>
            <a:off x="1" y="0"/>
            <a:ext cx="3358055" cy="636984"/>
          </a:xfrm>
          <a:custGeom>
            <a:avLst/>
            <a:gdLst>
              <a:gd name="connsiteX0" fmla="*/ 18947 w 3358055"/>
              <a:gd name="connsiteY0" fmla="*/ 0 h 636984"/>
              <a:gd name="connsiteX1" fmla="*/ 3039563 w 3358055"/>
              <a:gd name="connsiteY1" fmla="*/ 0 h 636984"/>
              <a:gd name="connsiteX2" fmla="*/ 3358055 w 3358055"/>
              <a:gd name="connsiteY2" fmla="*/ 318492 h 636984"/>
              <a:gd name="connsiteX3" fmla="*/ 3039563 w 3358055"/>
              <a:gd name="connsiteY3" fmla="*/ 636984 h 636984"/>
              <a:gd name="connsiteX4" fmla="*/ 18947 w 3358055"/>
              <a:gd name="connsiteY4" fmla="*/ 636984 h 636984"/>
              <a:gd name="connsiteX5" fmla="*/ 0 w 3358055"/>
              <a:gd name="connsiteY5" fmla="*/ 635074 h 636984"/>
              <a:gd name="connsiteX6" fmla="*/ 0 w 3358055"/>
              <a:gd name="connsiteY6" fmla="*/ 1910 h 63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8055" h="636984">
                <a:moveTo>
                  <a:pt x="18947" y="0"/>
                </a:moveTo>
                <a:lnTo>
                  <a:pt x="3039563" y="0"/>
                </a:lnTo>
                <a:cubicBezTo>
                  <a:pt x="3215461" y="0"/>
                  <a:pt x="3358055" y="142594"/>
                  <a:pt x="3358055" y="318492"/>
                </a:cubicBezTo>
                <a:cubicBezTo>
                  <a:pt x="3358055" y="494390"/>
                  <a:pt x="3215461" y="636984"/>
                  <a:pt x="3039563" y="636984"/>
                </a:cubicBezTo>
                <a:lnTo>
                  <a:pt x="18947" y="636984"/>
                </a:lnTo>
                <a:lnTo>
                  <a:pt x="0" y="635074"/>
                </a:lnTo>
                <a:lnTo>
                  <a:pt x="0" y="1910"/>
                </a:lnTo>
                <a:close/>
              </a:path>
            </a:pathLst>
          </a:custGeom>
          <a:solidFill>
            <a:srgbClr val="00B0F0">
              <a:alpha val="40000"/>
            </a:srgbClr>
          </a:solidFill>
          <a:ln w="19050">
            <a:solidFill>
              <a:srgbClr val="00B0F0">
                <a:alpha val="67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 name="Freeform 83"/>
          <p:cNvSpPr>
            <a:spLocks noEditPoints="1"/>
          </p:cNvSpPr>
          <p:nvPr userDrawn="1"/>
        </p:nvSpPr>
        <p:spPr bwMode="auto">
          <a:xfrm>
            <a:off x="287516" y="134110"/>
            <a:ext cx="246184" cy="369276"/>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alpha val="92000"/>
            </a:schemeClr>
          </a:solidFill>
          <a:ln w="9525">
            <a:noFill/>
            <a:round/>
          </a:ln>
        </p:spPr>
        <p:txBody>
          <a:bodyPr vert="horz" wrap="square" lIns="121920" tIns="60960" rIns="121920" bIns="60960" numCol="1" anchor="t" anchorCtr="0" compatLnSpc="1"/>
          <a:lstStyle/>
          <a:p>
            <a:pPr defTabSz="1375410"/>
            <a:endParaRPr lang="en-US" sz="2665">
              <a:gradFill>
                <a:gsLst>
                  <a:gs pos="0">
                    <a:prstClr val="white"/>
                  </a:gs>
                  <a:gs pos="100000">
                    <a:prstClr val="white"/>
                  </a:gs>
                </a:gsLst>
                <a:lin ang="5400000" scaled="1"/>
              </a:gra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ldLvl="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12192000" cy="6884751"/>
          </a:xfrm>
          <a:prstGeom prst="rect">
            <a:avLst/>
          </a:prstGeom>
          <a:solidFill>
            <a:srgbClr val="09101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封面与封底">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p:spPr>
        <p:txBody>
          <a:bodyPr/>
          <a:lstStyle/>
          <a:p>
            <a:fld id="{B952C373-83E8-404D-A870-0C99071BEBA1}" type="datetimeFigureOut">
              <a:rPr lang="zh-CN" altLang="en-US" smtClean="0"/>
            </a:fld>
            <a:endParaRPr lang="zh-CN" altLang="en-US"/>
          </a:p>
        </p:txBody>
      </p:sp>
      <p:sp>
        <p:nvSpPr>
          <p:cNvPr id="3" name="页脚占位符 2"/>
          <p:cNvSpPr>
            <a:spLocks noGrp="1"/>
          </p:cNvSpPr>
          <p:nvPr>
            <p:ph type="ftr" sz="quarter" idx="11"/>
          </p:nvPr>
        </p:nvSpPr>
        <p:spPr>
          <a:xfrm>
            <a:off x="4165600" y="6356351"/>
            <a:ext cx="3860800" cy="365125"/>
          </a:xfr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emf"/><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C3D47"/>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6"/>
          <a:srcRect l="486" t="968" r="587" b="-1"/>
          <a:stretch>
            <a:fillRect/>
          </a:stretch>
        </p:blipFill>
        <p:spPr>
          <a:xfrm>
            <a:off x="0" y="0"/>
            <a:ext cx="12187451" cy="68969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txStyles>
    <p:titleStyle>
      <a:lvl1pPr algn="ctr" rtl="0" fontAlgn="base">
        <a:spcBef>
          <a:spcPct val="0"/>
        </a:spcBef>
        <a:spcAft>
          <a:spcPct val="0"/>
        </a:spcAft>
        <a:defRPr sz="5865" kern="1200">
          <a:solidFill>
            <a:schemeClr val="tx1"/>
          </a:solidFill>
          <a:latin typeface="+mj-lt"/>
          <a:ea typeface="+mj-ea"/>
          <a:cs typeface="+mj-cs"/>
        </a:defRPr>
      </a:lvl1pPr>
      <a:lvl2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fontAlgn="base">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fontAlgn="base">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fontAlgn="base">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fontAlgn="base">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1.emf"/><Relationship Id="rId15" Type="http://schemas.openxmlformats.org/officeDocument/2006/relationships/notesSlide" Target="../notesSlides/notesSlide1.xml"/><Relationship Id="rId14" Type="http://schemas.openxmlformats.org/officeDocument/2006/relationships/slideLayout" Target="../slideLayouts/slideLayout5.xml"/><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svg"/><Relationship Id="rId3" Type="http://schemas.openxmlformats.org/officeDocument/2006/relationships/image" Target="../media/image30.png"/><Relationship Id="rId2" Type="http://schemas.openxmlformats.org/officeDocument/2006/relationships/image" Target="../media/image11.sv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19.png"/><Relationship Id="rId7" Type="http://schemas.openxmlformats.org/officeDocument/2006/relationships/image" Target="../media/image3.svg"/><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7.png"/><Relationship Id="rId3" Type="http://schemas.openxmlformats.org/officeDocument/2006/relationships/image" Target="../media/image1.svg"/><Relationship Id="rId2" Type="http://schemas.openxmlformats.org/officeDocument/2006/relationships/image" Target="../media/image16.png"/><Relationship Id="rId18" Type="http://schemas.openxmlformats.org/officeDocument/2006/relationships/slideLayout" Target="../slideLayouts/slideLayout5.xml"/><Relationship Id="rId17" Type="http://schemas.openxmlformats.org/officeDocument/2006/relationships/image" Target="../media/image8.svg"/><Relationship Id="rId16" Type="http://schemas.openxmlformats.org/officeDocument/2006/relationships/image" Target="../media/image23.png"/><Relationship Id="rId15" Type="http://schemas.openxmlformats.org/officeDocument/2006/relationships/image" Target="../media/image7.svg"/><Relationship Id="rId14" Type="http://schemas.openxmlformats.org/officeDocument/2006/relationships/image" Target="../media/image22.png"/><Relationship Id="rId13" Type="http://schemas.openxmlformats.org/officeDocument/2006/relationships/image" Target="../media/image6.svg"/><Relationship Id="rId12" Type="http://schemas.openxmlformats.org/officeDocument/2006/relationships/image" Target="../media/image21.png"/><Relationship Id="rId11" Type="http://schemas.openxmlformats.org/officeDocument/2006/relationships/image" Target="../media/image5.svg"/><Relationship Id="rId10" Type="http://schemas.openxmlformats.org/officeDocument/2006/relationships/image" Target="../media/image20.png"/><Relationship Id="rId1" Type="http://schemas.openxmlformats.org/officeDocument/2006/relationships/image" Target="../media/image15.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image" Target="../media/image24.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1" Type="http://schemas.openxmlformats.org/officeDocument/2006/relationships/notesSlide" Target="../notesSlides/notesSlide13.xml"/><Relationship Id="rId10" Type="http://schemas.openxmlformats.org/officeDocument/2006/relationships/slideLayout" Target="../slideLayouts/slideLayout1.xml"/><Relationship Id="rId1" Type="http://schemas.openxmlformats.org/officeDocument/2006/relationships/tags" Target="../tags/tag18.xml"/></Relationships>
</file>

<file path=ppt/slides/_rels/slide53.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1" Type="http://schemas.openxmlformats.org/officeDocument/2006/relationships/notesSlide" Target="../notesSlides/notesSlide14.xml"/><Relationship Id="rId30" Type="http://schemas.openxmlformats.org/officeDocument/2006/relationships/slideLayout" Target="../slideLayouts/slideLayout1.xml"/><Relationship Id="rId3" Type="http://schemas.openxmlformats.org/officeDocument/2006/relationships/tags" Target="../tags/tag29.xml"/><Relationship Id="rId29" Type="http://schemas.openxmlformats.org/officeDocument/2006/relationships/tags" Target="../tags/tag55.xml"/><Relationship Id="rId28" Type="http://schemas.openxmlformats.org/officeDocument/2006/relationships/tags" Target="../tags/tag54.xml"/><Relationship Id="rId27" Type="http://schemas.openxmlformats.org/officeDocument/2006/relationships/tags" Target="../tags/tag53.xml"/><Relationship Id="rId26" Type="http://schemas.openxmlformats.org/officeDocument/2006/relationships/tags" Target="../tags/tag52.xml"/><Relationship Id="rId25" Type="http://schemas.openxmlformats.org/officeDocument/2006/relationships/tags" Target="../tags/tag51.xml"/><Relationship Id="rId24" Type="http://schemas.openxmlformats.org/officeDocument/2006/relationships/tags" Target="../tags/tag50.xml"/><Relationship Id="rId23" Type="http://schemas.openxmlformats.org/officeDocument/2006/relationships/tags" Target="../tags/tag49.xml"/><Relationship Id="rId22" Type="http://schemas.openxmlformats.org/officeDocument/2006/relationships/tags" Target="../tags/tag48.xml"/><Relationship Id="rId21" Type="http://schemas.openxmlformats.org/officeDocument/2006/relationships/tags" Target="../tags/tag47.xml"/><Relationship Id="rId20" Type="http://schemas.openxmlformats.org/officeDocument/2006/relationships/tags" Target="../tags/tag46.xml"/><Relationship Id="rId2" Type="http://schemas.openxmlformats.org/officeDocument/2006/relationships/tags" Target="../tags/tag28.xml"/><Relationship Id="rId19" Type="http://schemas.openxmlformats.org/officeDocument/2006/relationships/tags" Target="../tags/tag45.xml"/><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7.xml"/></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0" Type="http://schemas.openxmlformats.org/officeDocument/2006/relationships/notesSlide" Target="../notesSlides/notesSlide15.xml"/><Relationship Id="rId1" Type="http://schemas.openxmlformats.org/officeDocument/2006/relationships/tags" Target="../tags/tag56.xml"/></Relationships>
</file>

<file path=ppt/slides/_rels/slide55.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0" Type="http://schemas.openxmlformats.org/officeDocument/2006/relationships/slideLayout" Target="../slideLayouts/slideLayout1.xml"/><Relationship Id="rId1" Type="http://schemas.openxmlformats.org/officeDocument/2006/relationships/tags" Target="../tags/tag6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63.png"/><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image" Target="../media/image13.svg"/><Relationship Id="rId13" Type="http://schemas.openxmlformats.org/officeDocument/2006/relationships/notesSlide" Target="../notesSlides/notesSlide17.xml"/><Relationship Id="rId12" Type="http://schemas.openxmlformats.org/officeDocument/2006/relationships/slideLayout" Target="../slideLayouts/slideLayout1.xml"/><Relationship Id="rId11" Type="http://schemas.openxmlformats.org/officeDocument/2006/relationships/image" Target="../media/image15.svg"/><Relationship Id="rId10" Type="http://schemas.openxmlformats.org/officeDocument/2006/relationships/image" Target="../media/image64.png"/><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66.png"/><Relationship Id="rId4" Type="http://schemas.openxmlformats.org/officeDocument/2006/relationships/image" Target="../media/image16.svg"/><Relationship Id="rId3" Type="http://schemas.openxmlformats.org/officeDocument/2006/relationships/image" Target="../media/image65.png"/><Relationship Id="rId2" Type="http://schemas.openxmlformats.org/officeDocument/2006/relationships/image" Target="../media/image13.svg"/><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png"/><Relationship Id="rId2" Type="http://schemas.microsoft.com/office/2007/relationships/hdphoto" Target="../media/image5.wdp"/><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9.svg"/><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1.xml"/><Relationship Id="rId2" Type="http://schemas.openxmlformats.org/officeDocument/2006/relationships/image" Target="../media/image26.png"/><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0.sv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51316" y="552337"/>
            <a:ext cx="5342272" cy="6858000"/>
          </a:xfrm>
          <a:prstGeom prst="rect">
            <a:avLst/>
          </a:prstGeom>
        </p:spPr>
      </p:pic>
      <p:pic>
        <p:nvPicPr>
          <p:cNvPr id="10" name="图片 9"/>
          <p:cNvPicPr>
            <a:picLocks noChangeAspect="1"/>
          </p:cNvPicPr>
          <p:nvPr/>
        </p:nvPicPr>
        <p:blipFill rotWithShape="1">
          <a:blip r:embed="rId2"/>
          <a:srcRect l="486" t="968" r="587" b="-1"/>
          <a:stretch>
            <a:fillRect/>
          </a:stretch>
        </p:blipFill>
        <p:spPr>
          <a:xfrm>
            <a:off x="6350" y="0"/>
            <a:ext cx="12187451" cy="6896984"/>
          </a:xfrm>
          <a:prstGeom prst="rect">
            <a:avLst/>
          </a:prstGeom>
        </p:spPr>
      </p:pic>
      <p:pic>
        <p:nvPicPr>
          <p:cNvPr id="11" name="图片 10"/>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Lst>
          </a:blip>
          <a:srcRect l="8350" t="524" r="8350" b="1075"/>
          <a:stretch>
            <a:fillRect/>
          </a:stretch>
        </p:blipFill>
        <p:spPr>
          <a:xfrm>
            <a:off x="-19030" y="1740247"/>
            <a:ext cx="12192000" cy="249201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0151" y="4064830"/>
            <a:ext cx="1409520" cy="717574"/>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8375" y="1137194"/>
            <a:ext cx="1223720" cy="1067818"/>
          </a:xfrm>
          <a:prstGeom prst="rect">
            <a:avLst/>
          </a:prstGeom>
        </p:spPr>
      </p:pic>
      <p:sp>
        <p:nvSpPr>
          <p:cNvPr id="14" name="等腰三角形 13"/>
          <p:cNvSpPr/>
          <p:nvPr/>
        </p:nvSpPr>
        <p:spPr>
          <a:xfrm rot="15360907">
            <a:off x="10409880" y="2122423"/>
            <a:ext cx="409835" cy="742415"/>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5" name="直接连接符 14"/>
          <p:cNvCxnSpPr/>
          <p:nvPr/>
        </p:nvCxnSpPr>
        <p:spPr>
          <a:xfrm flipV="1">
            <a:off x="8592221" y="316256"/>
            <a:ext cx="3667125" cy="1867412"/>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flipV="1">
            <a:off x="11181190" y="529550"/>
            <a:ext cx="1068484" cy="500652"/>
          </a:xfrm>
          <a:prstGeom prst="line">
            <a:avLst/>
          </a:prstGeom>
          <a:noFill/>
          <a:ln w="1905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flipV="1">
            <a:off x="10496550" y="1117178"/>
            <a:ext cx="1733697" cy="702097"/>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flipH="1">
            <a:off x="-79875" y="4681007"/>
            <a:ext cx="3757355" cy="1945089"/>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39847" y="4792663"/>
            <a:ext cx="2037293" cy="681134"/>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flipH="1">
            <a:off x="371476" y="5992316"/>
            <a:ext cx="1564897" cy="955632"/>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49958" y="5905339"/>
            <a:ext cx="842868" cy="393236"/>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flipH="1">
            <a:off x="-79875" y="4884309"/>
            <a:ext cx="2380939" cy="88990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V="1">
            <a:off x="9610612" y="-56021"/>
            <a:ext cx="1108196" cy="84269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flipV="1">
            <a:off x="11134952" y="-56512"/>
            <a:ext cx="927580" cy="546097"/>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29" name="等腰三角形 28"/>
          <p:cNvSpPr/>
          <p:nvPr/>
        </p:nvSpPr>
        <p:spPr>
          <a:xfrm rot="15015087">
            <a:off x="9955257" y="1840582"/>
            <a:ext cx="408709" cy="55172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等腰三角形 29"/>
          <p:cNvSpPr/>
          <p:nvPr/>
        </p:nvSpPr>
        <p:spPr>
          <a:xfrm rot="4348860">
            <a:off x="798586" y="4378341"/>
            <a:ext cx="393324" cy="46484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p:cNvSpPr/>
          <p:nvPr/>
        </p:nvSpPr>
        <p:spPr>
          <a:xfrm>
            <a:off x="4225010" y="5394765"/>
            <a:ext cx="4112895" cy="460375"/>
          </a:xfrm>
          <a:prstGeom prst="rect">
            <a:avLst/>
          </a:prstGeom>
        </p:spPr>
        <p:txBody>
          <a:bodyPr wrap="none">
            <a:spAutoFit/>
          </a:bodyPr>
          <a:lstStyle/>
          <a:p>
            <a:pPr algn="ctr"/>
            <a:r>
              <a:rPr lang="zh-CN" altLang="en-US" sz="2400" b="1" dirty="0" smtClean="0">
                <a:ln w="3175">
                  <a:noFill/>
                </a:ln>
                <a:gradFill>
                  <a:gsLst>
                    <a:gs pos="100000">
                      <a:srgbClr val="8CADAE">
                        <a:lumMod val="60000"/>
                        <a:lumOff val="40000"/>
                      </a:srgbClr>
                    </a:gs>
                    <a:gs pos="0">
                      <a:srgbClr val="8CADAE">
                        <a:lumMod val="60000"/>
                        <a:lumOff val="40000"/>
                      </a:srgbClr>
                    </a:gs>
                  </a:gsLst>
                  <a:lin ang="0" scaled="0"/>
                </a:gradFill>
                <a:latin typeface="微软雅黑" panose="020B0503020204020204" charset="-122"/>
                <a:ea typeface="微软雅黑" panose="020B0503020204020204" charset="-122"/>
              </a:rPr>
              <a:t>国家税务总局毕节市税务局   </a:t>
            </a:r>
            <a:endParaRPr lang="zh-CN" altLang="en-US" sz="2400" b="1" dirty="0" smtClean="0">
              <a:ln w="3175">
                <a:noFill/>
              </a:ln>
              <a:gradFill>
                <a:gsLst>
                  <a:gs pos="100000">
                    <a:srgbClr val="8CADAE">
                      <a:lumMod val="60000"/>
                      <a:lumOff val="40000"/>
                    </a:srgbClr>
                  </a:gs>
                  <a:gs pos="0">
                    <a:srgbClr val="8CADAE">
                      <a:lumMod val="60000"/>
                      <a:lumOff val="40000"/>
                    </a:srgbClr>
                  </a:gs>
                </a:gsLst>
                <a:lin ang="0" scaled="0"/>
              </a:gradFill>
              <a:latin typeface="微软雅黑" panose="020B0503020204020204" charset="-122"/>
              <a:ea typeface="微软雅黑" panose="020B0503020204020204" charset="-122"/>
            </a:endParaRPr>
          </a:p>
        </p:txBody>
      </p:sp>
      <p:sp>
        <p:nvSpPr>
          <p:cNvPr id="43" name="TextBox 16"/>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17" name="TextBox 16"/>
          <p:cNvSpPr txBox="1"/>
          <p:nvPr/>
        </p:nvSpPr>
        <p:spPr>
          <a:xfrm>
            <a:off x="13510893"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31" name="1" descr="D:\360data\重要数据\桌面\66666666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 y="154178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2" name="2" descr="D:\360data\重要数据\桌面\55555555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4" y="154178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3" name="3" descr="D:\360data\重要数据\桌面\444444444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4" y="154178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4" name="4" descr="D:\360data\重要数据\桌面\33333333333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4" y="154178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5" descr="D:\360data\重要数据\桌面\22222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4" y="154178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6" name="6" descr="D:\360data\重要数据\桌面\1111111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4" y="154178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7" name="LOGO" descr="C:\Users\cn.spray\Desktop\微信图片_20211129085348.png微信图片_20211129085348"/>
          <p:cNvPicPr>
            <a:picLocks noChangeAspect="1" noChangeArrowheads="1"/>
          </p:cNvPicPr>
          <p:nvPr/>
        </p:nvPicPr>
        <p:blipFill>
          <a:blip r:embed="rId13"/>
          <a:srcRect/>
          <a:stretch>
            <a:fillRect/>
          </a:stretch>
        </p:blipFill>
        <p:spPr bwMode="auto">
          <a:xfrm>
            <a:off x="970915" y="2465070"/>
            <a:ext cx="859155" cy="1477645"/>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98506" y="170067"/>
            <a:ext cx="5342272" cy="6858000"/>
          </a:xfrm>
          <a:prstGeom prst="rect">
            <a:avLst/>
          </a:prstGeom>
        </p:spPr>
      </p:pic>
      <p:sp>
        <p:nvSpPr>
          <p:cNvPr id="2" name="文本框 1" descr="7b0a20202020227461726765744d6f64756c65223a202270726f636573734f6e6c696e65466f6e7473220a7d0a"/>
          <p:cNvSpPr txBox="1"/>
          <p:nvPr/>
        </p:nvSpPr>
        <p:spPr>
          <a:xfrm>
            <a:off x="2179955" y="1287780"/>
            <a:ext cx="1974850" cy="2399665"/>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1">
                      <a:lumMod val="50000"/>
                    </a:schemeClr>
                  </a:solidFill>
                </a:ln>
                <a:solidFill>
                  <a:srgbClr val="00B0F0"/>
                </a:solidFill>
                <a:effectLst>
                  <a:glow rad="63500">
                    <a:schemeClr val="accent1">
                      <a:satMod val="175000"/>
                      <a:alpha val="40000"/>
                    </a:schemeClr>
                  </a:glow>
                </a:effectLst>
                <a:latin typeface="+mj-lt"/>
                <a:ea typeface="Segoe UI Black" panose="020B0A02040204020203" pitchFamily="34" charset="0"/>
                <a:cs typeface="Segoe UI Black" panose="020B0A02040204020203" pitchFamily="34" charset="0"/>
              </a:defRPr>
            </a:lvl1pPr>
          </a:lstStyle>
          <a:p>
            <a:pPr algn="l"/>
            <a:r>
              <a:rPr 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rPr>
              <a:t>房</a:t>
            </a:r>
            <a:endParaRPr 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endParaRPr>
          </a:p>
        </p:txBody>
      </p:sp>
      <p:sp>
        <p:nvSpPr>
          <p:cNvPr id="7" name="文本框 6" descr="7b0a20202020227461726765744d6f64756c65223a202270726f636573734f6e6c696e65466f6e7473220a7d0a"/>
          <p:cNvSpPr txBox="1"/>
          <p:nvPr/>
        </p:nvSpPr>
        <p:spPr>
          <a:xfrm>
            <a:off x="3510280" y="2402205"/>
            <a:ext cx="1974850" cy="2399665"/>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1">
                      <a:lumMod val="50000"/>
                    </a:schemeClr>
                  </a:solidFill>
                </a:ln>
                <a:solidFill>
                  <a:srgbClr val="00B0F0"/>
                </a:solidFill>
                <a:effectLst>
                  <a:glow rad="63500">
                    <a:schemeClr val="accent1">
                      <a:satMod val="175000"/>
                      <a:alpha val="40000"/>
                    </a:schemeClr>
                  </a:glow>
                </a:effectLst>
                <a:latin typeface="+mj-lt"/>
                <a:ea typeface="Segoe UI Black" panose="020B0A02040204020203" pitchFamily="34" charset="0"/>
                <a:cs typeface="Segoe UI Black" panose="020B0A02040204020203" pitchFamily="34" charset="0"/>
              </a:defRPr>
            </a:lvl1pPr>
          </a:lstStyle>
          <a:p>
            <a:pPr algn="l"/>
            <a:r>
              <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rPr>
              <a:t>开</a:t>
            </a:r>
            <a:endPar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endParaRPr>
          </a:p>
        </p:txBody>
      </p:sp>
      <p:sp>
        <p:nvSpPr>
          <p:cNvPr id="8" name="文本框 7" descr="7b0a20202020227461726765744d6f64756c65223a202270726f636573734f6e6c696e65466f6e7473220a7d0a"/>
          <p:cNvSpPr txBox="1"/>
          <p:nvPr/>
        </p:nvSpPr>
        <p:spPr>
          <a:xfrm>
            <a:off x="4827905" y="1141730"/>
            <a:ext cx="1974850" cy="2399665"/>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1">
                      <a:lumMod val="50000"/>
                    </a:schemeClr>
                  </a:solidFill>
                </a:ln>
                <a:solidFill>
                  <a:srgbClr val="00B0F0"/>
                </a:solidFill>
                <a:effectLst>
                  <a:glow rad="63500">
                    <a:schemeClr val="accent1">
                      <a:satMod val="175000"/>
                      <a:alpha val="40000"/>
                    </a:schemeClr>
                  </a:glow>
                </a:effectLst>
                <a:latin typeface="+mj-lt"/>
                <a:ea typeface="Segoe UI Black" panose="020B0A02040204020203" pitchFamily="34" charset="0"/>
                <a:cs typeface="Segoe UI Black" panose="020B0A02040204020203" pitchFamily="34" charset="0"/>
              </a:defRPr>
            </a:lvl1pPr>
          </a:lstStyle>
          <a:p>
            <a:pPr algn="l"/>
            <a:r>
              <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rPr>
              <a:t>建</a:t>
            </a:r>
            <a:endPar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endParaRPr>
          </a:p>
        </p:txBody>
      </p:sp>
      <p:sp>
        <p:nvSpPr>
          <p:cNvPr id="18" name="文本框 17" descr="7b0a20202020227461726765744d6f64756c65223a202270726f636573734f6e6c696e65466f6e7473220a7d0a"/>
          <p:cNvSpPr txBox="1"/>
          <p:nvPr/>
        </p:nvSpPr>
        <p:spPr>
          <a:xfrm>
            <a:off x="5817870" y="2167890"/>
            <a:ext cx="1974850" cy="2399665"/>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1">
                      <a:lumMod val="50000"/>
                    </a:schemeClr>
                  </a:solidFill>
                </a:ln>
                <a:solidFill>
                  <a:srgbClr val="00B0F0"/>
                </a:solidFill>
                <a:effectLst>
                  <a:glow rad="63500">
                    <a:schemeClr val="accent1">
                      <a:satMod val="175000"/>
                      <a:alpha val="40000"/>
                    </a:schemeClr>
                  </a:glow>
                </a:effectLst>
                <a:latin typeface="+mj-lt"/>
                <a:ea typeface="Segoe UI Black" panose="020B0A02040204020203" pitchFamily="34" charset="0"/>
                <a:cs typeface="Segoe UI Black" panose="020B0A02040204020203" pitchFamily="34" charset="0"/>
              </a:defRPr>
            </a:lvl1pPr>
          </a:lstStyle>
          <a:p>
            <a:pPr algn="l"/>
            <a:r>
              <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rPr>
              <a:t>安</a:t>
            </a:r>
            <a:endPar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endParaRPr>
          </a:p>
        </p:txBody>
      </p:sp>
      <p:sp>
        <p:nvSpPr>
          <p:cNvPr id="22" name="文本框 21" descr="7b0a20202020227461726765744d6f64756c65223a202270726f636573734f6e6c696e65466f6e7473220a7d0a"/>
          <p:cNvSpPr txBox="1"/>
          <p:nvPr/>
        </p:nvSpPr>
        <p:spPr>
          <a:xfrm>
            <a:off x="9831070" y="1442720"/>
            <a:ext cx="1974850" cy="2399665"/>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1">
                      <a:lumMod val="50000"/>
                    </a:schemeClr>
                  </a:solidFill>
                </a:ln>
                <a:solidFill>
                  <a:srgbClr val="00B0F0"/>
                </a:solidFill>
                <a:effectLst>
                  <a:glow rad="63500">
                    <a:schemeClr val="accent1">
                      <a:satMod val="175000"/>
                      <a:alpha val="40000"/>
                    </a:schemeClr>
                  </a:glow>
                </a:effectLst>
                <a:latin typeface="+mj-lt"/>
                <a:ea typeface="Segoe UI Black" panose="020B0A02040204020203" pitchFamily="34" charset="0"/>
                <a:cs typeface="Segoe UI Black" panose="020B0A02040204020203" pitchFamily="34" charset="0"/>
              </a:defRPr>
            </a:lvl1pPr>
          </a:lstStyle>
          <a:p>
            <a:pPr algn="l"/>
            <a:r>
              <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rPr>
              <a:t>化</a:t>
            </a:r>
            <a:endPar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endParaRPr>
          </a:p>
        </p:txBody>
      </p:sp>
      <p:sp>
        <p:nvSpPr>
          <p:cNvPr id="27" name="文本框 26" descr="7b0a20202020227461726765744d6f64756c65223a202270726f636573734f6e6c696e65466f6e7473220a7d0a"/>
          <p:cNvSpPr txBox="1"/>
          <p:nvPr/>
        </p:nvSpPr>
        <p:spPr>
          <a:xfrm>
            <a:off x="7092950" y="1068070"/>
            <a:ext cx="1974850" cy="2399665"/>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1">
                      <a:lumMod val="50000"/>
                    </a:schemeClr>
                  </a:solidFill>
                </a:ln>
                <a:solidFill>
                  <a:srgbClr val="00B0F0"/>
                </a:solidFill>
                <a:effectLst>
                  <a:glow rad="63500">
                    <a:schemeClr val="accent1">
                      <a:satMod val="175000"/>
                      <a:alpha val="40000"/>
                    </a:schemeClr>
                  </a:glow>
                </a:effectLst>
                <a:latin typeface="+mj-lt"/>
                <a:ea typeface="Segoe UI Black" panose="020B0A02040204020203" pitchFamily="34" charset="0"/>
                <a:cs typeface="Segoe UI Black" panose="020B0A02040204020203" pitchFamily="34" charset="0"/>
              </a:defRPr>
            </a:lvl1pPr>
          </a:lstStyle>
          <a:p>
            <a:pPr algn="l"/>
            <a:r>
              <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rPr>
              <a:t>一</a:t>
            </a:r>
            <a:endPar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endParaRPr>
          </a:p>
        </p:txBody>
      </p:sp>
      <p:sp>
        <p:nvSpPr>
          <p:cNvPr id="39" name="文本框 38" descr="7b0a20202020227461726765744d6f64756c65223a202270726f636573734f6e6c696e65466f6e7473220a7d0a"/>
          <p:cNvSpPr txBox="1"/>
          <p:nvPr/>
        </p:nvSpPr>
        <p:spPr>
          <a:xfrm>
            <a:off x="8338820" y="2167890"/>
            <a:ext cx="1974850" cy="2399665"/>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1">
                      <a:lumMod val="50000"/>
                    </a:schemeClr>
                  </a:solidFill>
                </a:ln>
                <a:solidFill>
                  <a:srgbClr val="00B0F0"/>
                </a:solidFill>
                <a:effectLst>
                  <a:glow rad="63500">
                    <a:schemeClr val="accent1">
                      <a:satMod val="175000"/>
                      <a:alpha val="40000"/>
                    </a:schemeClr>
                  </a:glow>
                </a:effectLst>
                <a:latin typeface="+mj-lt"/>
                <a:ea typeface="Segoe UI Black" panose="020B0A02040204020203" pitchFamily="34" charset="0"/>
                <a:cs typeface="Segoe UI Black" panose="020B0A02040204020203" pitchFamily="34" charset="0"/>
              </a:defRPr>
            </a:lvl1pPr>
          </a:lstStyle>
          <a:p>
            <a:pPr algn="l"/>
            <a:r>
              <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rPr>
              <a:t>体</a:t>
            </a:r>
            <a:endParaRPr lang="zh-CN" altLang="zh-CN" sz="15000" b="1" dirty="0" smtClean="0">
              <a:ln w="12700">
                <a:noFill/>
              </a:ln>
              <a:solidFill>
                <a:prstClr val="white"/>
              </a:solidFill>
              <a:effectLst>
                <a:glow rad="127000">
                  <a:srgbClr val="00B0F0">
                    <a:alpha val="76000"/>
                  </a:srgbClr>
                </a:glow>
              </a:effectLst>
              <a:latin typeface="方正字迹-吕建德行楷简体" panose="02010600010101010101" charset="-122"/>
              <a:ea typeface="方正字迹-吕建德行楷简体" panose="02010600010101010101" charset="-122"/>
              <a:cs typeface="Segoe UI" panose="020B0502040204020203" charset="0"/>
              <a:sym typeface="方正琥珀_GBK"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12" decel="10000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par>
                                <p:cTn id="25" presetID="2" presetClass="entr" presetSubtype="12" decel="10000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8" presetClass="emph" presetSubtype="0" repeatCount="indefinite" fill="hold" nodeType="withEffect">
                                  <p:stCondLst>
                                    <p:cond delay="0"/>
                                  </p:stCondLst>
                                  <p:childTnLst>
                                    <p:animRot by="21600000">
                                      <p:cBhvr>
                                        <p:cTn id="30" dur="1000" fill="hold"/>
                                        <p:tgtEl>
                                          <p:spTgt spid="31"/>
                                        </p:tgtEl>
                                        <p:attrNameLst>
                                          <p:attrName>r</p:attrName>
                                        </p:attrNameLst>
                                      </p:cBhvr>
                                    </p:animRot>
                                  </p:childTnLst>
                                </p:cTn>
                              </p:par>
                              <p:par>
                                <p:cTn id="31" presetID="8" presetClass="emph" presetSubtype="0" repeatCount="indefinite" fill="hold" nodeType="withEffect">
                                  <p:stCondLst>
                                    <p:cond delay="0"/>
                                  </p:stCondLst>
                                  <p:childTnLst>
                                    <p:animRot by="-64800000">
                                      <p:cBhvr>
                                        <p:cTn id="32" dur="1000" fill="hold"/>
                                        <p:tgtEl>
                                          <p:spTgt spid="32"/>
                                        </p:tgtEl>
                                        <p:attrNameLst>
                                          <p:attrName>r</p:attrName>
                                        </p:attrNameLst>
                                      </p:cBhvr>
                                    </p:animRot>
                                  </p:childTnLst>
                                </p:cTn>
                              </p:par>
                              <p:par>
                                <p:cTn id="33" presetID="8" presetClass="emph" presetSubtype="0" repeatCount="indefinite" fill="hold" nodeType="withEffect">
                                  <p:stCondLst>
                                    <p:cond delay="0"/>
                                  </p:stCondLst>
                                  <p:childTnLst>
                                    <p:animRot by="43200000">
                                      <p:cBhvr>
                                        <p:cTn id="34" dur="1000" fill="hold"/>
                                        <p:tgtEl>
                                          <p:spTgt spid="33"/>
                                        </p:tgtEl>
                                        <p:attrNameLst>
                                          <p:attrName>r</p:attrName>
                                        </p:attrNameLst>
                                      </p:cBhvr>
                                    </p:animRot>
                                  </p:childTnLst>
                                </p:cTn>
                              </p:par>
                              <p:par>
                                <p:cTn id="35" presetID="8" presetClass="emph" presetSubtype="0" repeatCount="indefinite" fill="hold" nodeType="withEffect">
                                  <p:stCondLst>
                                    <p:cond delay="0"/>
                                  </p:stCondLst>
                                  <p:childTnLst>
                                    <p:animRot by="-43200000">
                                      <p:cBhvr>
                                        <p:cTn id="36" dur="1000" fill="hold"/>
                                        <p:tgtEl>
                                          <p:spTgt spid="34"/>
                                        </p:tgtEl>
                                        <p:attrNameLst>
                                          <p:attrName>r</p:attrName>
                                        </p:attrNameLst>
                                      </p:cBhvr>
                                    </p:animRot>
                                  </p:childTnLst>
                                </p:cTn>
                              </p:par>
                              <p:par>
                                <p:cTn id="37" presetID="8" presetClass="emph" presetSubtype="0" repeatCount="indefinite" fill="hold" nodeType="withEffect">
                                  <p:stCondLst>
                                    <p:cond delay="0"/>
                                  </p:stCondLst>
                                  <p:childTnLst>
                                    <p:animRot by="21600000">
                                      <p:cBhvr>
                                        <p:cTn id="38" dur="1000" fill="hold"/>
                                        <p:tgtEl>
                                          <p:spTgt spid="35"/>
                                        </p:tgtEl>
                                        <p:attrNameLst>
                                          <p:attrName>r</p:attrName>
                                        </p:attrNameLst>
                                      </p:cBhvr>
                                    </p:animRot>
                                  </p:childTnLst>
                                </p:cTn>
                              </p:par>
                              <p:par>
                                <p:cTn id="39" presetID="8" presetClass="emph" presetSubtype="0" repeatCount="indefinite" fill="hold" nodeType="withEffect">
                                  <p:stCondLst>
                                    <p:cond delay="0"/>
                                  </p:stCondLst>
                                  <p:childTnLst>
                                    <p:animRot by="-21600000">
                                      <p:cBhvr>
                                        <p:cTn id="40" dur="1000" fill="hold"/>
                                        <p:tgtEl>
                                          <p:spTgt spid="36"/>
                                        </p:tgtEl>
                                        <p:attrNameLst>
                                          <p:attrName>r</p:attrName>
                                        </p:attrNameLst>
                                      </p:cBhvr>
                                    </p:animRot>
                                  </p:childTnLst>
                                </p:cTn>
                              </p:par>
                              <p:par>
                                <p:cTn id="41" presetID="2" presetClass="entr" presetSubtype="12" decel="10000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0-#ppt_w/2"/>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50" presetClass="entr" presetSubtype="0" decel="100000" fill="hold" grpId="0" nodeType="withEffect">
                                  <p:stCondLst>
                                    <p:cond delay="500"/>
                                  </p:stCondLst>
                                  <p:childTnLst>
                                    <p:set>
                                      <p:cBhvr>
                                        <p:cTn id="46" dur="1" fill="hold">
                                          <p:stCondLst>
                                            <p:cond delay="0"/>
                                          </p:stCondLst>
                                        </p:cTn>
                                        <p:tgtEl>
                                          <p:spTgt spid="2"/>
                                        </p:tgtEl>
                                        <p:attrNameLst>
                                          <p:attrName>style.visibility</p:attrName>
                                        </p:attrNameLst>
                                      </p:cBhvr>
                                      <p:to>
                                        <p:strVal val="visible"/>
                                      </p:to>
                                    </p:set>
                                    <p:anim calcmode="lin" valueType="num">
                                      <p:cBhvr>
                                        <p:cTn id="47" dur="800" fill="hold"/>
                                        <p:tgtEl>
                                          <p:spTgt spid="2"/>
                                        </p:tgtEl>
                                        <p:attrNameLst>
                                          <p:attrName>ppt_w</p:attrName>
                                        </p:attrNameLst>
                                      </p:cBhvr>
                                      <p:tavLst>
                                        <p:tav tm="0">
                                          <p:val>
                                            <p:strVal val="#ppt_w+.3"/>
                                          </p:val>
                                        </p:tav>
                                        <p:tav tm="100000">
                                          <p:val>
                                            <p:strVal val="#ppt_w"/>
                                          </p:val>
                                        </p:tav>
                                      </p:tavLst>
                                    </p:anim>
                                    <p:anim calcmode="lin" valueType="num">
                                      <p:cBhvr>
                                        <p:cTn id="48" dur="800" fill="hold"/>
                                        <p:tgtEl>
                                          <p:spTgt spid="2"/>
                                        </p:tgtEl>
                                        <p:attrNameLst>
                                          <p:attrName>ppt_h</p:attrName>
                                        </p:attrNameLst>
                                      </p:cBhvr>
                                      <p:tavLst>
                                        <p:tav tm="0">
                                          <p:val>
                                            <p:strVal val="#ppt_h"/>
                                          </p:val>
                                        </p:tav>
                                        <p:tav tm="100000">
                                          <p:val>
                                            <p:strVal val="#ppt_h"/>
                                          </p:val>
                                        </p:tav>
                                      </p:tavLst>
                                    </p:anim>
                                    <p:animEffect transition="in" filter="fade">
                                      <p:cBhvr>
                                        <p:cTn id="49" dur="800"/>
                                        <p:tgtEl>
                                          <p:spTgt spid="2"/>
                                        </p:tgtEl>
                                      </p:cBhvr>
                                    </p:animEffect>
                                  </p:childTnLst>
                                </p:cTn>
                              </p:par>
                              <p:par>
                                <p:cTn id="50" presetID="50" presetClass="entr" presetSubtype="0" decel="100000" fill="hold" grpId="0" nodeType="withEffect">
                                  <p:stCondLst>
                                    <p:cond delay="500"/>
                                  </p:stCondLst>
                                  <p:childTnLst>
                                    <p:set>
                                      <p:cBhvr>
                                        <p:cTn id="51" dur="1" fill="hold">
                                          <p:stCondLst>
                                            <p:cond delay="0"/>
                                          </p:stCondLst>
                                        </p:cTn>
                                        <p:tgtEl>
                                          <p:spTgt spid="7"/>
                                        </p:tgtEl>
                                        <p:attrNameLst>
                                          <p:attrName>style.visibility</p:attrName>
                                        </p:attrNameLst>
                                      </p:cBhvr>
                                      <p:to>
                                        <p:strVal val="visible"/>
                                      </p:to>
                                    </p:set>
                                    <p:anim calcmode="lin" valueType="num">
                                      <p:cBhvr>
                                        <p:cTn id="52" dur="800" fill="hold"/>
                                        <p:tgtEl>
                                          <p:spTgt spid="7"/>
                                        </p:tgtEl>
                                        <p:attrNameLst>
                                          <p:attrName>ppt_w</p:attrName>
                                        </p:attrNameLst>
                                      </p:cBhvr>
                                      <p:tavLst>
                                        <p:tav tm="0">
                                          <p:val>
                                            <p:strVal val="#ppt_w+.3"/>
                                          </p:val>
                                        </p:tav>
                                        <p:tav tm="100000">
                                          <p:val>
                                            <p:strVal val="#ppt_w"/>
                                          </p:val>
                                        </p:tav>
                                      </p:tavLst>
                                    </p:anim>
                                    <p:anim calcmode="lin" valueType="num">
                                      <p:cBhvr>
                                        <p:cTn id="53" dur="800" fill="hold"/>
                                        <p:tgtEl>
                                          <p:spTgt spid="7"/>
                                        </p:tgtEl>
                                        <p:attrNameLst>
                                          <p:attrName>ppt_h</p:attrName>
                                        </p:attrNameLst>
                                      </p:cBhvr>
                                      <p:tavLst>
                                        <p:tav tm="0">
                                          <p:val>
                                            <p:strVal val="#ppt_h"/>
                                          </p:val>
                                        </p:tav>
                                        <p:tav tm="100000">
                                          <p:val>
                                            <p:strVal val="#ppt_h"/>
                                          </p:val>
                                        </p:tav>
                                      </p:tavLst>
                                    </p:anim>
                                    <p:animEffect transition="in" filter="fade">
                                      <p:cBhvr>
                                        <p:cTn id="54" dur="800"/>
                                        <p:tgtEl>
                                          <p:spTgt spid="7"/>
                                        </p:tgtEl>
                                      </p:cBhvr>
                                    </p:animEffect>
                                  </p:childTnLst>
                                </p:cTn>
                              </p:par>
                              <p:par>
                                <p:cTn id="55" presetID="50" presetClass="entr" presetSubtype="0" decel="100000" fill="hold" grpId="0" nodeType="withEffect">
                                  <p:stCondLst>
                                    <p:cond delay="500"/>
                                  </p:stCondLst>
                                  <p:childTnLst>
                                    <p:set>
                                      <p:cBhvr>
                                        <p:cTn id="56" dur="1" fill="hold">
                                          <p:stCondLst>
                                            <p:cond delay="0"/>
                                          </p:stCondLst>
                                        </p:cTn>
                                        <p:tgtEl>
                                          <p:spTgt spid="8"/>
                                        </p:tgtEl>
                                        <p:attrNameLst>
                                          <p:attrName>style.visibility</p:attrName>
                                        </p:attrNameLst>
                                      </p:cBhvr>
                                      <p:to>
                                        <p:strVal val="visible"/>
                                      </p:to>
                                    </p:set>
                                    <p:anim calcmode="lin" valueType="num">
                                      <p:cBhvr>
                                        <p:cTn id="57" dur="800" fill="hold"/>
                                        <p:tgtEl>
                                          <p:spTgt spid="8"/>
                                        </p:tgtEl>
                                        <p:attrNameLst>
                                          <p:attrName>ppt_w</p:attrName>
                                        </p:attrNameLst>
                                      </p:cBhvr>
                                      <p:tavLst>
                                        <p:tav tm="0">
                                          <p:val>
                                            <p:strVal val="#ppt_w+.3"/>
                                          </p:val>
                                        </p:tav>
                                        <p:tav tm="100000">
                                          <p:val>
                                            <p:strVal val="#ppt_w"/>
                                          </p:val>
                                        </p:tav>
                                      </p:tavLst>
                                    </p:anim>
                                    <p:anim calcmode="lin" valueType="num">
                                      <p:cBhvr>
                                        <p:cTn id="58" dur="800" fill="hold"/>
                                        <p:tgtEl>
                                          <p:spTgt spid="8"/>
                                        </p:tgtEl>
                                        <p:attrNameLst>
                                          <p:attrName>ppt_h</p:attrName>
                                        </p:attrNameLst>
                                      </p:cBhvr>
                                      <p:tavLst>
                                        <p:tav tm="0">
                                          <p:val>
                                            <p:strVal val="#ppt_h"/>
                                          </p:val>
                                        </p:tav>
                                        <p:tav tm="100000">
                                          <p:val>
                                            <p:strVal val="#ppt_h"/>
                                          </p:val>
                                        </p:tav>
                                      </p:tavLst>
                                    </p:anim>
                                    <p:animEffect transition="in" filter="fade">
                                      <p:cBhvr>
                                        <p:cTn id="59" dur="800"/>
                                        <p:tgtEl>
                                          <p:spTgt spid="8"/>
                                        </p:tgtEl>
                                      </p:cBhvr>
                                    </p:animEffect>
                                  </p:childTnLst>
                                </p:cTn>
                              </p:par>
                              <p:par>
                                <p:cTn id="60" presetID="50" presetClass="entr" presetSubtype="0" decel="100000" fill="hold" grpId="0" nodeType="withEffect">
                                  <p:stCondLst>
                                    <p:cond delay="500"/>
                                  </p:stCondLst>
                                  <p:childTnLst>
                                    <p:set>
                                      <p:cBhvr>
                                        <p:cTn id="61" dur="1" fill="hold">
                                          <p:stCondLst>
                                            <p:cond delay="0"/>
                                          </p:stCondLst>
                                        </p:cTn>
                                        <p:tgtEl>
                                          <p:spTgt spid="18"/>
                                        </p:tgtEl>
                                        <p:attrNameLst>
                                          <p:attrName>style.visibility</p:attrName>
                                        </p:attrNameLst>
                                      </p:cBhvr>
                                      <p:to>
                                        <p:strVal val="visible"/>
                                      </p:to>
                                    </p:set>
                                    <p:anim calcmode="lin" valueType="num">
                                      <p:cBhvr>
                                        <p:cTn id="62" dur="800" fill="hold"/>
                                        <p:tgtEl>
                                          <p:spTgt spid="18"/>
                                        </p:tgtEl>
                                        <p:attrNameLst>
                                          <p:attrName>ppt_w</p:attrName>
                                        </p:attrNameLst>
                                      </p:cBhvr>
                                      <p:tavLst>
                                        <p:tav tm="0">
                                          <p:val>
                                            <p:strVal val="#ppt_w+.3"/>
                                          </p:val>
                                        </p:tav>
                                        <p:tav tm="100000">
                                          <p:val>
                                            <p:strVal val="#ppt_w"/>
                                          </p:val>
                                        </p:tav>
                                      </p:tavLst>
                                    </p:anim>
                                    <p:anim calcmode="lin" valueType="num">
                                      <p:cBhvr>
                                        <p:cTn id="63" dur="800" fill="hold"/>
                                        <p:tgtEl>
                                          <p:spTgt spid="18"/>
                                        </p:tgtEl>
                                        <p:attrNameLst>
                                          <p:attrName>ppt_h</p:attrName>
                                        </p:attrNameLst>
                                      </p:cBhvr>
                                      <p:tavLst>
                                        <p:tav tm="0">
                                          <p:val>
                                            <p:strVal val="#ppt_h"/>
                                          </p:val>
                                        </p:tav>
                                        <p:tav tm="100000">
                                          <p:val>
                                            <p:strVal val="#ppt_h"/>
                                          </p:val>
                                        </p:tav>
                                      </p:tavLst>
                                    </p:anim>
                                    <p:animEffect transition="in" filter="fade">
                                      <p:cBhvr>
                                        <p:cTn id="64" dur="800"/>
                                        <p:tgtEl>
                                          <p:spTgt spid="18"/>
                                        </p:tgtEl>
                                      </p:cBhvr>
                                    </p:animEffect>
                                  </p:childTnLst>
                                </p:cTn>
                              </p:par>
                              <p:par>
                                <p:cTn id="65" presetID="50" presetClass="entr" presetSubtype="0" decel="100000" fill="hold" grpId="0" nodeType="withEffect">
                                  <p:stCondLst>
                                    <p:cond delay="500"/>
                                  </p:stCondLst>
                                  <p:childTnLst>
                                    <p:set>
                                      <p:cBhvr>
                                        <p:cTn id="66" dur="1" fill="hold">
                                          <p:stCondLst>
                                            <p:cond delay="0"/>
                                          </p:stCondLst>
                                        </p:cTn>
                                        <p:tgtEl>
                                          <p:spTgt spid="22"/>
                                        </p:tgtEl>
                                        <p:attrNameLst>
                                          <p:attrName>style.visibility</p:attrName>
                                        </p:attrNameLst>
                                      </p:cBhvr>
                                      <p:to>
                                        <p:strVal val="visible"/>
                                      </p:to>
                                    </p:set>
                                    <p:anim calcmode="lin" valueType="num">
                                      <p:cBhvr>
                                        <p:cTn id="67" dur="800" fill="hold"/>
                                        <p:tgtEl>
                                          <p:spTgt spid="22"/>
                                        </p:tgtEl>
                                        <p:attrNameLst>
                                          <p:attrName>ppt_w</p:attrName>
                                        </p:attrNameLst>
                                      </p:cBhvr>
                                      <p:tavLst>
                                        <p:tav tm="0">
                                          <p:val>
                                            <p:strVal val="#ppt_w+.3"/>
                                          </p:val>
                                        </p:tav>
                                        <p:tav tm="100000">
                                          <p:val>
                                            <p:strVal val="#ppt_w"/>
                                          </p:val>
                                        </p:tav>
                                      </p:tavLst>
                                    </p:anim>
                                    <p:anim calcmode="lin" valueType="num">
                                      <p:cBhvr>
                                        <p:cTn id="68" dur="800" fill="hold"/>
                                        <p:tgtEl>
                                          <p:spTgt spid="22"/>
                                        </p:tgtEl>
                                        <p:attrNameLst>
                                          <p:attrName>ppt_h</p:attrName>
                                        </p:attrNameLst>
                                      </p:cBhvr>
                                      <p:tavLst>
                                        <p:tav tm="0">
                                          <p:val>
                                            <p:strVal val="#ppt_h"/>
                                          </p:val>
                                        </p:tav>
                                        <p:tav tm="100000">
                                          <p:val>
                                            <p:strVal val="#ppt_h"/>
                                          </p:val>
                                        </p:tav>
                                      </p:tavLst>
                                    </p:anim>
                                    <p:animEffect transition="in" filter="fade">
                                      <p:cBhvr>
                                        <p:cTn id="69" dur="800"/>
                                        <p:tgtEl>
                                          <p:spTgt spid="22"/>
                                        </p:tgtEl>
                                      </p:cBhvr>
                                    </p:animEffect>
                                  </p:childTnLst>
                                </p:cTn>
                              </p:par>
                              <p:par>
                                <p:cTn id="70" presetID="50" presetClass="entr" presetSubtype="0" decel="100000" fill="hold" grpId="0" nodeType="withEffect">
                                  <p:stCondLst>
                                    <p:cond delay="500"/>
                                  </p:stCondLst>
                                  <p:childTnLst>
                                    <p:set>
                                      <p:cBhvr>
                                        <p:cTn id="71" dur="1" fill="hold">
                                          <p:stCondLst>
                                            <p:cond delay="0"/>
                                          </p:stCondLst>
                                        </p:cTn>
                                        <p:tgtEl>
                                          <p:spTgt spid="27"/>
                                        </p:tgtEl>
                                        <p:attrNameLst>
                                          <p:attrName>style.visibility</p:attrName>
                                        </p:attrNameLst>
                                      </p:cBhvr>
                                      <p:to>
                                        <p:strVal val="visible"/>
                                      </p:to>
                                    </p:set>
                                    <p:anim calcmode="lin" valueType="num">
                                      <p:cBhvr>
                                        <p:cTn id="72" dur="800" fill="hold"/>
                                        <p:tgtEl>
                                          <p:spTgt spid="27"/>
                                        </p:tgtEl>
                                        <p:attrNameLst>
                                          <p:attrName>ppt_w</p:attrName>
                                        </p:attrNameLst>
                                      </p:cBhvr>
                                      <p:tavLst>
                                        <p:tav tm="0">
                                          <p:val>
                                            <p:strVal val="#ppt_w+.3"/>
                                          </p:val>
                                        </p:tav>
                                        <p:tav tm="100000">
                                          <p:val>
                                            <p:strVal val="#ppt_w"/>
                                          </p:val>
                                        </p:tav>
                                      </p:tavLst>
                                    </p:anim>
                                    <p:anim calcmode="lin" valueType="num">
                                      <p:cBhvr>
                                        <p:cTn id="73" dur="800" fill="hold"/>
                                        <p:tgtEl>
                                          <p:spTgt spid="27"/>
                                        </p:tgtEl>
                                        <p:attrNameLst>
                                          <p:attrName>ppt_h</p:attrName>
                                        </p:attrNameLst>
                                      </p:cBhvr>
                                      <p:tavLst>
                                        <p:tav tm="0">
                                          <p:val>
                                            <p:strVal val="#ppt_h"/>
                                          </p:val>
                                        </p:tav>
                                        <p:tav tm="100000">
                                          <p:val>
                                            <p:strVal val="#ppt_h"/>
                                          </p:val>
                                        </p:tav>
                                      </p:tavLst>
                                    </p:anim>
                                    <p:animEffect transition="in" filter="fade">
                                      <p:cBhvr>
                                        <p:cTn id="74" dur="800"/>
                                        <p:tgtEl>
                                          <p:spTgt spid="27"/>
                                        </p:tgtEl>
                                      </p:cBhvr>
                                    </p:animEffect>
                                  </p:childTnLst>
                                </p:cTn>
                              </p:par>
                              <p:par>
                                <p:cTn id="75" presetID="50" presetClass="entr" presetSubtype="0" decel="100000" fill="hold" grpId="0" nodeType="withEffect">
                                  <p:stCondLst>
                                    <p:cond delay="500"/>
                                  </p:stCondLst>
                                  <p:childTnLst>
                                    <p:set>
                                      <p:cBhvr>
                                        <p:cTn id="76" dur="1" fill="hold">
                                          <p:stCondLst>
                                            <p:cond delay="0"/>
                                          </p:stCondLst>
                                        </p:cTn>
                                        <p:tgtEl>
                                          <p:spTgt spid="39"/>
                                        </p:tgtEl>
                                        <p:attrNameLst>
                                          <p:attrName>style.visibility</p:attrName>
                                        </p:attrNameLst>
                                      </p:cBhvr>
                                      <p:to>
                                        <p:strVal val="visible"/>
                                      </p:to>
                                    </p:set>
                                    <p:anim calcmode="lin" valueType="num">
                                      <p:cBhvr>
                                        <p:cTn id="77" dur="800" fill="hold"/>
                                        <p:tgtEl>
                                          <p:spTgt spid="39"/>
                                        </p:tgtEl>
                                        <p:attrNameLst>
                                          <p:attrName>ppt_w</p:attrName>
                                        </p:attrNameLst>
                                      </p:cBhvr>
                                      <p:tavLst>
                                        <p:tav tm="0">
                                          <p:val>
                                            <p:strVal val="#ppt_w+.3"/>
                                          </p:val>
                                        </p:tav>
                                        <p:tav tm="100000">
                                          <p:val>
                                            <p:strVal val="#ppt_w"/>
                                          </p:val>
                                        </p:tav>
                                      </p:tavLst>
                                    </p:anim>
                                    <p:anim calcmode="lin" valueType="num">
                                      <p:cBhvr>
                                        <p:cTn id="78" dur="800" fill="hold"/>
                                        <p:tgtEl>
                                          <p:spTgt spid="39"/>
                                        </p:tgtEl>
                                        <p:attrNameLst>
                                          <p:attrName>ppt_h</p:attrName>
                                        </p:attrNameLst>
                                      </p:cBhvr>
                                      <p:tavLst>
                                        <p:tav tm="0">
                                          <p:val>
                                            <p:strVal val="#ppt_h"/>
                                          </p:val>
                                        </p:tav>
                                        <p:tav tm="100000">
                                          <p:val>
                                            <p:strVal val="#ppt_h"/>
                                          </p:val>
                                        </p:tav>
                                      </p:tavLst>
                                    </p:anim>
                                    <p:animEffect transition="in" filter="fade">
                                      <p:cBhvr>
                                        <p:cTn id="79" dur="800"/>
                                        <p:tgtEl>
                                          <p:spTgt spid="39"/>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250"/>
                                        <p:tgtEl>
                                          <p:spTgt spid="17"/>
                                        </p:tgtEl>
                                      </p:cBhvr>
                                    </p:animEffect>
                                  </p:childTnLst>
                                </p:cTn>
                              </p:par>
                              <p:par>
                                <p:cTn id="84" presetID="2" presetClass="entr" presetSubtype="8"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 calcmode="lin" valueType="num">
                                      <p:cBhvr additive="base">
                                        <p:cTn id="86" dur="500" fill="hold"/>
                                        <p:tgtEl>
                                          <p:spTgt spid="12"/>
                                        </p:tgtEl>
                                        <p:attrNameLst>
                                          <p:attrName>ppt_x</p:attrName>
                                        </p:attrNameLst>
                                      </p:cBhvr>
                                      <p:tavLst>
                                        <p:tav tm="0">
                                          <p:val>
                                            <p:strVal val="0-#ppt_w/2"/>
                                          </p:val>
                                        </p:tav>
                                        <p:tav tm="100000">
                                          <p:val>
                                            <p:strVal val="#ppt_x"/>
                                          </p:val>
                                        </p:tav>
                                      </p:tavLst>
                                    </p:anim>
                                    <p:anim calcmode="lin" valueType="num">
                                      <p:cBhvr additive="base">
                                        <p:cTn id="87" dur="500" fill="hold"/>
                                        <p:tgtEl>
                                          <p:spTgt spid="12"/>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 calcmode="lin" valueType="num">
                                      <p:cBhvr additive="base">
                                        <p:cTn id="90" dur="500" fill="hold"/>
                                        <p:tgtEl>
                                          <p:spTgt spid="13"/>
                                        </p:tgtEl>
                                        <p:attrNameLst>
                                          <p:attrName>ppt_x</p:attrName>
                                        </p:attrNameLst>
                                      </p:cBhvr>
                                      <p:tavLst>
                                        <p:tav tm="0">
                                          <p:val>
                                            <p:strVal val="1+#ppt_w/2"/>
                                          </p:val>
                                        </p:tav>
                                        <p:tav tm="100000">
                                          <p:val>
                                            <p:strVal val="#ppt_x"/>
                                          </p:val>
                                        </p:tav>
                                      </p:tavLst>
                                    </p:anim>
                                    <p:anim calcmode="lin" valueType="num">
                                      <p:cBhvr additive="base">
                                        <p:cTn id="91" dur="500" fill="hold"/>
                                        <p:tgtEl>
                                          <p:spTgt spid="13"/>
                                        </p:tgtEl>
                                        <p:attrNameLst>
                                          <p:attrName>ppt_y</p:attrName>
                                        </p:attrNameLst>
                                      </p:cBhvr>
                                      <p:tavLst>
                                        <p:tav tm="0">
                                          <p:val>
                                            <p:strVal val="#ppt_y"/>
                                          </p:val>
                                        </p:tav>
                                        <p:tav tm="100000">
                                          <p:val>
                                            <p:strVal val="#ppt_y"/>
                                          </p:val>
                                        </p:tav>
                                      </p:tavLst>
                                    </p:anim>
                                  </p:childTnLst>
                                </p:cTn>
                              </p:par>
                              <p:par>
                                <p:cTn id="92" presetID="53" presetClass="entr" presetSubtype="528" repeatCount="3000" fill="hold" nodeType="withEffect">
                                  <p:stCondLst>
                                    <p:cond delay="0"/>
                                  </p:stCondLst>
                                  <p:childTnLst>
                                    <p:set>
                                      <p:cBhvr>
                                        <p:cTn id="93" dur="1" fill="hold">
                                          <p:stCondLst>
                                            <p:cond delay="0"/>
                                          </p:stCondLst>
                                        </p:cTn>
                                        <p:tgtEl>
                                          <p:spTgt spid="26"/>
                                        </p:tgtEl>
                                        <p:attrNameLst>
                                          <p:attrName>style.visibility</p:attrName>
                                        </p:attrNameLst>
                                      </p:cBhvr>
                                      <p:to>
                                        <p:strVal val="visible"/>
                                      </p:to>
                                    </p:set>
                                    <p:anim calcmode="lin" valueType="num">
                                      <p:cBhvr>
                                        <p:cTn id="94" dur="700" fill="hold"/>
                                        <p:tgtEl>
                                          <p:spTgt spid="26"/>
                                        </p:tgtEl>
                                        <p:attrNameLst>
                                          <p:attrName>ppt_w</p:attrName>
                                        </p:attrNameLst>
                                      </p:cBhvr>
                                      <p:tavLst>
                                        <p:tav tm="0">
                                          <p:val>
                                            <p:fltVal val="0"/>
                                          </p:val>
                                        </p:tav>
                                        <p:tav tm="100000">
                                          <p:val>
                                            <p:strVal val="#ppt_w"/>
                                          </p:val>
                                        </p:tav>
                                      </p:tavLst>
                                    </p:anim>
                                    <p:anim calcmode="lin" valueType="num">
                                      <p:cBhvr>
                                        <p:cTn id="95" dur="700" fill="hold"/>
                                        <p:tgtEl>
                                          <p:spTgt spid="26"/>
                                        </p:tgtEl>
                                        <p:attrNameLst>
                                          <p:attrName>ppt_h</p:attrName>
                                        </p:attrNameLst>
                                      </p:cBhvr>
                                      <p:tavLst>
                                        <p:tav tm="0">
                                          <p:val>
                                            <p:fltVal val="0"/>
                                          </p:val>
                                        </p:tav>
                                        <p:tav tm="100000">
                                          <p:val>
                                            <p:strVal val="#ppt_h"/>
                                          </p:val>
                                        </p:tav>
                                      </p:tavLst>
                                    </p:anim>
                                    <p:animEffect transition="in" filter="fade">
                                      <p:cBhvr>
                                        <p:cTn id="96" dur="700"/>
                                        <p:tgtEl>
                                          <p:spTgt spid="26"/>
                                        </p:tgtEl>
                                      </p:cBhvr>
                                    </p:animEffect>
                                    <p:anim calcmode="lin" valueType="num">
                                      <p:cBhvr>
                                        <p:cTn id="97" dur="700" fill="hold"/>
                                        <p:tgtEl>
                                          <p:spTgt spid="26"/>
                                        </p:tgtEl>
                                        <p:attrNameLst>
                                          <p:attrName>ppt_x</p:attrName>
                                        </p:attrNameLst>
                                      </p:cBhvr>
                                      <p:tavLst>
                                        <p:tav tm="0">
                                          <p:val>
                                            <p:fltVal val="0.5"/>
                                          </p:val>
                                        </p:tav>
                                        <p:tav tm="100000">
                                          <p:val>
                                            <p:strVal val="#ppt_x"/>
                                          </p:val>
                                        </p:tav>
                                      </p:tavLst>
                                    </p:anim>
                                    <p:anim calcmode="lin" valueType="num">
                                      <p:cBhvr>
                                        <p:cTn id="98" dur="700" fill="hold"/>
                                        <p:tgtEl>
                                          <p:spTgt spid="26"/>
                                        </p:tgtEl>
                                        <p:attrNameLst>
                                          <p:attrName>ppt_y</p:attrName>
                                        </p:attrNameLst>
                                      </p:cBhvr>
                                      <p:tavLst>
                                        <p:tav tm="0">
                                          <p:val>
                                            <p:fltVal val="0.5"/>
                                          </p:val>
                                        </p:tav>
                                        <p:tav tm="100000">
                                          <p:val>
                                            <p:strVal val="#ppt_y"/>
                                          </p:val>
                                        </p:tav>
                                      </p:tavLst>
                                    </p:anim>
                                  </p:childTnLst>
                                </p:cTn>
                              </p:par>
                              <p:par>
                                <p:cTn id="99" presetID="53" presetClass="entr" presetSubtype="528" repeatCount="3000" fill="hold" nodeType="withEffect">
                                  <p:stCondLst>
                                    <p:cond delay="100"/>
                                  </p:stCondLst>
                                  <p:childTnLst>
                                    <p:set>
                                      <p:cBhvr>
                                        <p:cTn id="100" dur="1" fill="hold">
                                          <p:stCondLst>
                                            <p:cond delay="0"/>
                                          </p:stCondLst>
                                        </p:cTn>
                                        <p:tgtEl>
                                          <p:spTgt spid="28"/>
                                        </p:tgtEl>
                                        <p:attrNameLst>
                                          <p:attrName>style.visibility</p:attrName>
                                        </p:attrNameLst>
                                      </p:cBhvr>
                                      <p:to>
                                        <p:strVal val="visible"/>
                                      </p:to>
                                    </p:set>
                                    <p:anim calcmode="lin" valueType="num">
                                      <p:cBhvr>
                                        <p:cTn id="101" dur="500" fill="hold"/>
                                        <p:tgtEl>
                                          <p:spTgt spid="28"/>
                                        </p:tgtEl>
                                        <p:attrNameLst>
                                          <p:attrName>ppt_w</p:attrName>
                                        </p:attrNameLst>
                                      </p:cBhvr>
                                      <p:tavLst>
                                        <p:tav tm="0">
                                          <p:val>
                                            <p:fltVal val="0"/>
                                          </p:val>
                                        </p:tav>
                                        <p:tav tm="100000">
                                          <p:val>
                                            <p:strVal val="#ppt_w"/>
                                          </p:val>
                                        </p:tav>
                                      </p:tavLst>
                                    </p:anim>
                                    <p:anim calcmode="lin" valueType="num">
                                      <p:cBhvr>
                                        <p:cTn id="102" dur="500" fill="hold"/>
                                        <p:tgtEl>
                                          <p:spTgt spid="28"/>
                                        </p:tgtEl>
                                        <p:attrNameLst>
                                          <p:attrName>ppt_h</p:attrName>
                                        </p:attrNameLst>
                                      </p:cBhvr>
                                      <p:tavLst>
                                        <p:tav tm="0">
                                          <p:val>
                                            <p:fltVal val="0"/>
                                          </p:val>
                                        </p:tav>
                                        <p:tav tm="100000">
                                          <p:val>
                                            <p:strVal val="#ppt_h"/>
                                          </p:val>
                                        </p:tav>
                                      </p:tavLst>
                                    </p:anim>
                                    <p:animEffect transition="in" filter="fade">
                                      <p:cBhvr>
                                        <p:cTn id="103" dur="500"/>
                                        <p:tgtEl>
                                          <p:spTgt spid="28"/>
                                        </p:tgtEl>
                                      </p:cBhvr>
                                    </p:animEffect>
                                    <p:anim calcmode="lin" valueType="num">
                                      <p:cBhvr>
                                        <p:cTn id="104" dur="500" fill="hold"/>
                                        <p:tgtEl>
                                          <p:spTgt spid="28"/>
                                        </p:tgtEl>
                                        <p:attrNameLst>
                                          <p:attrName>ppt_x</p:attrName>
                                        </p:attrNameLst>
                                      </p:cBhvr>
                                      <p:tavLst>
                                        <p:tav tm="0">
                                          <p:val>
                                            <p:fltVal val="0.5"/>
                                          </p:val>
                                        </p:tav>
                                        <p:tav tm="100000">
                                          <p:val>
                                            <p:strVal val="#ppt_x"/>
                                          </p:val>
                                        </p:tav>
                                      </p:tavLst>
                                    </p:anim>
                                    <p:anim calcmode="lin" valueType="num">
                                      <p:cBhvr>
                                        <p:cTn id="105" dur="500" fill="hold"/>
                                        <p:tgtEl>
                                          <p:spTgt spid="28"/>
                                        </p:tgtEl>
                                        <p:attrNameLst>
                                          <p:attrName>ppt_y</p:attrName>
                                        </p:attrNameLst>
                                      </p:cBhvr>
                                      <p:tavLst>
                                        <p:tav tm="0">
                                          <p:val>
                                            <p:fltVal val="0.5"/>
                                          </p:val>
                                        </p:tav>
                                        <p:tav tm="100000">
                                          <p:val>
                                            <p:strVal val="#ppt_y"/>
                                          </p:val>
                                        </p:tav>
                                      </p:tavLst>
                                    </p:anim>
                                  </p:childTnLst>
                                </p:cTn>
                              </p:par>
                              <p:par>
                                <p:cTn id="106" presetID="53" presetClass="entr" presetSubtype="528" repeatCount="3000" fill="hold" nodeType="withEffect">
                                  <p:stCondLst>
                                    <p:cond delay="10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600" fill="hold"/>
                                        <p:tgtEl>
                                          <p:spTgt spid="15"/>
                                        </p:tgtEl>
                                        <p:attrNameLst>
                                          <p:attrName>ppt_w</p:attrName>
                                        </p:attrNameLst>
                                      </p:cBhvr>
                                      <p:tavLst>
                                        <p:tav tm="0">
                                          <p:val>
                                            <p:fltVal val="0"/>
                                          </p:val>
                                        </p:tav>
                                        <p:tav tm="100000">
                                          <p:val>
                                            <p:strVal val="#ppt_w"/>
                                          </p:val>
                                        </p:tav>
                                      </p:tavLst>
                                    </p:anim>
                                    <p:anim calcmode="lin" valueType="num">
                                      <p:cBhvr>
                                        <p:cTn id="109" dur="600" fill="hold"/>
                                        <p:tgtEl>
                                          <p:spTgt spid="15"/>
                                        </p:tgtEl>
                                        <p:attrNameLst>
                                          <p:attrName>ppt_h</p:attrName>
                                        </p:attrNameLst>
                                      </p:cBhvr>
                                      <p:tavLst>
                                        <p:tav tm="0">
                                          <p:val>
                                            <p:fltVal val="0"/>
                                          </p:val>
                                        </p:tav>
                                        <p:tav tm="100000">
                                          <p:val>
                                            <p:strVal val="#ppt_h"/>
                                          </p:val>
                                        </p:tav>
                                      </p:tavLst>
                                    </p:anim>
                                    <p:animEffect transition="in" filter="fade">
                                      <p:cBhvr>
                                        <p:cTn id="110" dur="600"/>
                                        <p:tgtEl>
                                          <p:spTgt spid="15"/>
                                        </p:tgtEl>
                                      </p:cBhvr>
                                    </p:animEffect>
                                    <p:anim calcmode="lin" valueType="num">
                                      <p:cBhvr>
                                        <p:cTn id="111" dur="600" fill="hold"/>
                                        <p:tgtEl>
                                          <p:spTgt spid="15"/>
                                        </p:tgtEl>
                                        <p:attrNameLst>
                                          <p:attrName>ppt_x</p:attrName>
                                        </p:attrNameLst>
                                      </p:cBhvr>
                                      <p:tavLst>
                                        <p:tav tm="0">
                                          <p:val>
                                            <p:fltVal val="0.5"/>
                                          </p:val>
                                        </p:tav>
                                        <p:tav tm="100000">
                                          <p:val>
                                            <p:strVal val="#ppt_x"/>
                                          </p:val>
                                        </p:tav>
                                      </p:tavLst>
                                    </p:anim>
                                    <p:anim calcmode="lin" valueType="num">
                                      <p:cBhvr>
                                        <p:cTn id="112" dur="600" fill="hold"/>
                                        <p:tgtEl>
                                          <p:spTgt spid="15"/>
                                        </p:tgtEl>
                                        <p:attrNameLst>
                                          <p:attrName>ppt_y</p:attrName>
                                        </p:attrNameLst>
                                      </p:cBhvr>
                                      <p:tavLst>
                                        <p:tav tm="0">
                                          <p:val>
                                            <p:fltVal val="0.5"/>
                                          </p:val>
                                        </p:tav>
                                        <p:tav tm="100000">
                                          <p:val>
                                            <p:strVal val="#ppt_y"/>
                                          </p:val>
                                        </p:tav>
                                      </p:tavLst>
                                    </p:anim>
                                  </p:childTnLst>
                                </p:cTn>
                              </p:par>
                              <p:par>
                                <p:cTn id="113" presetID="53" presetClass="entr" presetSubtype="528" repeatCount="3000" fill="hold" nodeType="withEffect">
                                  <p:stCondLst>
                                    <p:cond delay="0"/>
                                  </p:stCondLst>
                                  <p:childTnLst>
                                    <p:set>
                                      <p:cBhvr>
                                        <p:cTn id="114" dur="1" fill="hold">
                                          <p:stCondLst>
                                            <p:cond delay="0"/>
                                          </p:stCondLst>
                                        </p:cTn>
                                        <p:tgtEl>
                                          <p:spTgt spid="16"/>
                                        </p:tgtEl>
                                        <p:attrNameLst>
                                          <p:attrName>style.visibility</p:attrName>
                                        </p:attrNameLst>
                                      </p:cBhvr>
                                      <p:to>
                                        <p:strVal val="visible"/>
                                      </p:to>
                                    </p:set>
                                    <p:anim calcmode="lin" valueType="num">
                                      <p:cBhvr>
                                        <p:cTn id="115" dur="500" fill="hold"/>
                                        <p:tgtEl>
                                          <p:spTgt spid="16"/>
                                        </p:tgtEl>
                                        <p:attrNameLst>
                                          <p:attrName>ppt_w</p:attrName>
                                        </p:attrNameLst>
                                      </p:cBhvr>
                                      <p:tavLst>
                                        <p:tav tm="0">
                                          <p:val>
                                            <p:fltVal val="0"/>
                                          </p:val>
                                        </p:tav>
                                        <p:tav tm="100000">
                                          <p:val>
                                            <p:strVal val="#ppt_w"/>
                                          </p:val>
                                        </p:tav>
                                      </p:tavLst>
                                    </p:anim>
                                    <p:anim calcmode="lin" valueType="num">
                                      <p:cBhvr>
                                        <p:cTn id="116" dur="500" fill="hold"/>
                                        <p:tgtEl>
                                          <p:spTgt spid="16"/>
                                        </p:tgtEl>
                                        <p:attrNameLst>
                                          <p:attrName>ppt_h</p:attrName>
                                        </p:attrNameLst>
                                      </p:cBhvr>
                                      <p:tavLst>
                                        <p:tav tm="0">
                                          <p:val>
                                            <p:fltVal val="0"/>
                                          </p:val>
                                        </p:tav>
                                        <p:tav tm="100000">
                                          <p:val>
                                            <p:strVal val="#ppt_h"/>
                                          </p:val>
                                        </p:tav>
                                      </p:tavLst>
                                    </p:anim>
                                    <p:animEffect transition="in" filter="fade">
                                      <p:cBhvr>
                                        <p:cTn id="117" dur="500"/>
                                        <p:tgtEl>
                                          <p:spTgt spid="16"/>
                                        </p:tgtEl>
                                      </p:cBhvr>
                                    </p:animEffect>
                                    <p:anim calcmode="lin" valueType="num">
                                      <p:cBhvr>
                                        <p:cTn id="118" dur="500" fill="hold"/>
                                        <p:tgtEl>
                                          <p:spTgt spid="16"/>
                                        </p:tgtEl>
                                        <p:attrNameLst>
                                          <p:attrName>ppt_x</p:attrName>
                                        </p:attrNameLst>
                                      </p:cBhvr>
                                      <p:tavLst>
                                        <p:tav tm="0">
                                          <p:val>
                                            <p:fltVal val="0.5"/>
                                          </p:val>
                                        </p:tav>
                                        <p:tav tm="100000">
                                          <p:val>
                                            <p:strVal val="#ppt_x"/>
                                          </p:val>
                                        </p:tav>
                                      </p:tavLst>
                                    </p:anim>
                                    <p:anim calcmode="lin" valueType="num">
                                      <p:cBhvr>
                                        <p:cTn id="119" dur="500" fill="hold"/>
                                        <p:tgtEl>
                                          <p:spTgt spid="16"/>
                                        </p:tgtEl>
                                        <p:attrNameLst>
                                          <p:attrName>ppt_y</p:attrName>
                                        </p:attrNameLst>
                                      </p:cBhvr>
                                      <p:tavLst>
                                        <p:tav tm="0">
                                          <p:val>
                                            <p:fltVal val="0.5"/>
                                          </p:val>
                                        </p:tav>
                                        <p:tav tm="100000">
                                          <p:val>
                                            <p:strVal val="#ppt_y"/>
                                          </p:val>
                                        </p:tav>
                                      </p:tavLst>
                                    </p:anim>
                                  </p:childTnLst>
                                </p:cTn>
                              </p:par>
                              <p:par>
                                <p:cTn id="120" presetID="53" presetClass="entr" presetSubtype="528" repeatCount="3000" fill="hold" nodeType="withEffect">
                                  <p:stCondLst>
                                    <p:cond delay="0"/>
                                  </p:stCondLst>
                                  <p:childTnLst>
                                    <p:set>
                                      <p:cBhvr>
                                        <p:cTn id="121" dur="1" fill="hold">
                                          <p:stCondLst>
                                            <p:cond delay="0"/>
                                          </p:stCondLst>
                                        </p:cTn>
                                        <p:tgtEl>
                                          <p:spTgt spid="19"/>
                                        </p:tgtEl>
                                        <p:attrNameLst>
                                          <p:attrName>style.visibility</p:attrName>
                                        </p:attrNameLst>
                                      </p:cBhvr>
                                      <p:to>
                                        <p:strVal val="visible"/>
                                      </p:to>
                                    </p:set>
                                    <p:anim calcmode="lin" valueType="num">
                                      <p:cBhvr>
                                        <p:cTn id="122" dur="700" fill="hold"/>
                                        <p:tgtEl>
                                          <p:spTgt spid="19"/>
                                        </p:tgtEl>
                                        <p:attrNameLst>
                                          <p:attrName>ppt_w</p:attrName>
                                        </p:attrNameLst>
                                      </p:cBhvr>
                                      <p:tavLst>
                                        <p:tav tm="0">
                                          <p:val>
                                            <p:fltVal val="0"/>
                                          </p:val>
                                        </p:tav>
                                        <p:tav tm="100000">
                                          <p:val>
                                            <p:strVal val="#ppt_w"/>
                                          </p:val>
                                        </p:tav>
                                      </p:tavLst>
                                    </p:anim>
                                    <p:anim calcmode="lin" valueType="num">
                                      <p:cBhvr>
                                        <p:cTn id="123" dur="700" fill="hold"/>
                                        <p:tgtEl>
                                          <p:spTgt spid="19"/>
                                        </p:tgtEl>
                                        <p:attrNameLst>
                                          <p:attrName>ppt_h</p:attrName>
                                        </p:attrNameLst>
                                      </p:cBhvr>
                                      <p:tavLst>
                                        <p:tav tm="0">
                                          <p:val>
                                            <p:fltVal val="0"/>
                                          </p:val>
                                        </p:tav>
                                        <p:tav tm="100000">
                                          <p:val>
                                            <p:strVal val="#ppt_h"/>
                                          </p:val>
                                        </p:tav>
                                      </p:tavLst>
                                    </p:anim>
                                    <p:animEffect transition="in" filter="fade">
                                      <p:cBhvr>
                                        <p:cTn id="124" dur="700"/>
                                        <p:tgtEl>
                                          <p:spTgt spid="19"/>
                                        </p:tgtEl>
                                      </p:cBhvr>
                                    </p:animEffect>
                                    <p:anim calcmode="lin" valueType="num">
                                      <p:cBhvr>
                                        <p:cTn id="125" dur="700" fill="hold"/>
                                        <p:tgtEl>
                                          <p:spTgt spid="19"/>
                                        </p:tgtEl>
                                        <p:attrNameLst>
                                          <p:attrName>ppt_x</p:attrName>
                                        </p:attrNameLst>
                                      </p:cBhvr>
                                      <p:tavLst>
                                        <p:tav tm="0">
                                          <p:val>
                                            <p:fltVal val="0.5"/>
                                          </p:val>
                                        </p:tav>
                                        <p:tav tm="100000">
                                          <p:val>
                                            <p:strVal val="#ppt_x"/>
                                          </p:val>
                                        </p:tav>
                                      </p:tavLst>
                                    </p:anim>
                                    <p:anim calcmode="lin" valueType="num">
                                      <p:cBhvr>
                                        <p:cTn id="126" dur="700" fill="hold"/>
                                        <p:tgtEl>
                                          <p:spTgt spid="19"/>
                                        </p:tgtEl>
                                        <p:attrNameLst>
                                          <p:attrName>ppt_y</p:attrName>
                                        </p:attrNameLst>
                                      </p:cBhvr>
                                      <p:tavLst>
                                        <p:tav tm="0">
                                          <p:val>
                                            <p:fltVal val="0.5"/>
                                          </p:val>
                                        </p:tav>
                                        <p:tav tm="100000">
                                          <p:val>
                                            <p:strVal val="#ppt_y"/>
                                          </p:val>
                                        </p:tav>
                                      </p:tavLst>
                                    </p:anim>
                                  </p:childTnLst>
                                </p:cTn>
                              </p:par>
                              <p:par>
                                <p:cTn id="127" presetID="53" presetClass="entr" presetSubtype="528" repeatCount="3000" fill="hold" nodeType="withEffect">
                                  <p:stCondLst>
                                    <p:cond delay="100"/>
                                  </p:stCondLst>
                                  <p:childTnLst>
                                    <p:set>
                                      <p:cBhvr>
                                        <p:cTn id="128" dur="1" fill="hold">
                                          <p:stCondLst>
                                            <p:cond delay="0"/>
                                          </p:stCondLst>
                                        </p:cTn>
                                        <p:tgtEl>
                                          <p:spTgt spid="21"/>
                                        </p:tgtEl>
                                        <p:attrNameLst>
                                          <p:attrName>style.visibility</p:attrName>
                                        </p:attrNameLst>
                                      </p:cBhvr>
                                      <p:to>
                                        <p:strVal val="visible"/>
                                      </p:to>
                                    </p:set>
                                    <p:anim calcmode="lin" valueType="num">
                                      <p:cBhvr>
                                        <p:cTn id="129" dur="500" fill="hold"/>
                                        <p:tgtEl>
                                          <p:spTgt spid="21"/>
                                        </p:tgtEl>
                                        <p:attrNameLst>
                                          <p:attrName>ppt_w</p:attrName>
                                        </p:attrNameLst>
                                      </p:cBhvr>
                                      <p:tavLst>
                                        <p:tav tm="0">
                                          <p:val>
                                            <p:fltVal val="0"/>
                                          </p:val>
                                        </p:tav>
                                        <p:tav tm="100000">
                                          <p:val>
                                            <p:strVal val="#ppt_w"/>
                                          </p:val>
                                        </p:tav>
                                      </p:tavLst>
                                    </p:anim>
                                    <p:anim calcmode="lin" valueType="num">
                                      <p:cBhvr>
                                        <p:cTn id="130" dur="500" fill="hold"/>
                                        <p:tgtEl>
                                          <p:spTgt spid="21"/>
                                        </p:tgtEl>
                                        <p:attrNameLst>
                                          <p:attrName>ppt_h</p:attrName>
                                        </p:attrNameLst>
                                      </p:cBhvr>
                                      <p:tavLst>
                                        <p:tav tm="0">
                                          <p:val>
                                            <p:fltVal val="0"/>
                                          </p:val>
                                        </p:tav>
                                        <p:tav tm="100000">
                                          <p:val>
                                            <p:strVal val="#ppt_h"/>
                                          </p:val>
                                        </p:tav>
                                      </p:tavLst>
                                    </p:anim>
                                    <p:animEffect transition="in" filter="fade">
                                      <p:cBhvr>
                                        <p:cTn id="131" dur="500"/>
                                        <p:tgtEl>
                                          <p:spTgt spid="21"/>
                                        </p:tgtEl>
                                      </p:cBhvr>
                                    </p:animEffect>
                                    <p:anim calcmode="lin" valueType="num">
                                      <p:cBhvr>
                                        <p:cTn id="132" dur="500" fill="hold"/>
                                        <p:tgtEl>
                                          <p:spTgt spid="21"/>
                                        </p:tgtEl>
                                        <p:attrNameLst>
                                          <p:attrName>ppt_x</p:attrName>
                                        </p:attrNameLst>
                                      </p:cBhvr>
                                      <p:tavLst>
                                        <p:tav tm="0">
                                          <p:val>
                                            <p:fltVal val="0.5"/>
                                          </p:val>
                                        </p:tav>
                                        <p:tav tm="100000">
                                          <p:val>
                                            <p:strVal val="#ppt_x"/>
                                          </p:val>
                                        </p:tav>
                                      </p:tavLst>
                                    </p:anim>
                                    <p:anim calcmode="lin" valueType="num">
                                      <p:cBhvr>
                                        <p:cTn id="133" dur="500" fill="hold"/>
                                        <p:tgtEl>
                                          <p:spTgt spid="21"/>
                                        </p:tgtEl>
                                        <p:attrNameLst>
                                          <p:attrName>ppt_y</p:attrName>
                                        </p:attrNameLst>
                                      </p:cBhvr>
                                      <p:tavLst>
                                        <p:tav tm="0">
                                          <p:val>
                                            <p:fltVal val="0.5"/>
                                          </p:val>
                                        </p:tav>
                                        <p:tav tm="100000">
                                          <p:val>
                                            <p:strVal val="#ppt_y"/>
                                          </p:val>
                                        </p:tav>
                                      </p:tavLst>
                                    </p:anim>
                                  </p:childTnLst>
                                </p:cTn>
                              </p:par>
                              <p:par>
                                <p:cTn id="134" presetID="53" presetClass="entr" presetSubtype="528" repeatCount="3000" fill="hold" nodeType="withEffect">
                                  <p:stCondLst>
                                    <p:cond delay="300"/>
                                  </p:stCondLst>
                                  <p:childTnLst>
                                    <p:set>
                                      <p:cBhvr>
                                        <p:cTn id="135" dur="1" fill="hold">
                                          <p:stCondLst>
                                            <p:cond delay="0"/>
                                          </p:stCondLst>
                                        </p:cTn>
                                        <p:tgtEl>
                                          <p:spTgt spid="25"/>
                                        </p:tgtEl>
                                        <p:attrNameLst>
                                          <p:attrName>style.visibility</p:attrName>
                                        </p:attrNameLst>
                                      </p:cBhvr>
                                      <p:to>
                                        <p:strVal val="visible"/>
                                      </p:to>
                                    </p:set>
                                    <p:anim calcmode="lin" valueType="num">
                                      <p:cBhvr>
                                        <p:cTn id="136" dur="500" fill="hold"/>
                                        <p:tgtEl>
                                          <p:spTgt spid="25"/>
                                        </p:tgtEl>
                                        <p:attrNameLst>
                                          <p:attrName>ppt_w</p:attrName>
                                        </p:attrNameLst>
                                      </p:cBhvr>
                                      <p:tavLst>
                                        <p:tav tm="0">
                                          <p:val>
                                            <p:fltVal val="0"/>
                                          </p:val>
                                        </p:tav>
                                        <p:tav tm="100000">
                                          <p:val>
                                            <p:strVal val="#ppt_w"/>
                                          </p:val>
                                        </p:tav>
                                      </p:tavLst>
                                    </p:anim>
                                    <p:anim calcmode="lin" valueType="num">
                                      <p:cBhvr>
                                        <p:cTn id="137" dur="500" fill="hold"/>
                                        <p:tgtEl>
                                          <p:spTgt spid="25"/>
                                        </p:tgtEl>
                                        <p:attrNameLst>
                                          <p:attrName>ppt_h</p:attrName>
                                        </p:attrNameLst>
                                      </p:cBhvr>
                                      <p:tavLst>
                                        <p:tav tm="0">
                                          <p:val>
                                            <p:fltVal val="0"/>
                                          </p:val>
                                        </p:tav>
                                        <p:tav tm="100000">
                                          <p:val>
                                            <p:strVal val="#ppt_h"/>
                                          </p:val>
                                        </p:tav>
                                      </p:tavLst>
                                    </p:anim>
                                    <p:animEffect transition="in" filter="fade">
                                      <p:cBhvr>
                                        <p:cTn id="138" dur="500"/>
                                        <p:tgtEl>
                                          <p:spTgt spid="25"/>
                                        </p:tgtEl>
                                      </p:cBhvr>
                                    </p:animEffect>
                                    <p:anim calcmode="lin" valueType="num">
                                      <p:cBhvr>
                                        <p:cTn id="139" dur="500" fill="hold"/>
                                        <p:tgtEl>
                                          <p:spTgt spid="25"/>
                                        </p:tgtEl>
                                        <p:attrNameLst>
                                          <p:attrName>ppt_x</p:attrName>
                                        </p:attrNameLst>
                                      </p:cBhvr>
                                      <p:tavLst>
                                        <p:tav tm="0">
                                          <p:val>
                                            <p:fltVal val="0.5"/>
                                          </p:val>
                                        </p:tav>
                                        <p:tav tm="100000">
                                          <p:val>
                                            <p:strVal val="#ppt_x"/>
                                          </p:val>
                                        </p:tav>
                                      </p:tavLst>
                                    </p:anim>
                                    <p:anim calcmode="lin" valueType="num">
                                      <p:cBhvr>
                                        <p:cTn id="140" dur="500" fill="hold"/>
                                        <p:tgtEl>
                                          <p:spTgt spid="25"/>
                                        </p:tgtEl>
                                        <p:attrNameLst>
                                          <p:attrName>ppt_y</p:attrName>
                                        </p:attrNameLst>
                                      </p:cBhvr>
                                      <p:tavLst>
                                        <p:tav tm="0">
                                          <p:val>
                                            <p:fltVal val="0.5"/>
                                          </p:val>
                                        </p:tav>
                                        <p:tav tm="100000">
                                          <p:val>
                                            <p:strVal val="#ppt_y"/>
                                          </p:val>
                                        </p:tav>
                                      </p:tavLst>
                                    </p:anim>
                                  </p:childTnLst>
                                </p:cTn>
                              </p:par>
                              <p:par>
                                <p:cTn id="141" presetID="53" presetClass="entr" presetSubtype="528" repeatCount="3000" fill="hold" nodeType="withEffect">
                                  <p:stCondLst>
                                    <p:cond delay="0"/>
                                  </p:stCondLst>
                                  <p:childTnLst>
                                    <p:set>
                                      <p:cBhvr>
                                        <p:cTn id="142" dur="1" fill="hold">
                                          <p:stCondLst>
                                            <p:cond delay="0"/>
                                          </p:stCondLst>
                                        </p:cTn>
                                        <p:tgtEl>
                                          <p:spTgt spid="24"/>
                                        </p:tgtEl>
                                        <p:attrNameLst>
                                          <p:attrName>style.visibility</p:attrName>
                                        </p:attrNameLst>
                                      </p:cBhvr>
                                      <p:to>
                                        <p:strVal val="visible"/>
                                      </p:to>
                                    </p:set>
                                    <p:anim calcmode="lin" valueType="num">
                                      <p:cBhvr>
                                        <p:cTn id="143" dur="700" fill="hold"/>
                                        <p:tgtEl>
                                          <p:spTgt spid="24"/>
                                        </p:tgtEl>
                                        <p:attrNameLst>
                                          <p:attrName>ppt_w</p:attrName>
                                        </p:attrNameLst>
                                      </p:cBhvr>
                                      <p:tavLst>
                                        <p:tav tm="0">
                                          <p:val>
                                            <p:fltVal val="0"/>
                                          </p:val>
                                        </p:tav>
                                        <p:tav tm="100000">
                                          <p:val>
                                            <p:strVal val="#ppt_w"/>
                                          </p:val>
                                        </p:tav>
                                      </p:tavLst>
                                    </p:anim>
                                    <p:anim calcmode="lin" valueType="num">
                                      <p:cBhvr>
                                        <p:cTn id="144" dur="700" fill="hold"/>
                                        <p:tgtEl>
                                          <p:spTgt spid="24"/>
                                        </p:tgtEl>
                                        <p:attrNameLst>
                                          <p:attrName>ppt_h</p:attrName>
                                        </p:attrNameLst>
                                      </p:cBhvr>
                                      <p:tavLst>
                                        <p:tav tm="0">
                                          <p:val>
                                            <p:fltVal val="0"/>
                                          </p:val>
                                        </p:tav>
                                        <p:tav tm="100000">
                                          <p:val>
                                            <p:strVal val="#ppt_h"/>
                                          </p:val>
                                        </p:tav>
                                      </p:tavLst>
                                    </p:anim>
                                    <p:animEffect transition="in" filter="fade">
                                      <p:cBhvr>
                                        <p:cTn id="145" dur="700"/>
                                        <p:tgtEl>
                                          <p:spTgt spid="24"/>
                                        </p:tgtEl>
                                      </p:cBhvr>
                                    </p:animEffect>
                                    <p:anim calcmode="lin" valueType="num">
                                      <p:cBhvr>
                                        <p:cTn id="146" dur="700" fill="hold"/>
                                        <p:tgtEl>
                                          <p:spTgt spid="24"/>
                                        </p:tgtEl>
                                        <p:attrNameLst>
                                          <p:attrName>ppt_x</p:attrName>
                                        </p:attrNameLst>
                                      </p:cBhvr>
                                      <p:tavLst>
                                        <p:tav tm="0">
                                          <p:val>
                                            <p:fltVal val="0.5"/>
                                          </p:val>
                                        </p:tav>
                                        <p:tav tm="100000">
                                          <p:val>
                                            <p:strVal val="#ppt_x"/>
                                          </p:val>
                                        </p:tav>
                                      </p:tavLst>
                                    </p:anim>
                                    <p:anim calcmode="lin" valueType="num">
                                      <p:cBhvr>
                                        <p:cTn id="147" dur="700" fill="hold"/>
                                        <p:tgtEl>
                                          <p:spTgt spid="24"/>
                                        </p:tgtEl>
                                        <p:attrNameLst>
                                          <p:attrName>ppt_y</p:attrName>
                                        </p:attrNameLst>
                                      </p:cBhvr>
                                      <p:tavLst>
                                        <p:tav tm="0">
                                          <p:val>
                                            <p:fltVal val="0.5"/>
                                          </p:val>
                                        </p:tav>
                                        <p:tav tm="100000">
                                          <p:val>
                                            <p:strVal val="#ppt_y"/>
                                          </p:val>
                                        </p:tav>
                                      </p:tavLst>
                                    </p:anim>
                                  </p:childTnLst>
                                </p:cTn>
                              </p:par>
                              <p:par>
                                <p:cTn id="148" presetID="53" presetClass="entr" presetSubtype="528" repeatCount="3000" fill="hold" nodeType="withEffect">
                                  <p:stCondLst>
                                    <p:cond delay="200"/>
                                  </p:stCondLst>
                                  <p:childTnLst>
                                    <p:set>
                                      <p:cBhvr>
                                        <p:cTn id="149" dur="1" fill="hold">
                                          <p:stCondLst>
                                            <p:cond delay="0"/>
                                          </p:stCondLst>
                                        </p:cTn>
                                        <p:tgtEl>
                                          <p:spTgt spid="20"/>
                                        </p:tgtEl>
                                        <p:attrNameLst>
                                          <p:attrName>style.visibility</p:attrName>
                                        </p:attrNameLst>
                                      </p:cBhvr>
                                      <p:to>
                                        <p:strVal val="visible"/>
                                      </p:to>
                                    </p:set>
                                    <p:anim calcmode="lin" valueType="num">
                                      <p:cBhvr>
                                        <p:cTn id="150" dur="500" fill="hold"/>
                                        <p:tgtEl>
                                          <p:spTgt spid="20"/>
                                        </p:tgtEl>
                                        <p:attrNameLst>
                                          <p:attrName>ppt_w</p:attrName>
                                        </p:attrNameLst>
                                      </p:cBhvr>
                                      <p:tavLst>
                                        <p:tav tm="0">
                                          <p:val>
                                            <p:fltVal val="0"/>
                                          </p:val>
                                        </p:tav>
                                        <p:tav tm="100000">
                                          <p:val>
                                            <p:strVal val="#ppt_w"/>
                                          </p:val>
                                        </p:tav>
                                      </p:tavLst>
                                    </p:anim>
                                    <p:anim calcmode="lin" valueType="num">
                                      <p:cBhvr>
                                        <p:cTn id="151" dur="500" fill="hold"/>
                                        <p:tgtEl>
                                          <p:spTgt spid="20"/>
                                        </p:tgtEl>
                                        <p:attrNameLst>
                                          <p:attrName>ppt_h</p:attrName>
                                        </p:attrNameLst>
                                      </p:cBhvr>
                                      <p:tavLst>
                                        <p:tav tm="0">
                                          <p:val>
                                            <p:fltVal val="0"/>
                                          </p:val>
                                        </p:tav>
                                        <p:tav tm="100000">
                                          <p:val>
                                            <p:strVal val="#ppt_h"/>
                                          </p:val>
                                        </p:tav>
                                      </p:tavLst>
                                    </p:anim>
                                    <p:animEffect transition="in" filter="fade">
                                      <p:cBhvr>
                                        <p:cTn id="152" dur="500"/>
                                        <p:tgtEl>
                                          <p:spTgt spid="20"/>
                                        </p:tgtEl>
                                      </p:cBhvr>
                                    </p:animEffect>
                                    <p:anim calcmode="lin" valueType="num">
                                      <p:cBhvr>
                                        <p:cTn id="153" dur="500" fill="hold"/>
                                        <p:tgtEl>
                                          <p:spTgt spid="20"/>
                                        </p:tgtEl>
                                        <p:attrNameLst>
                                          <p:attrName>ppt_x</p:attrName>
                                        </p:attrNameLst>
                                      </p:cBhvr>
                                      <p:tavLst>
                                        <p:tav tm="0">
                                          <p:val>
                                            <p:fltVal val="0.5"/>
                                          </p:val>
                                        </p:tav>
                                        <p:tav tm="100000">
                                          <p:val>
                                            <p:strVal val="#ppt_x"/>
                                          </p:val>
                                        </p:tav>
                                      </p:tavLst>
                                    </p:anim>
                                    <p:anim calcmode="lin" valueType="num">
                                      <p:cBhvr>
                                        <p:cTn id="154" dur="500" fill="hold"/>
                                        <p:tgtEl>
                                          <p:spTgt spid="20"/>
                                        </p:tgtEl>
                                        <p:attrNameLst>
                                          <p:attrName>ppt_y</p:attrName>
                                        </p:attrNameLst>
                                      </p:cBhvr>
                                      <p:tavLst>
                                        <p:tav tm="0">
                                          <p:val>
                                            <p:fltVal val="0.5"/>
                                          </p:val>
                                        </p:tav>
                                        <p:tav tm="100000">
                                          <p:val>
                                            <p:strVal val="#ppt_y"/>
                                          </p:val>
                                        </p:tav>
                                      </p:tavLst>
                                    </p:anim>
                                  </p:childTnLst>
                                </p:cTn>
                              </p:par>
                              <p:par>
                                <p:cTn id="155" presetID="53" presetClass="entr" presetSubtype="528" repeatCount="3000" fill="hold" nodeType="withEffect">
                                  <p:stCondLst>
                                    <p:cond delay="0"/>
                                  </p:stCondLst>
                                  <p:childTnLst>
                                    <p:set>
                                      <p:cBhvr>
                                        <p:cTn id="156" dur="1" fill="hold">
                                          <p:stCondLst>
                                            <p:cond delay="0"/>
                                          </p:stCondLst>
                                        </p:cTn>
                                        <p:tgtEl>
                                          <p:spTgt spid="23"/>
                                        </p:tgtEl>
                                        <p:attrNameLst>
                                          <p:attrName>style.visibility</p:attrName>
                                        </p:attrNameLst>
                                      </p:cBhvr>
                                      <p:to>
                                        <p:strVal val="visible"/>
                                      </p:to>
                                    </p:set>
                                    <p:anim calcmode="lin" valueType="num">
                                      <p:cBhvr>
                                        <p:cTn id="157" dur="800" fill="hold"/>
                                        <p:tgtEl>
                                          <p:spTgt spid="23"/>
                                        </p:tgtEl>
                                        <p:attrNameLst>
                                          <p:attrName>ppt_w</p:attrName>
                                        </p:attrNameLst>
                                      </p:cBhvr>
                                      <p:tavLst>
                                        <p:tav tm="0">
                                          <p:val>
                                            <p:fltVal val="0"/>
                                          </p:val>
                                        </p:tav>
                                        <p:tav tm="100000">
                                          <p:val>
                                            <p:strVal val="#ppt_w"/>
                                          </p:val>
                                        </p:tav>
                                      </p:tavLst>
                                    </p:anim>
                                    <p:anim calcmode="lin" valueType="num">
                                      <p:cBhvr>
                                        <p:cTn id="158" dur="800" fill="hold"/>
                                        <p:tgtEl>
                                          <p:spTgt spid="23"/>
                                        </p:tgtEl>
                                        <p:attrNameLst>
                                          <p:attrName>ppt_h</p:attrName>
                                        </p:attrNameLst>
                                      </p:cBhvr>
                                      <p:tavLst>
                                        <p:tav tm="0">
                                          <p:val>
                                            <p:fltVal val="0"/>
                                          </p:val>
                                        </p:tav>
                                        <p:tav tm="100000">
                                          <p:val>
                                            <p:strVal val="#ppt_h"/>
                                          </p:val>
                                        </p:tav>
                                      </p:tavLst>
                                    </p:anim>
                                    <p:animEffect transition="in" filter="fade">
                                      <p:cBhvr>
                                        <p:cTn id="159" dur="800"/>
                                        <p:tgtEl>
                                          <p:spTgt spid="23"/>
                                        </p:tgtEl>
                                      </p:cBhvr>
                                    </p:animEffect>
                                    <p:anim calcmode="lin" valueType="num">
                                      <p:cBhvr>
                                        <p:cTn id="160" dur="800" fill="hold"/>
                                        <p:tgtEl>
                                          <p:spTgt spid="23"/>
                                        </p:tgtEl>
                                        <p:attrNameLst>
                                          <p:attrName>ppt_x</p:attrName>
                                        </p:attrNameLst>
                                      </p:cBhvr>
                                      <p:tavLst>
                                        <p:tav tm="0">
                                          <p:val>
                                            <p:fltVal val="0.5"/>
                                          </p:val>
                                        </p:tav>
                                        <p:tav tm="100000">
                                          <p:val>
                                            <p:strVal val="#ppt_x"/>
                                          </p:val>
                                        </p:tav>
                                      </p:tavLst>
                                    </p:anim>
                                    <p:anim calcmode="lin" valueType="num">
                                      <p:cBhvr>
                                        <p:cTn id="161" dur="800" fill="hold"/>
                                        <p:tgtEl>
                                          <p:spTgt spid="23"/>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700"/>
                                  </p:stCondLst>
                                  <p:childTnLst>
                                    <p:set>
                                      <p:cBhvr>
                                        <p:cTn id="163" dur="1" fill="hold">
                                          <p:stCondLst>
                                            <p:cond delay="0"/>
                                          </p:stCondLst>
                                        </p:cTn>
                                        <p:tgtEl>
                                          <p:spTgt spid="29"/>
                                        </p:tgtEl>
                                        <p:attrNameLst>
                                          <p:attrName>style.visibility</p:attrName>
                                        </p:attrNameLst>
                                      </p:cBhvr>
                                      <p:to>
                                        <p:strVal val="visible"/>
                                      </p:to>
                                    </p:set>
                                    <p:anim calcmode="lin" valueType="num">
                                      <p:cBhvr>
                                        <p:cTn id="164" dur="750" fill="hold"/>
                                        <p:tgtEl>
                                          <p:spTgt spid="29"/>
                                        </p:tgtEl>
                                        <p:attrNameLst>
                                          <p:attrName>ppt_w</p:attrName>
                                        </p:attrNameLst>
                                      </p:cBhvr>
                                      <p:tavLst>
                                        <p:tav tm="0">
                                          <p:val>
                                            <p:fltVal val="0"/>
                                          </p:val>
                                        </p:tav>
                                        <p:tav tm="100000">
                                          <p:val>
                                            <p:strVal val="#ppt_w"/>
                                          </p:val>
                                        </p:tav>
                                      </p:tavLst>
                                    </p:anim>
                                    <p:anim calcmode="lin" valueType="num">
                                      <p:cBhvr>
                                        <p:cTn id="165" dur="750" fill="hold"/>
                                        <p:tgtEl>
                                          <p:spTgt spid="29"/>
                                        </p:tgtEl>
                                        <p:attrNameLst>
                                          <p:attrName>ppt_h</p:attrName>
                                        </p:attrNameLst>
                                      </p:cBhvr>
                                      <p:tavLst>
                                        <p:tav tm="0">
                                          <p:val>
                                            <p:fltVal val="0"/>
                                          </p:val>
                                        </p:tav>
                                        <p:tav tm="100000">
                                          <p:val>
                                            <p:strVal val="#ppt_h"/>
                                          </p:val>
                                        </p:tav>
                                      </p:tavLst>
                                    </p:anim>
                                    <p:animEffect transition="in" filter="fade">
                                      <p:cBhvr>
                                        <p:cTn id="166" dur="750"/>
                                        <p:tgtEl>
                                          <p:spTgt spid="29"/>
                                        </p:tgtEl>
                                      </p:cBhvr>
                                    </p:animEffect>
                                    <p:anim calcmode="lin" valueType="num">
                                      <p:cBhvr>
                                        <p:cTn id="167" dur="750" fill="hold"/>
                                        <p:tgtEl>
                                          <p:spTgt spid="29"/>
                                        </p:tgtEl>
                                        <p:attrNameLst>
                                          <p:attrName>ppt_x</p:attrName>
                                        </p:attrNameLst>
                                      </p:cBhvr>
                                      <p:tavLst>
                                        <p:tav tm="0">
                                          <p:val>
                                            <p:fltVal val="0.5"/>
                                          </p:val>
                                        </p:tav>
                                        <p:tav tm="100000">
                                          <p:val>
                                            <p:strVal val="#ppt_x"/>
                                          </p:val>
                                        </p:tav>
                                      </p:tavLst>
                                    </p:anim>
                                    <p:anim calcmode="lin" valueType="num">
                                      <p:cBhvr>
                                        <p:cTn id="168" dur="750" fill="hold"/>
                                        <p:tgtEl>
                                          <p:spTgt spid="29"/>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600"/>
                                  </p:stCondLst>
                                  <p:childTnLst>
                                    <p:set>
                                      <p:cBhvr>
                                        <p:cTn id="170" dur="1" fill="hold">
                                          <p:stCondLst>
                                            <p:cond delay="0"/>
                                          </p:stCondLst>
                                        </p:cTn>
                                        <p:tgtEl>
                                          <p:spTgt spid="14"/>
                                        </p:tgtEl>
                                        <p:attrNameLst>
                                          <p:attrName>style.visibility</p:attrName>
                                        </p:attrNameLst>
                                      </p:cBhvr>
                                      <p:to>
                                        <p:strVal val="visible"/>
                                      </p:to>
                                    </p:set>
                                    <p:anim calcmode="lin" valueType="num">
                                      <p:cBhvr>
                                        <p:cTn id="171" dur="750" fill="hold"/>
                                        <p:tgtEl>
                                          <p:spTgt spid="14"/>
                                        </p:tgtEl>
                                        <p:attrNameLst>
                                          <p:attrName>ppt_w</p:attrName>
                                        </p:attrNameLst>
                                      </p:cBhvr>
                                      <p:tavLst>
                                        <p:tav tm="0">
                                          <p:val>
                                            <p:fltVal val="0"/>
                                          </p:val>
                                        </p:tav>
                                        <p:tav tm="100000">
                                          <p:val>
                                            <p:strVal val="#ppt_w"/>
                                          </p:val>
                                        </p:tav>
                                      </p:tavLst>
                                    </p:anim>
                                    <p:anim calcmode="lin" valueType="num">
                                      <p:cBhvr>
                                        <p:cTn id="172" dur="750" fill="hold"/>
                                        <p:tgtEl>
                                          <p:spTgt spid="14"/>
                                        </p:tgtEl>
                                        <p:attrNameLst>
                                          <p:attrName>ppt_h</p:attrName>
                                        </p:attrNameLst>
                                      </p:cBhvr>
                                      <p:tavLst>
                                        <p:tav tm="0">
                                          <p:val>
                                            <p:fltVal val="0"/>
                                          </p:val>
                                        </p:tav>
                                        <p:tav tm="100000">
                                          <p:val>
                                            <p:strVal val="#ppt_h"/>
                                          </p:val>
                                        </p:tav>
                                      </p:tavLst>
                                    </p:anim>
                                    <p:animEffect transition="in" filter="fade">
                                      <p:cBhvr>
                                        <p:cTn id="173" dur="750"/>
                                        <p:tgtEl>
                                          <p:spTgt spid="14"/>
                                        </p:tgtEl>
                                      </p:cBhvr>
                                    </p:animEffect>
                                    <p:anim calcmode="lin" valueType="num">
                                      <p:cBhvr>
                                        <p:cTn id="174" dur="750" fill="hold"/>
                                        <p:tgtEl>
                                          <p:spTgt spid="14"/>
                                        </p:tgtEl>
                                        <p:attrNameLst>
                                          <p:attrName>ppt_x</p:attrName>
                                        </p:attrNameLst>
                                      </p:cBhvr>
                                      <p:tavLst>
                                        <p:tav tm="0">
                                          <p:val>
                                            <p:fltVal val="0.5"/>
                                          </p:val>
                                        </p:tav>
                                        <p:tav tm="100000">
                                          <p:val>
                                            <p:strVal val="#ppt_x"/>
                                          </p:val>
                                        </p:tav>
                                      </p:tavLst>
                                    </p:anim>
                                    <p:anim calcmode="lin" valueType="num">
                                      <p:cBhvr>
                                        <p:cTn id="175" dur="750" fill="hold"/>
                                        <p:tgtEl>
                                          <p:spTgt spid="14"/>
                                        </p:tgtEl>
                                        <p:attrNameLst>
                                          <p:attrName>ppt_y</p:attrName>
                                        </p:attrNameLst>
                                      </p:cBhvr>
                                      <p:tavLst>
                                        <p:tav tm="0">
                                          <p:val>
                                            <p:fltVal val="0.5"/>
                                          </p:val>
                                        </p:tav>
                                        <p:tav tm="100000">
                                          <p:val>
                                            <p:strVal val="#ppt_y"/>
                                          </p:val>
                                        </p:tav>
                                      </p:tavLst>
                                    </p:anim>
                                  </p:childTnLst>
                                </p:cTn>
                              </p:par>
                              <p:par>
                                <p:cTn id="176" presetID="53" presetClass="entr" presetSubtype="528" fill="hold" grpId="0" nodeType="withEffect">
                                  <p:stCondLst>
                                    <p:cond delay="800"/>
                                  </p:stCondLst>
                                  <p:childTnLst>
                                    <p:set>
                                      <p:cBhvr>
                                        <p:cTn id="177" dur="1" fill="hold">
                                          <p:stCondLst>
                                            <p:cond delay="0"/>
                                          </p:stCondLst>
                                        </p:cTn>
                                        <p:tgtEl>
                                          <p:spTgt spid="30"/>
                                        </p:tgtEl>
                                        <p:attrNameLst>
                                          <p:attrName>style.visibility</p:attrName>
                                        </p:attrNameLst>
                                      </p:cBhvr>
                                      <p:to>
                                        <p:strVal val="visible"/>
                                      </p:to>
                                    </p:set>
                                    <p:anim calcmode="lin" valueType="num">
                                      <p:cBhvr>
                                        <p:cTn id="178" dur="750" fill="hold"/>
                                        <p:tgtEl>
                                          <p:spTgt spid="30"/>
                                        </p:tgtEl>
                                        <p:attrNameLst>
                                          <p:attrName>ppt_w</p:attrName>
                                        </p:attrNameLst>
                                      </p:cBhvr>
                                      <p:tavLst>
                                        <p:tav tm="0">
                                          <p:val>
                                            <p:fltVal val="0"/>
                                          </p:val>
                                        </p:tav>
                                        <p:tav tm="100000">
                                          <p:val>
                                            <p:strVal val="#ppt_w"/>
                                          </p:val>
                                        </p:tav>
                                      </p:tavLst>
                                    </p:anim>
                                    <p:anim calcmode="lin" valueType="num">
                                      <p:cBhvr>
                                        <p:cTn id="179" dur="750" fill="hold"/>
                                        <p:tgtEl>
                                          <p:spTgt spid="30"/>
                                        </p:tgtEl>
                                        <p:attrNameLst>
                                          <p:attrName>ppt_h</p:attrName>
                                        </p:attrNameLst>
                                      </p:cBhvr>
                                      <p:tavLst>
                                        <p:tav tm="0">
                                          <p:val>
                                            <p:fltVal val="0"/>
                                          </p:val>
                                        </p:tav>
                                        <p:tav tm="100000">
                                          <p:val>
                                            <p:strVal val="#ppt_h"/>
                                          </p:val>
                                        </p:tav>
                                      </p:tavLst>
                                    </p:anim>
                                    <p:animEffect transition="in" filter="fade">
                                      <p:cBhvr>
                                        <p:cTn id="180" dur="750"/>
                                        <p:tgtEl>
                                          <p:spTgt spid="30"/>
                                        </p:tgtEl>
                                      </p:cBhvr>
                                    </p:animEffect>
                                    <p:anim calcmode="lin" valueType="num">
                                      <p:cBhvr>
                                        <p:cTn id="181" dur="750" fill="hold"/>
                                        <p:tgtEl>
                                          <p:spTgt spid="30"/>
                                        </p:tgtEl>
                                        <p:attrNameLst>
                                          <p:attrName>ppt_x</p:attrName>
                                        </p:attrNameLst>
                                      </p:cBhvr>
                                      <p:tavLst>
                                        <p:tav tm="0">
                                          <p:val>
                                            <p:fltVal val="0.5"/>
                                          </p:val>
                                        </p:tav>
                                        <p:tav tm="100000">
                                          <p:val>
                                            <p:strVal val="#ppt_x"/>
                                          </p:val>
                                        </p:tav>
                                      </p:tavLst>
                                    </p:anim>
                                    <p:anim calcmode="lin" valueType="num">
                                      <p:cBhvr>
                                        <p:cTn id="182" dur="750" fill="hold"/>
                                        <p:tgtEl>
                                          <p:spTgt spid="30"/>
                                        </p:tgtEl>
                                        <p:attrNameLst>
                                          <p:attrName>ppt_y</p:attrName>
                                        </p:attrNameLst>
                                      </p:cBhvr>
                                      <p:tavLst>
                                        <p:tav tm="0">
                                          <p:val>
                                            <p:fltVal val="0.5"/>
                                          </p:val>
                                        </p:tav>
                                        <p:tav tm="100000">
                                          <p:val>
                                            <p:strVal val="#ppt_y"/>
                                          </p:val>
                                        </p:tav>
                                      </p:tavLst>
                                    </p:anim>
                                  </p:childTnLst>
                                </p:cTn>
                              </p:par>
                              <p:par>
                                <p:cTn id="183" presetID="16" presetClass="entr" presetSubtype="37" fill="hold" nodeType="withEffect">
                                  <p:stCondLst>
                                    <p:cond delay="500"/>
                                  </p:stCondLst>
                                  <p:childTnLst>
                                    <p:set>
                                      <p:cBhvr>
                                        <p:cTn id="184" dur="1" fill="hold">
                                          <p:stCondLst>
                                            <p:cond delay="0"/>
                                          </p:stCondLst>
                                        </p:cTn>
                                        <p:tgtEl>
                                          <p:spTgt spid="11"/>
                                        </p:tgtEl>
                                        <p:attrNameLst>
                                          <p:attrName>style.visibility</p:attrName>
                                        </p:attrNameLst>
                                      </p:cBhvr>
                                      <p:to>
                                        <p:strVal val="visible"/>
                                      </p:to>
                                    </p:set>
                                    <p:animEffect transition="in" filter="barn(outVertical)">
                                      <p:cBhvr>
                                        <p:cTn id="185" dur="600"/>
                                        <p:tgtEl>
                                          <p:spTgt spid="11"/>
                                        </p:tgtEl>
                                      </p:cBhvr>
                                    </p:animEffect>
                                  </p:childTnLst>
                                </p:cTn>
                              </p:par>
                              <p:par>
                                <p:cTn id="186" presetID="16" presetClass="entr" presetSubtype="37" fill="hold" grpId="0" nodeType="withEffect">
                                  <p:stCondLst>
                                    <p:cond delay="1750"/>
                                  </p:stCondLst>
                                  <p:childTnLst>
                                    <p:set>
                                      <p:cBhvr>
                                        <p:cTn id="187" dur="1" fill="hold">
                                          <p:stCondLst>
                                            <p:cond delay="0"/>
                                          </p:stCondLst>
                                        </p:cTn>
                                        <p:tgtEl>
                                          <p:spTgt spid="42"/>
                                        </p:tgtEl>
                                        <p:attrNameLst>
                                          <p:attrName>style.visibility</p:attrName>
                                        </p:attrNameLst>
                                      </p:cBhvr>
                                      <p:to>
                                        <p:strVal val="visible"/>
                                      </p:to>
                                    </p:set>
                                    <p:animEffect transition="in" filter="barn(outVertical)">
                                      <p:cBhvr>
                                        <p:cTn id="188" dur="500"/>
                                        <p:tgtEl>
                                          <p:spTgt spid="42"/>
                                        </p:tgtEl>
                                      </p:cBhvr>
                                    </p:animEffect>
                                  </p:childTnLst>
                                </p:cTn>
                              </p:par>
                            </p:childTnLst>
                          </p:cTn>
                        </p:par>
                        <p:par>
                          <p:cTn id="189" fill="hold">
                            <p:stCondLst>
                              <p:cond delay="2000"/>
                            </p:stCondLst>
                            <p:childTnLst>
                              <p:par>
                                <p:cTn id="190" presetID="10" presetClass="entr" presetSubtype="0" fill="hold" grpId="0" nodeType="afterEffect">
                                  <p:stCondLst>
                                    <p:cond delay="0"/>
                                  </p:stCondLst>
                                  <p:childTnLst>
                                    <p:set>
                                      <p:cBhvr>
                                        <p:cTn id="191" dur="1" fill="hold">
                                          <p:stCondLst>
                                            <p:cond delay="0"/>
                                          </p:stCondLst>
                                        </p:cTn>
                                        <p:tgtEl>
                                          <p:spTgt spid="43"/>
                                        </p:tgtEl>
                                        <p:attrNameLst>
                                          <p:attrName>style.visibility</p:attrName>
                                        </p:attrNameLst>
                                      </p:cBhvr>
                                      <p:to>
                                        <p:strVal val="visible"/>
                                      </p:to>
                                    </p:set>
                                    <p:animEffect transition="in" filter="fade">
                                      <p:cBhvr>
                                        <p:cTn id="192" dur="1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9" grpId="0" bldLvl="0" animBg="1"/>
      <p:bldP spid="30" grpId="0" bldLvl="0" animBg="1"/>
      <p:bldP spid="42" grpId="0"/>
      <p:bldP spid="43" grpId="0"/>
      <p:bldP spid="17" grpId="0"/>
      <p:bldP spid="2" grpId="0"/>
      <p:bldP spid="7" grpId="0"/>
      <p:bldP spid="8" grpId="0"/>
      <p:bldP spid="18" grpId="0"/>
      <p:bldP spid="22" grpId="0"/>
      <p:bldP spid="27"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等腰三角形 68"/>
          <p:cNvSpPr/>
          <p:nvPr/>
        </p:nvSpPr>
        <p:spPr>
          <a:xfrm rot="15360907">
            <a:off x="10409880" y="2122423"/>
            <a:ext cx="409835" cy="742415"/>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0" name="直接连接符 69"/>
          <p:cNvCxnSpPr/>
          <p:nvPr/>
        </p:nvCxnSpPr>
        <p:spPr>
          <a:xfrm flipV="1">
            <a:off x="11181190" y="529550"/>
            <a:ext cx="1068484" cy="500652"/>
          </a:xfrm>
          <a:prstGeom prst="line">
            <a:avLst/>
          </a:prstGeom>
          <a:noFill/>
          <a:ln w="1905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V="1">
            <a:off x="10496550" y="1117178"/>
            <a:ext cx="1733697" cy="702097"/>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flipH="1">
            <a:off x="-79875" y="4681007"/>
            <a:ext cx="3757355" cy="1945089"/>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39847" y="4792663"/>
            <a:ext cx="2037293" cy="681134"/>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p:nvPr/>
        </p:nvCxnSpPr>
        <p:spPr>
          <a:xfrm flipH="1">
            <a:off x="371476" y="5992316"/>
            <a:ext cx="1564897" cy="955632"/>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flipH="1">
            <a:off x="-49958" y="5905339"/>
            <a:ext cx="842868" cy="393236"/>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flipH="1">
            <a:off x="-79875" y="4884309"/>
            <a:ext cx="2380939" cy="88990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flipV="1">
            <a:off x="9610612" y="-56021"/>
            <a:ext cx="1108196" cy="84269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V="1">
            <a:off x="11134952" y="-56512"/>
            <a:ext cx="927580" cy="546097"/>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82" name="等腰三角形 81"/>
          <p:cNvSpPr/>
          <p:nvPr/>
        </p:nvSpPr>
        <p:spPr>
          <a:xfrm rot="15015087">
            <a:off x="9955257" y="1840582"/>
            <a:ext cx="408709" cy="55172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4348860">
            <a:off x="798586" y="4378341"/>
            <a:ext cx="393324" cy="46484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任意多边形 66"/>
          <p:cNvSpPr/>
          <p:nvPr/>
        </p:nvSpPr>
        <p:spPr>
          <a:xfrm flipV="1">
            <a:off x="5981216" y="1345683"/>
            <a:ext cx="4216069" cy="3659162"/>
          </a:xfrm>
          <a:custGeom>
            <a:avLst/>
            <a:gdLst>
              <a:gd name="connsiteX0" fmla="*/ 2727548 w 5189873"/>
              <a:gd name="connsiteY0" fmla="*/ 1510371 h 4504335"/>
              <a:gd name="connsiteX1" fmla="*/ 3461308 w 5189873"/>
              <a:gd name="connsiteY1" fmla="*/ 1510371 h 4504335"/>
              <a:gd name="connsiteX2" fmla="*/ 2958996 w 5189873"/>
              <a:gd name="connsiteY2" fmla="*/ 640341 h 4504335"/>
              <a:gd name="connsiteX3" fmla="*/ 2960975 w 5189873"/>
              <a:gd name="connsiteY3" fmla="*/ 636913 h 4504335"/>
              <a:gd name="connsiteX4" fmla="*/ 2594937 w 5189873"/>
              <a:gd name="connsiteY4" fmla="*/ 0 h 4504335"/>
              <a:gd name="connsiteX5" fmla="*/ 1725790 w 5189873"/>
              <a:gd name="connsiteY5" fmla="*/ 1505405 h 4504335"/>
              <a:gd name="connsiteX6" fmla="*/ 2459551 w 5189873"/>
              <a:gd name="connsiteY6" fmla="*/ 1505406 h 4504335"/>
              <a:gd name="connsiteX7" fmla="*/ 2592116 w 5189873"/>
              <a:gd name="connsiteY7" fmla="*/ 1275797 h 4504335"/>
              <a:gd name="connsiteX8" fmla="*/ 5189873 w 5189873"/>
              <a:gd name="connsiteY8" fmla="*/ 4504335 h 4504335"/>
              <a:gd name="connsiteX9" fmla="*/ 5187527 w 5189873"/>
              <a:gd name="connsiteY9" fmla="*/ 4500271 h 4504335"/>
              <a:gd name="connsiteX10" fmla="*/ 5189873 w 5189873"/>
              <a:gd name="connsiteY10" fmla="*/ 4500271 h 4504335"/>
              <a:gd name="connsiteX11" fmla="*/ 4821309 w 5189873"/>
              <a:gd name="connsiteY11" fmla="*/ 3864816 h 4504335"/>
              <a:gd name="connsiteX12" fmla="*/ 4820647 w 5189873"/>
              <a:gd name="connsiteY12" fmla="*/ 3864816 h 4504335"/>
              <a:gd name="connsiteX13" fmla="*/ 4676399 w 5189873"/>
              <a:gd name="connsiteY13" fmla="*/ 3614971 h 4504335"/>
              <a:gd name="connsiteX14" fmla="*/ 3942638 w 5189873"/>
              <a:gd name="connsiteY14" fmla="*/ 3614971 h 4504335"/>
              <a:gd name="connsiteX15" fmla="*/ 4086886 w 5189873"/>
              <a:gd name="connsiteY15" fmla="*/ 3864816 h 4504335"/>
              <a:gd name="connsiteX16" fmla="*/ 1097345 w 5189873"/>
              <a:gd name="connsiteY16" fmla="*/ 3864816 h 4504335"/>
              <a:gd name="connsiteX17" fmla="*/ 1241593 w 5189873"/>
              <a:gd name="connsiteY17" fmla="*/ 3614971 h 4504335"/>
              <a:gd name="connsiteX18" fmla="*/ 507833 w 5189873"/>
              <a:gd name="connsiteY18" fmla="*/ 3614971 h 4504335"/>
              <a:gd name="connsiteX19" fmla="*/ 0 w 5189873"/>
              <a:gd name="connsiteY19" fmla="*/ 4494561 h 4504335"/>
              <a:gd name="connsiteX20" fmla="*/ 3315 w 5189873"/>
              <a:gd name="connsiteY20" fmla="*/ 4494555 h 4504335"/>
              <a:gd name="connsiteX21" fmla="*/ 0 w 5189873"/>
              <a:gd name="connsiteY21" fmla="*/ 4500271 h 4504335"/>
              <a:gd name="connsiteX22" fmla="*/ 4453766 w 5189873"/>
              <a:gd name="connsiteY22" fmla="*/ 4500271 h 4504335"/>
              <a:gd name="connsiteX23" fmla="*/ 4455271 w 5189873"/>
              <a:gd name="connsiteY23" fmla="*/ 4502876 h 450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89873" h="4504335">
                <a:moveTo>
                  <a:pt x="2727548" y="1510371"/>
                </a:moveTo>
                <a:lnTo>
                  <a:pt x="3461308" y="1510371"/>
                </a:lnTo>
                <a:lnTo>
                  <a:pt x="2958996" y="640341"/>
                </a:lnTo>
                <a:lnTo>
                  <a:pt x="2960975" y="636913"/>
                </a:lnTo>
                <a:lnTo>
                  <a:pt x="2594937" y="0"/>
                </a:lnTo>
                <a:lnTo>
                  <a:pt x="1725790" y="1505405"/>
                </a:lnTo>
                <a:lnTo>
                  <a:pt x="2459551" y="1505406"/>
                </a:lnTo>
                <a:lnTo>
                  <a:pt x="2592116" y="1275797"/>
                </a:lnTo>
                <a:close/>
                <a:moveTo>
                  <a:pt x="5189873" y="4504335"/>
                </a:moveTo>
                <a:lnTo>
                  <a:pt x="5187527" y="4500271"/>
                </a:lnTo>
                <a:lnTo>
                  <a:pt x="5189873" y="4500271"/>
                </a:lnTo>
                <a:lnTo>
                  <a:pt x="4821309" y="3864816"/>
                </a:lnTo>
                <a:lnTo>
                  <a:pt x="4820647" y="3864816"/>
                </a:lnTo>
                <a:lnTo>
                  <a:pt x="4676399" y="3614971"/>
                </a:lnTo>
                <a:lnTo>
                  <a:pt x="3942638" y="3614971"/>
                </a:lnTo>
                <a:lnTo>
                  <a:pt x="4086886" y="3864816"/>
                </a:lnTo>
                <a:lnTo>
                  <a:pt x="1097345" y="3864816"/>
                </a:lnTo>
                <a:lnTo>
                  <a:pt x="1241593" y="3614971"/>
                </a:lnTo>
                <a:lnTo>
                  <a:pt x="507833" y="3614971"/>
                </a:lnTo>
                <a:lnTo>
                  <a:pt x="0" y="4494561"/>
                </a:lnTo>
                <a:lnTo>
                  <a:pt x="3315" y="4494555"/>
                </a:lnTo>
                <a:lnTo>
                  <a:pt x="0" y="4500271"/>
                </a:lnTo>
                <a:lnTo>
                  <a:pt x="4453766" y="4500271"/>
                </a:lnTo>
                <a:lnTo>
                  <a:pt x="4455271" y="4502876"/>
                </a:lnTo>
                <a:close/>
              </a:path>
            </a:pathLst>
          </a:custGeom>
          <a:solidFill>
            <a:srgbClr val="00B0F0">
              <a:alpha val="40000"/>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4" name="组合 3"/>
          <p:cNvGrpSpPr/>
          <p:nvPr/>
        </p:nvGrpSpPr>
        <p:grpSpPr>
          <a:xfrm>
            <a:off x="5595620" y="2454910"/>
            <a:ext cx="4900930" cy="1494155"/>
            <a:chOff x="4994571" y="2039472"/>
            <a:chExt cx="2049741" cy="1494079"/>
          </a:xfrm>
        </p:grpSpPr>
        <p:sp>
          <p:nvSpPr>
            <p:cNvPr id="22" name="文本框 35"/>
            <p:cNvSpPr txBox="1">
              <a:spLocks noChangeArrowheads="1"/>
            </p:cNvSpPr>
            <p:nvPr/>
          </p:nvSpPr>
          <p:spPr bwMode="auto">
            <a:xfrm>
              <a:off x="5025523" y="2039472"/>
              <a:ext cx="2018789" cy="9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defTabSz="1218565">
                <a:spcBef>
                  <a:spcPts val="4800"/>
                </a:spcBef>
              </a:pPr>
              <a:r>
                <a:rPr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rPr>
                <a:t>平台功能规划</a:t>
              </a:r>
              <a:endParaRPr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endParaRPr>
            </a:p>
          </p:txBody>
        </p:sp>
        <p:sp>
          <p:nvSpPr>
            <p:cNvPr id="23" name="文本框 35"/>
            <p:cNvSpPr txBox="1">
              <a:spLocks noChangeArrowheads="1"/>
            </p:cNvSpPr>
            <p:nvPr/>
          </p:nvSpPr>
          <p:spPr bwMode="auto">
            <a:xfrm>
              <a:off x="4994571" y="3011581"/>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endParaRPr lang="zh-CN" altLang="en-US" sz="28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sp>
        <p:nvSpPr>
          <p:cNvPr id="51" name="任意多边形 50"/>
          <p:cNvSpPr/>
          <p:nvPr/>
        </p:nvSpPr>
        <p:spPr>
          <a:xfrm flipV="1">
            <a:off x="2042041" y="1801579"/>
            <a:ext cx="2147527" cy="2147527"/>
          </a:xfrm>
          <a:custGeom>
            <a:avLst/>
            <a:gdLst>
              <a:gd name="connsiteX0" fmla="*/ 1923320 w 3600000"/>
              <a:gd name="connsiteY0" fmla="*/ 634464 h 3600000"/>
              <a:gd name="connsiteX1" fmla="*/ 1957921 w 3600000"/>
              <a:gd name="connsiteY1" fmla="*/ 404900 h 3600000"/>
              <a:gd name="connsiteX2" fmla="*/ 1943607 w 3600000"/>
              <a:gd name="connsiteY2" fmla="*/ 402717 h 3600000"/>
              <a:gd name="connsiteX3" fmla="*/ 1851774 w 3600000"/>
              <a:gd name="connsiteY3" fmla="*/ 398079 h 3600000"/>
              <a:gd name="connsiteX4" fmla="*/ 1851774 w 3600000"/>
              <a:gd name="connsiteY4" fmla="*/ 627251 h 3600000"/>
              <a:gd name="connsiteX5" fmla="*/ 1676749 w 3600000"/>
              <a:gd name="connsiteY5" fmla="*/ 634904 h 3600000"/>
              <a:gd name="connsiteX6" fmla="*/ 1748228 w 3600000"/>
              <a:gd name="connsiteY6" fmla="*/ 627698 h 3600000"/>
              <a:gd name="connsiteX7" fmla="*/ 1748228 w 3600000"/>
              <a:gd name="connsiteY7" fmla="*/ 398079 h 3600000"/>
              <a:gd name="connsiteX8" fmla="*/ 1656395 w 3600000"/>
              <a:gd name="connsiteY8" fmla="*/ 402717 h 3600000"/>
              <a:gd name="connsiteX9" fmla="*/ 1642081 w 3600000"/>
              <a:gd name="connsiteY9" fmla="*/ 404900 h 3600000"/>
              <a:gd name="connsiteX10" fmla="*/ 2096364 w 3600000"/>
              <a:gd name="connsiteY10" fmla="*/ 663566 h 3600000"/>
              <a:gd name="connsiteX11" fmla="*/ 2162642 w 3600000"/>
              <a:gd name="connsiteY11" fmla="*/ 448703 h 3600000"/>
              <a:gd name="connsiteX12" fmla="*/ 2083064 w 3600000"/>
              <a:gd name="connsiteY12" fmla="*/ 424000 h 3600000"/>
              <a:gd name="connsiteX13" fmla="*/ 2060281 w 3600000"/>
              <a:gd name="connsiteY13" fmla="*/ 420522 h 3600000"/>
              <a:gd name="connsiteX14" fmla="*/ 2026467 w 3600000"/>
              <a:gd name="connsiteY14" fmla="*/ 644862 h 3600000"/>
              <a:gd name="connsiteX15" fmla="*/ 2040752 w 3600000"/>
              <a:gd name="connsiteY15" fmla="*/ 646303 h 3600000"/>
              <a:gd name="connsiteX16" fmla="*/ 1504026 w 3600000"/>
              <a:gd name="connsiteY16" fmla="*/ 664822 h 3600000"/>
              <a:gd name="connsiteX17" fmla="*/ 1563685 w 3600000"/>
              <a:gd name="connsiteY17" fmla="*/ 646303 h 3600000"/>
              <a:gd name="connsiteX18" fmla="*/ 1573600 w 3600000"/>
              <a:gd name="connsiteY18" fmla="*/ 645303 h 3600000"/>
              <a:gd name="connsiteX19" fmla="*/ 1539721 w 3600000"/>
              <a:gd name="connsiteY19" fmla="*/ 420522 h 3600000"/>
              <a:gd name="connsiteX20" fmla="*/ 1516938 w 3600000"/>
              <a:gd name="connsiteY20" fmla="*/ 424000 h 3600000"/>
              <a:gd name="connsiteX21" fmla="*/ 1437361 w 3600000"/>
              <a:gd name="connsiteY21" fmla="*/ 448703 h 3600000"/>
              <a:gd name="connsiteX22" fmla="*/ 2264505 w 3600000"/>
              <a:gd name="connsiteY22" fmla="*/ 716128 h 3600000"/>
              <a:gd name="connsiteX23" fmla="*/ 2361824 w 3600000"/>
              <a:gd name="connsiteY23" fmla="*/ 514043 h 3600000"/>
              <a:gd name="connsiteX24" fmla="*/ 2346710 w 3600000"/>
              <a:gd name="connsiteY24" fmla="*/ 505840 h 3600000"/>
              <a:gd name="connsiteX25" fmla="*/ 2261532 w 3600000"/>
              <a:gd name="connsiteY25" fmla="*/ 479399 h 3600000"/>
              <a:gd name="connsiteX26" fmla="*/ 2195256 w 3600000"/>
              <a:gd name="connsiteY26" fmla="*/ 694263 h 3600000"/>
              <a:gd name="connsiteX27" fmla="*/ 2262921 w 3600000"/>
              <a:gd name="connsiteY27" fmla="*/ 715267 h 3600000"/>
              <a:gd name="connsiteX28" fmla="*/ 1336416 w 3600000"/>
              <a:gd name="connsiteY28" fmla="*/ 718036 h 3600000"/>
              <a:gd name="connsiteX29" fmla="*/ 1341516 w 3600000"/>
              <a:gd name="connsiteY29" fmla="*/ 715267 h 3600000"/>
              <a:gd name="connsiteX30" fmla="*/ 1405134 w 3600000"/>
              <a:gd name="connsiteY30" fmla="*/ 695520 h 3600000"/>
              <a:gd name="connsiteX31" fmla="*/ 1338469 w 3600000"/>
              <a:gd name="connsiteY31" fmla="*/ 479399 h 3600000"/>
              <a:gd name="connsiteX32" fmla="*/ 1253292 w 3600000"/>
              <a:gd name="connsiteY32" fmla="*/ 505840 h 3600000"/>
              <a:gd name="connsiteX33" fmla="*/ 1238178 w 3600000"/>
              <a:gd name="connsiteY33" fmla="*/ 514043 h 3600000"/>
              <a:gd name="connsiteX34" fmla="*/ 2419102 w 3600000"/>
              <a:gd name="connsiteY34" fmla="*/ 800039 h 3600000"/>
              <a:gd name="connsiteX35" fmla="*/ 2545952 w 3600000"/>
              <a:gd name="connsiteY35" fmla="*/ 613985 h 3600000"/>
              <a:gd name="connsiteX36" fmla="*/ 2452934 w 3600000"/>
              <a:gd name="connsiteY36" fmla="*/ 563496 h 3600000"/>
              <a:gd name="connsiteX37" fmla="*/ 2355614 w 3600000"/>
              <a:gd name="connsiteY37" fmla="*/ 765579 h 3600000"/>
              <a:gd name="connsiteX38" fmla="*/ 1182096 w 3600000"/>
              <a:gd name="connsiteY38" fmla="*/ 801798 h 3600000"/>
              <a:gd name="connsiteX39" fmla="*/ 1245306 w 3600000"/>
              <a:gd name="connsiteY39" fmla="*/ 767488 h 3600000"/>
              <a:gd name="connsiteX40" fmla="*/ 1147069 w 3600000"/>
              <a:gd name="connsiteY40" fmla="*/ 563496 h 3600000"/>
              <a:gd name="connsiteX41" fmla="*/ 1054049 w 3600000"/>
              <a:gd name="connsiteY41" fmla="*/ 613985 h 3600000"/>
              <a:gd name="connsiteX42" fmla="*/ 2560617 w 3600000"/>
              <a:gd name="connsiteY42" fmla="*/ 904134 h 3600000"/>
              <a:gd name="connsiteX43" fmla="*/ 2712579 w 3600000"/>
              <a:gd name="connsiteY43" fmla="*/ 740359 h 3600000"/>
              <a:gd name="connsiteX44" fmla="*/ 2631002 w 3600000"/>
              <a:gd name="connsiteY44" fmla="*/ 673053 h 3600000"/>
              <a:gd name="connsiteX45" fmla="*/ 2504833 w 3600000"/>
              <a:gd name="connsiteY45" fmla="*/ 858108 h 3600000"/>
              <a:gd name="connsiteX46" fmla="*/ 1041307 w 3600000"/>
              <a:gd name="connsiteY46" fmla="*/ 906207 h 3600000"/>
              <a:gd name="connsiteX47" fmla="*/ 1096766 w 3600000"/>
              <a:gd name="connsiteY47" fmla="*/ 860450 h 3600000"/>
              <a:gd name="connsiteX48" fmla="*/ 969000 w 3600000"/>
              <a:gd name="connsiteY48" fmla="*/ 673053 h 3600000"/>
              <a:gd name="connsiteX49" fmla="*/ 887424 w 3600000"/>
              <a:gd name="connsiteY49" fmla="*/ 740359 h 3600000"/>
              <a:gd name="connsiteX50" fmla="*/ 2686748 w 3600000"/>
              <a:gd name="connsiteY50" fmla="*/ 1026623 h 3600000"/>
              <a:gd name="connsiteX51" fmla="*/ 2860299 w 3600000"/>
              <a:gd name="connsiteY51" fmla="*/ 888220 h 3600000"/>
              <a:gd name="connsiteX52" fmla="*/ 2793157 w 3600000"/>
              <a:gd name="connsiteY52" fmla="*/ 806844 h 3600000"/>
              <a:gd name="connsiteX53" fmla="*/ 2792582 w 3600000"/>
              <a:gd name="connsiteY53" fmla="*/ 806369 h 3600000"/>
              <a:gd name="connsiteX54" fmla="*/ 2640372 w 3600000"/>
              <a:gd name="connsiteY54" fmla="*/ 970415 h 3600000"/>
              <a:gd name="connsiteX55" fmla="*/ 915928 w 3600000"/>
              <a:gd name="connsiteY55" fmla="*/ 1028757 h 3600000"/>
              <a:gd name="connsiteX56" fmla="*/ 961978 w 3600000"/>
              <a:gd name="connsiteY56" fmla="*/ 972944 h 3600000"/>
              <a:gd name="connsiteX57" fmla="*/ 807420 w 3600000"/>
              <a:gd name="connsiteY57" fmla="*/ 806368 h 3600000"/>
              <a:gd name="connsiteX58" fmla="*/ 806843 w 3600000"/>
              <a:gd name="connsiteY58" fmla="*/ 806844 h 3600000"/>
              <a:gd name="connsiteX59" fmla="*/ 739702 w 3600000"/>
              <a:gd name="connsiteY59" fmla="*/ 888220 h 3600000"/>
              <a:gd name="connsiteX60" fmla="*/ 2795324 w 3600000"/>
              <a:gd name="connsiteY60" fmla="*/ 1165568 h 3600000"/>
              <a:gd name="connsiteX61" fmla="*/ 2986603 w 3600000"/>
              <a:gd name="connsiteY61" fmla="*/ 1055133 h 3600000"/>
              <a:gd name="connsiteX62" fmla="*/ 2964664 w 3600000"/>
              <a:gd name="connsiteY62" fmla="*/ 1014712 h 3600000"/>
              <a:gd name="connsiteX63" fmla="*/ 2926207 w 3600000"/>
              <a:gd name="connsiteY63" fmla="*/ 968102 h 3600000"/>
              <a:gd name="connsiteX64" fmla="*/ 2752655 w 3600000"/>
              <a:gd name="connsiteY64" fmla="*/ 1106504 h 3600000"/>
              <a:gd name="connsiteX65" fmla="*/ 2783663 w 3600000"/>
              <a:gd name="connsiteY65" fmla="*/ 1144085 h 3600000"/>
              <a:gd name="connsiteX66" fmla="*/ 808054 w 3600000"/>
              <a:gd name="connsiteY66" fmla="*/ 1167518 h 3600000"/>
              <a:gd name="connsiteX67" fmla="*/ 820774 w 3600000"/>
              <a:gd name="connsiteY67" fmla="*/ 1144085 h 3600000"/>
              <a:gd name="connsiteX68" fmla="*/ 850022 w 3600000"/>
              <a:gd name="connsiteY68" fmla="*/ 1108637 h 3600000"/>
              <a:gd name="connsiteX69" fmla="*/ 673795 w 3600000"/>
              <a:gd name="connsiteY69" fmla="*/ 968100 h 3600000"/>
              <a:gd name="connsiteX70" fmla="*/ 635336 w 3600000"/>
              <a:gd name="connsiteY70" fmla="*/ 1014712 h 3600000"/>
              <a:gd name="connsiteX71" fmla="*/ 613397 w 3600000"/>
              <a:gd name="connsiteY71" fmla="*/ 1055133 h 3600000"/>
              <a:gd name="connsiteX72" fmla="*/ 2879526 w 3600000"/>
              <a:gd name="connsiteY72" fmla="*/ 1320700 h 3600000"/>
              <a:gd name="connsiteX73" fmla="*/ 3086630 w 3600000"/>
              <a:gd name="connsiteY73" fmla="*/ 1239418 h 3600000"/>
              <a:gd name="connsiteX74" fmla="*/ 3036016 w 3600000"/>
              <a:gd name="connsiteY74" fmla="*/ 1146168 h 3600000"/>
              <a:gd name="connsiteX75" fmla="*/ 2844736 w 3600000"/>
              <a:gd name="connsiteY75" fmla="*/ 1256604 h 3600000"/>
              <a:gd name="connsiteX76" fmla="*/ 724131 w 3600000"/>
              <a:gd name="connsiteY76" fmla="*/ 1322135 h 3600000"/>
              <a:gd name="connsiteX77" fmla="*/ 758643 w 3600000"/>
              <a:gd name="connsiteY77" fmla="*/ 1258553 h 3600000"/>
              <a:gd name="connsiteX78" fmla="*/ 563985 w 3600000"/>
              <a:gd name="connsiteY78" fmla="*/ 1146168 h 3600000"/>
              <a:gd name="connsiteX79" fmla="*/ 513370 w 3600000"/>
              <a:gd name="connsiteY79" fmla="*/ 1239418 h 3600000"/>
              <a:gd name="connsiteX80" fmla="*/ 2936949 w 3600000"/>
              <a:gd name="connsiteY80" fmla="*/ 1487395 h 3600000"/>
              <a:gd name="connsiteX81" fmla="*/ 3151622 w 3600000"/>
              <a:gd name="connsiteY81" fmla="*/ 1438398 h 3600000"/>
              <a:gd name="connsiteX82" fmla="*/ 3120283 w 3600000"/>
              <a:gd name="connsiteY82" fmla="*/ 1337446 h 3600000"/>
              <a:gd name="connsiteX83" fmla="*/ 2915366 w 3600000"/>
              <a:gd name="connsiteY83" fmla="*/ 1417869 h 3600000"/>
              <a:gd name="connsiteX84" fmla="*/ 667194 w 3600000"/>
              <a:gd name="connsiteY84" fmla="*/ 1488339 h 3600000"/>
              <a:gd name="connsiteX85" fmla="*/ 688588 w 3600000"/>
              <a:gd name="connsiteY85" fmla="*/ 1419421 h 3600000"/>
              <a:gd name="connsiteX86" fmla="*/ 479717 w 3600000"/>
              <a:gd name="connsiteY86" fmla="*/ 1337446 h 3600000"/>
              <a:gd name="connsiteX87" fmla="*/ 448380 w 3600000"/>
              <a:gd name="connsiteY87" fmla="*/ 1438396 h 3600000"/>
              <a:gd name="connsiteX88" fmla="*/ 2971131 w 3600000"/>
              <a:gd name="connsiteY88" fmla="*/ 1660319 h 3600000"/>
              <a:gd name="connsiteX89" fmla="*/ 3195320 w 3600000"/>
              <a:gd name="connsiteY89" fmla="*/ 1643517 h 3600000"/>
              <a:gd name="connsiteX90" fmla="*/ 3179260 w 3600000"/>
              <a:gd name="connsiteY90" fmla="*/ 1538297 h 3600000"/>
              <a:gd name="connsiteX91" fmla="*/ 2963788 w 3600000"/>
              <a:gd name="connsiteY91" fmla="*/ 1587476 h 3600000"/>
              <a:gd name="connsiteX92" fmla="*/ 633274 w 3600000"/>
              <a:gd name="connsiteY92" fmla="*/ 1660647 h 3600000"/>
              <a:gd name="connsiteX93" fmla="*/ 640550 w 3600000"/>
              <a:gd name="connsiteY93" fmla="*/ 1588466 h 3600000"/>
              <a:gd name="connsiteX94" fmla="*/ 420740 w 3600000"/>
              <a:gd name="connsiteY94" fmla="*/ 1538297 h 3600000"/>
              <a:gd name="connsiteX95" fmla="*/ 404682 w 3600000"/>
              <a:gd name="connsiteY95" fmla="*/ 1643517 h 3600000"/>
              <a:gd name="connsiteX96" fmla="*/ 3201852 w 3600000"/>
              <a:gd name="connsiteY96" fmla="*/ 1853136 h 3600000"/>
              <a:gd name="connsiteX97" fmla="*/ 3204536 w 3600000"/>
              <a:gd name="connsiteY97" fmla="*/ 1800001 h 3600000"/>
              <a:gd name="connsiteX98" fmla="*/ 3201852 w 3600000"/>
              <a:gd name="connsiteY98" fmla="*/ 1746864 h 3600000"/>
              <a:gd name="connsiteX99" fmla="*/ 2981519 w 3600000"/>
              <a:gd name="connsiteY99" fmla="*/ 1763374 h 3600000"/>
              <a:gd name="connsiteX100" fmla="*/ 2985800 w 3600000"/>
              <a:gd name="connsiteY100" fmla="*/ 1805836 h 3600000"/>
              <a:gd name="connsiteX101" fmla="*/ 2982688 w 3600000"/>
              <a:gd name="connsiteY101" fmla="*/ 1836712 h 3600000"/>
              <a:gd name="connsiteX102" fmla="*/ 398148 w 3600000"/>
              <a:gd name="connsiteY102" fmla="*/ 1853136 h 3600000"/>
              <a:gd name="connsiteX103" fmla="*/ 621716 w 3600000"/>
              <a:gd name="connsiteY103" fmla="*/ 1836382 h 3600000"/>
              <a:gd name="connsiteX104" fmla="*/ 618637 w 3600000"/>
              <a:gd name="connsiteY104" fmla="*/ 1805836 h 3600000"/>
              <a:gd name="connsiteX105" fmla="*/ 622884 w 3600000"/>
              <a:gd name="connsiteY105" fmla="*/ 1763705 h 3600000"/>
              <a:gd name="connsiteX106" fmla="*/ 398148 w 3600000"/>
              <a:gd name="connsiteY106" fmla="*/ 1746864 h 3600000"/>
              <a:gd name="connsiteX107" fmla="*/ 395464 w 3600000"/>
              <a:gd name="connsiteY107" fmla="*/ 1800001 h 3600000"/>
              <a:gd name="connsiteX108" fmla="*/ 3179260 w 3600000"/>
              <a:gd name="connsiteY108" fmla="*/ 2061703 h 3600000"/>
              <a:gd name="connsiteX109" fmla="*/ 3195320 w 3600000"/>
              <a:gd name="connsiteY109" fmla="*/ 1956482 h 3600000"/>
              <a:gd name="connsiteX110" fmla="*/ 2972298 w 3600000"/>
              <a:gd name="connsiteY110" fmla="*/ 1939770 h 3600000"/>
              <a:gd name="connsiteX111" fmla="*/ 2964938 w 3600000"/>
              <a:gd name="connsiteY111" fmla="*/ 2012785 h 3600000"/>
              <a:gd name="connsiteX112" fmla="*/ 420740 w 3600000"/>
              <a:gd name="connsiteY112" fmla="*/ 2061703 h 3600000"/>
              <a:gd name="connsiteX113" fmla="*/ 639400 w 3600000"/>
              <a:gd name="connsiteY113" fmla="*/ 2011795 h 3600000"/>
              <a:gd name="connsiteX114" fmla="*/ 632106 w 3600000"/>
              <a:gd name="connsiteY114" fmla="*/ 1939440 h 3600000"/>
              <a:gd name="connsiteX115" fmla="*/ 404682 w 3600000"/>
              <a:gd name="connsiteY115" fmla="*/ 1956482 h 3600000"/>
              <a:gd name="connsiteX116" fmla="*/ 3120283 w 3600000"/>
              <a:gd name="connsiteY116" fmla="*/ 2262556 h 3600000"/>
              <a:gd name="connsiteX117" fmla="*/ 3151622 w 3600000"/>
              <a:gd name="connsiteY117" fmla="*/ 2161603 h 3600000"/>
              <a:gd name="connsiteX118" fmla="*/ 2940332 w 3600000"/>
              <a:gd name="connsiteY118" fmla="*/ 2113378 h 3600000"/>
              <a:gd name="connsiteX119" fmla="*/ 2918597 w 3600000"/>
              <a:gd name="connsiteY119" fmla="*/ 2183398 h 3600000"/>
              <a:gd name="connsiteX120" fmla="*/ 479717 w 3600000"/>
              <a:gd name="connsiteY120" fmla="*/ 2262556 h 3600000"/>
              <a:gd name="connsiteX121" fmla="*/ 685359 w 3600000"/>
              <a:gd name="connsiteY121" fmla="*/ 2181847 h 3600000"/>
              <a:gd name="connsiteX122" fmla="*/ 663811 w 3600000"/>
              <a:gd name="connsiteY122" fmla="*/ 2112430 h 3600000"/>
              <a:gd name="connsiteX123" fmla="*/ 448378 w 3600000"/>
              <a:gd name="connsiteY123" fmla="*/ 2161601 h 3600000"/>
              <a:gd name="connsiteX124" fmla="*/ 3036017 w 3600000"/>
              <a:gd name="connsiteY124" fmla="*/ 2453831 h 3600000"/>
              <a:gd name="connsiteX125" fmla="*/ 3086630 w 3600000"/>
              <a:gd name="connsiteY125" fmla="*/ 2360583 h 3600000"/>
              <a:gd name="connsiteX126" fmla="*/ 2884749 w 3600000"/>
              <a:gd name="connsiteY126" fmla="*/ 2281349 h 3600000"/>
              <a:gd name="connsiteX127" fmla="*/ 2849560 w 3600000"/>
              <a:gd name="connsiteY127" fmla="*/ 2346180 h 3600000"/>
              <a:gd name="connsiteX128" fmla="*/ 563985 w 3600000"/>
              <a:gd name="connsiteY128" fmla="*/ 2453831 h 3600000"/>
              <a:gd name="connsiteX129" fmla="*/ 753819 w 3600000"/>
              <a:gd name="connsiteY129" fmla="*/ 2344231 h 3600000"/>
              <a:gd name="connsiteX130" fmla="*/ 718909 w 3600000"/>
              <a:gd name="connsiteY130" fmla="*/ 2279914 h 3600000"/>
              <a:gd name="connsiteX131" fmla="*/ 513370 w 3600000"/>
              <a:gd name="connsiteY131" fmla="*/ 2360581 h 3600000"/>
              <a:gd name="connsiteX132" fmla="*/ 2926207 w 3600000"/>
              <a:gd name="connsiteY132" fmla="*/ 2631900 h 3600000"/>
              <a:gd name="connsiteX133" fmla="*/ 2964664 w 3600000"/>
              <a:gd name="connsiteY133" fmla="*/ 2585290 h 3600000"/>
              <a:gd name="connsiteX134" fmla="*/ 2986605 w 3600000"/>
              <a:gd name="connsiteY134" fmla="*/ 2544867 h 3600000"/>
              <a:gd name="connsiteX135" fmla="*/ 2800148 w 3600000"/>
              <a:gd name="connsiteY135" fmla="*/ 2437215 h 3600000"/>
              <a:gd name="connsiteX136" fmla="*/ 2783663 w 3600000"/>
              <a:gd name="connsiteY136" fmla="*/ 2467586 h 3600000"/>
              <a:gd name="connsiteX137" fmla="*/ 2758463 w 3600000"/>
              <a:gd name="connsiteY137" fmla="*/ 2498129 h 3600000"/>
              <a:gd name="connsiteX138" fmla="*/ 673793 w 3600000"/>
              <a:gd name="connsiteY138" fmla="*/ 2631900 h 3600000"/>
              <a:gd name="connsiteX139" fmla="*/ 844213 w 3600000"/>
              <a:gd name="connsiteY139" fmla="*/ 2495994 h 3600000"/>
              <a:gd name="connsiteX140" fmla="*/ 820774 w 3600000"/>
              <a:gd name="connsiteY140" fmla="*/ 2467586 h 3600000"/>
              <a:gd name="connsiteX141" fmla="*/ 803232 w 3600000"/>
              <a:gd name="connsiteY141" fmla="*/ 2435266 h 3600000"/>
              <a:gd name="connsiteX142" fmla="*/ 613396 w 3600000"/>
              <a:gd name="connsiteY142" fmla="*/ 2544867 h 3600000"/>
              <a:gd name="connsiteX143" fmla="*/ 635336 w 3600000"/>
              <a:gd name="connsiteY143" fmla="*/ 2585290 h 3600000"/>
              <a:gd name="connsiteX144" fmla="*/ 807418 w 3600000"/>
              <a:gd name="connsiteY144" fmla="*/ 2793630 h 3600000"/>
              <a:gd name="connsiteX145" fmla="*/ 956882 w 3600000"/>
              <a:gd name="connsiteY145" fmla="*/ 2632547 h 3600000"/>
              <a:gd name="connsiteX146" fmla="*/ 910121 w 3600000"/>
              <a:gd name="connsiteY146" fmla="*/ 2575873 h 3600000"/>
              <a:gd name="connsiteX147" fmla="*/ 739702 w 3600000"/>
              <a:gd name="connsiteY147" fmla="*/ 2711779 h 3600000"/>
              <a:gd name="connsiteX148" fmla="*/ 806843 w 3600000"/>
              <a:gd name="connsiteY148" fmla="*/ 2793157 h 3600000"/>
              <a:gd name="connsiteX149" fmla="*/ 2792582 w 3600000"/>
              <a:gd name="connsiteY149" fmla="*/ 2793632 h 3600000"/>
              <a:gd name="connsiteX150" fmla="*/ 2793157 w 3600000"/>
              <a:gd name="connsiteY150" fmla="*/ 2793157 h 3600000"/>
              <a:gd name="connsiteX151" fmla="*/ 2860301 w 3600000"/>
              <a:gd name="connsiteY151" fmla="*/ 2711779 h 3600000"/>
              <a:gd name="connsiteX152" fmla="*/ 2692555 w 3600000"/>
              <a:gd name="connsiteY152" fmla="*/ 2578008 h 3600000"/>
              <a:gd name="connsiteX153" fmla="*/ 2645467 w 3600000"/>
              <a:gd name="connsiteY153" fmla="*/ 2635079 h 3600000"/>
              <a:gd name="connsiteX154" fmla="*/ 1800000 w 3600000"/>
              <a:gd name="connsiteY154" fmla="*/ 2833463 h 3600000"/>
              <a:gd name="connsiteX155" fmla="*/ 2833463 w 3600000"/>
              <a:gd name="connsiteY155" fmla="*/ 1800000 h 3600000"/>
              <a:gd name="connsiteX156" fmla="*/ 1800000 w 3600000"/>
              <a:gd name="connsiteY156" fmla="*/ 766537 h 3600000"/>
              <a:gd name="connsiteX157" fmla="*/ 766537 w 3600000"/>
              <a:gd name="connsiteY157" fmla="*/ 1800000 h 3600000"/>
              <a:gd name="connsiteX158" fmla="*/ 1800000 w 3600000"/>
              <a:gd name="connsiteY158" fmla="*/ 2833463 h 3600000"/>
              <a:gd name="connsiteX159" fmla="*/ 2631002 w 3600000"/>
              <a:gd name="connsiteY159" fmla="*/ 2926947 h 3600000"/>
              <a:gd name="connsiteX160" fmla="*/ 2712579 w 3600000"/>
              <a:gd name="connsiteY160" fmla="*/ 2859640 h 3600000"/>
              <a:gd name="connsiteX161" fmla="*/ 2566750 w 3600000"/>
              <a:gd name="connsiteY161" fmla="*/ 2702476 h 3600000"/>
              <a:gd name="connsiteX162" fmla="*/ 2509926 w 3600000"/>
              <a:gd name="connsiteY162" fmla="*/ 2749361 h 3600000"/>
              <a:gd name="connsiteX163" fmla="*/ 968998 w 3600000"/>
              <a:gd name="connsiteY163" fmla="*/ 2926947 h 3600000"/>
              <a:gd name="connsiteX164" fmla="*/ 1091673 w 3600000"/>
              <a:gd name="connsiteY164" fmla="*/ 2747018 h 3600000"/>
              <a:gd name="connsiteX165" fmla="*/ 1035174 w 3600000"/>
              <a:gd name="connsiteY165" fmla="*/ 2700403 h 3600000"/>
              <a:gd name="connsiteX166" fmla="*/ 887422 w 3600000"/>
              <a:gd name="connsiteY166" fmla="*/ 2859640 h 3600000"/>
              <a:gd name="connsiteX167" fmla="*/ 1147067 w 3600000"/>
              <a:gd name="connsiteY167" fmla="*/ 3036503 h 3600000"/>
              <a:gd name="connsiteX168" fmla="*/ 1240849 w 3600000"/>
              <a:gd name="connsiteY168" fmla="*/ 2841763 h 3600000"/>
              <a:gd name="connsiteX169" fmla="*/ 1176289 w 3600000"/>
              <a:gd name="connsiteY169" fmla="*/ 2806721 h 3600000"/>
              <a:gd name="connsiteX170" fmla="*/ 1054049 w 3600000"/>
              <a:gd name="connsiteY170" fmla="*/ 2986015 h 3600000"/>
              <a:gd name="connsiteX171" fmla="*/ 2452932 w 3600000"/>
              <a:gd name="connsiteY171" fmla="*/ 3036505 h 3600000"/>
              <a:gd name="connsiteX172" fmla="*/ 2545952 w 3600000"/>
              <a:gd name="connsiteY172" fmla="*/ 2986015 h 3600000"/>
              <a:gd name="connsiteX173" fmla="*/ 2424909 w 3600000"/>
              <a:gd name="connsiteY173" fmla="*/ 2808479 h 3600000"/>
              <a:gd name="connsiteX174" fmla="*/ 2360069 w 3600000"/>
              <a:gd name="connsiteY174" fmla="*/ 2843673 h 3600000"/>
              <a:gd name="connsiteX175" fmla="*/ 2261532 w 3600000"/>
              <a:gd name="connsiteY175" fmla="*/ 3120600 h 3600000"/>
              <a:gd name="connsiteX176" fmla="*/ 2346710 w 3600000"/>
              <a:gd name="connsiteY176" fmla="*/ 3094160 h 3600000"/>
              <a:gd name="connsiteX177" fmla="*/ 2361822 w 3600000"/>
              <a:gd name="connsiteY177" fmla="*/ 3085957 h 3600000"/>
              <a:gd name="connsiteX178" fmla="*/ 2268960 w 3600000"/>
              <a:gd name="connsiteY178" fmla="*/ 2893125 h 3600000"/>
              <a:gd name="connsiteX179" fmla="*/ 2262921 w 3600000"/>
              <a:gd name="connsiteY179" fmla="*/ 2896402 h 3600000"/>
              <a:gd name="connsiteX180" fmla="*/ 2198541 w 3600000"/>
              <a:gd name="connsiteY180" fmla="*/ 2916388 h 3600000"/>
              <a:gd name="connsiteX181" fmla="*/ 1338469 w 3600000"/>
              <a:gd name="connsiteY181" fmla="*/ 3120600 h 3600000"/>
              <a:gd name="connsiteX182" fmla="*/ 1401849 w 3600000"/>
              <a:gd name="connsiteY182" fmla="*/ 2915131 h 3600000"/>
              <a:gd name="connsiteX183" fmla="*/ 1341516 w 3600000"/>
              <a:gd name="connsiteY183" fmla="*/ 2896402 h 3600000"/>
              <a:gd name="connsiteX184" fmla="*/ 1331961 w 3600000"/>
              <a:gd name="connsiteY184" fmla="*/ 2891216 h 3600000"/>
              <a:gd name="connsiteX185" fmla="*/ 1238178 w 3600000"/>
              <a:gd name="connsiteY185" fmla="*/ 3085957 h 3600000"/>
              <a:gd name="connsiteX186" fmla="*/ 1253292 w 3600000"/>
              <a:gd name="connsiteY186" fmla="*/ 3094160 h 3600000"/>
              <a:gd name="connsiteX187" fmla="*/ 2060281 w 3600000"/>
              <a:gd name="connsiteY187" fmla="*/ 3179477 h 3600000"/>
              <a:gd name="connsiteX188" fmla="*/ 2083064 w 3600000"/>
              <a:gd name="connsiteY188" fmla="*/ 3176000 h 3600000"/>
              <a:gd name="connsiteX189" fmla="*/ 2162642 w 3600000"/>
              <a:gd name="connsiteY189" fmla="*/ 3151297 h 3600000"/>
              <a:gd name="connsiteX190" fmla="*/ 2099651 w 3600000"/>
              <a:gd name="connsiteY190" fmla="*/ 2947085 h 3600000"/>
              <a:gd name="connsiteX191" fmla="*/ 2040752 w 3600000"/>
              <a:gd name="connsiteY191" fmla="*/ 2965369 h 3600000"/>
              <a:gd name="connsiteX192" fmla="*/ 2028201 w 3600000"/>
              <a:gd name="connsiteY192" fmla="*/ 2966634 h 3600000"/>
              <a:gd name="connsiteX193" fmla="*/ 1539719 w 3600000"/>
              <a:gd name="connsiteY193" fmla="*/ 3179477 h 3600000"/>
              <a:gd name="connsiteX194" fmla="*/ 1571868 w 3600000"/>
              <a:gd name="connsiteY194" fmla="*/ 2966192 h 3600000"/>
              <a:gd name="connsiteX195" fmla="*/ 1563685 w 3600000"/>
              <a:gd name="connsiteY195" fmla="*/ 2965369 h 3600000"/>
              <a:gd name="connsiteX196" fmla="*/ 1500737 w 3600000"/>
              <a:gd name="connsiteY196" fmla="*/ 2945828 h 3600000"/>
              <a:gd name="connsiteX197" fmla="*/ 1437359 w 3600000"/>
              <a:gd name="connsiteY197" fmla="*/ 3151297 h 3600000"/>
              <a:gd name="connsiteX198" fmla="*/ 1516938 w 3600000"/>
              <a:gd name="connsiteY198" fmla="*/ 3176000 h 3600000"/>
              <a:gd name="connsiteX199" fmla="*/ 1851774 w 3600000"/>
              <a:gd name="connsiteY199" fmla="*/ 3201921 h 3600000"/>
              <a:gd name="connsiteX200" fmla="*/ 1943607 w 3600000"/>
              <a:gd name="connsiteY200" fmla="*/ 3197284 h 3600000"/>
              <a:gd name="connsiteX201" fmla="*/ 1957921 w 3600000"/>
              <a:gd name="connsiteY201" fmla="*/ 3195099 h 3600000"/>
              <a:gd name="connsiteX202" fmla="*/ 1925052 w 3600000"/>
              <a:gd name="connsiteY202" fmla="*/ 2977031 h 3600000"/>
              <a:gd name="connsiteX203" fmla="*/ 1851774 w 3600000"/>
              <a:gd name="connsiteY203" fmla="*/ 2984418 h 3600000"/>
              <a:gd name="connsiteX204" fmla="*/ 1748228 w 3600000"/>
              <a:gd name="connsiteY204" fmla="*/ 3201921 h 3600000"/>
              <a:gd name="connsiteX205" fmla="*/ 1748228 w 3600000"/>
              <a:gd name="connsiteY205" fmla="*/ 2983971 h 3600000"/>
              <a:gd name="connsiteX206" fmla="*/ 1675015 w 3600000"/>
              <a:gd name="connsiteY206" fmla="*/ 2976591 h 3600000"/>
              <a:gd name="connsiteX207" fmla="*/ 1642081 w 3600000"/>
              <a:gd name="connsiteY207" fmla="*/ 3195099 h 3600000"/>
              <a:gd name="connsiteX208" fmla="*/ 1656395 w 3600000"/>
              <a:gd name="connsiteY208" fmla="*/ 3197284 h 3600000"/>
              <a:gd name="connsiteX209" fmla="*/ 1800000 w 3600000"/>
              <a:gd name="connsiteY209" fmla="*/ 3362100 h 3600000"/>
              <a:gd name="connsiteX210" fmla="*/ 237900 w 3600000"/>
              <a:gd name="connsiteY210" fmla="*/ 1800000 h 3600000"/>
              <a:gd name="connsiteX211" fmla="*/ 1800000 w 3600000"/>
              <a:gd name="connsiteY211" fmla="*/ 237900 h 3600000"/>
              <a:gd name="connsiteX212" fmla="*/ 3362100 w 3600000"/>
              <a:gd name="connsiteY212" fmla="*/ 1800000 h 3600000"/>
              <a:gd name="connsiteX213" fmla="*/ 1800000 w 3600000"/>
              <a:gd name="connsiteY213" fmla="*/ 3362100 h 3600000"/>
              <a:gd name="connsiteX214" fmla="*/ 1800000 w 3600000"/>
              <a:gd name="connsiteY214" fmla="*/ 3600000 h 3600000"/>
              <a:gd name="connsiteX215" fmla="*/ 3600000 w 3600000"/>
              <a:gd name="connsiteY215" fmla="*/ 1800000 h 3600000"/>
              <a:gd name="connsiteX216" fmla="*/ 1800000 w 3600000"/>
              <a:gd name="connsiteY216" fmla="*/ 0 h 3600000"/>
              <a:gd name="connsiteX217" fmla="*/ 0 w 3600000"/>
              <a:gd name="connsiteY217" fmla="*/ 1800000 h 3600000"/>
              <a:gd name="connsiteX218" fmla="*/ 1800000 w 3600000"/>
              <a:gd name="connsiteY218"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3600000" h="3600000">
                <a:moveTo>
                  <a:pt x="1923320" y="634464"/>
                </a:moveTo>
                <a:lnTo>
                  <a:pt x="1957921" y="404900"/>
                </a:lnTo>
                <a:lnTo>
                  <a:pt x="1943607" y="402717"/>
                </a:lnTo>
                <a:lnTo>
                  <a:pt x="1851774" y="398079"/>
                </a:lnTo>
                <a:lnTo>
                  <a:pt x="1851774" y="627251"/>
                </a:lnTo>
                <a:close/>
                <a:moveTo>
                  <a:pt x="1676749" y="634904"/>
                </a:moveTo>
                <a:lnTo>
                  <a:pt x="1748228" y="627698"/>
                </a:lnTo>
                <a:lnTo>
                  <a:pt x="1748228" y="398079"/>
                </a:lnTo>
                <a:lnTo>
                  <a:pt x="1656395" y="402717"/>
                </a:lnTo>
                <a:lnTo>
                  <a:pt x="1642081" y="404900"/>
                </a:lnTo>
                <a:close/>
                <a:moveTo>
                  <a:pt x="2096364" y="663566"/>
                </a:moveTo>
                <a:lnTo>
                  <a:pt x="2162642" y="448703"/>
                </a:lnTo>
                <a:lnTo>
                  <a:pt x="2083064" y="424000"/>
                </a:lnTo>
                <a:lnTo>
                  <a:pt x="2060281" y="420522"/>
                </a:lnTo>
                <a:lnTo>
                  <a:pt x="2026467" y="644862"/>
                </a:lnTo>
                <a:lnTo>
                  <a:pt x="2040752" y="646303"/>
                </a:lnTo>
                <a:close/>
                <a:moveTo>
                  <a:pt x="1504026" y="664822"/>
                </a:moveTo>
                <a:lnTo>
                  <a:pt x="1563685" y="646303"/>
                </a:lnTo>
                <a:lnTo>
                  <a:pt x="1573600" y="645303"/>
                </a:lnTo>
                <a:lnTo>
                  <a:pt x="1539721" y="420522"/>
                </a:lnTo>
                <a:lnTo>
                  <a:pt x="1516938" y="424000"/>
                </a:lnTo>
                <a:lnTo>
                  <a:pt x="1437361" y="448703"/>
                </a:lnTo>
                <a:close/>
                <a:moveTo>
                  <a:pt x="2264505" y="716128"/>
                </a:moveTo>
                <a:lnTo>
                  <a:pt x="2361824" y="514043"/>
                </a:lnTo>
                <a:lnTo>
                  <a:pt x="2346710" y="505840"/>
                </a:lnTo>
                <a:lnTo>
                  <a:pt x="2261532" y="479399"/>
                </a:lnTo>
                <a:lnTo>
                  <a:pt x="2195256" y="694263"/>
                </a:lnTo>
                <a:lnTo>
                  <a:pt x="2262921" y="715267"/>
                </a:lnTo>
                <a:close/>
                <a:moveTo>
                  <a:pt x="1336416" y="718036"/>
                </a:moveTo>
                <a:lnTo>
                  <a:pt x="1341516" y="715267"/>
                </a:lnTo>
                <a:lnTo>
                  <a:pt x="1405134" y="695520"/>
                </a:lnTo>
                <a:lnTo>
                  <a:pt x="1338469" y="479399"/>
                </a:lnTo>
                <a:lnTo>
                  <a:pt x="1253292" y="505840"/>
                </a:lnTo>
                <a:lnTo>
                  <a:pt x="1238178" y="514043"/>
                </a:lnTo>
                <a:close/>
                <a:moveTo>
                  <a:pt x="2419102" y="800039"/>
                </a:moveTo>
                <a:lnTo>
                  <a:pt x="2545952" y="613985"/>
                </a:lnTo>
                <a:lnTo>
                  <a:pt x="2452934" y="563496"/>
                </a:lnTo>
                <a:lnTo>
                  <a:pt x="2355614" y="765579"/>
                </a:lnTo>
                <a:close/>
                <a:moveTo>
                  <a:pt x="1182096" y="801798"/>
                </a:moveTo>
                <a:lnTo>
                  <a:pt x="1245306" y="767488"/>
                </a:lnTo>
                <a:lnTo>
                  <a:pt x="1147069" y="563496"/>
                </a:lnTo>
                <a:lnTo>
                  <a:pt x="1054049" y="613985"/>
                </a:lnTo>
                <a:close/>
                <a:moveTo>
                  <a:pt x="2560617" y="904134"/>
                </a:moveTo>
                <a:lnTo>
                  <a:pt x="2712579" y="740359"/>
                </a:lnTo>
                <a:lnTo>
                  <a:pt x="2631002" y="673053"/>
                </a:lnTo>
                <a:lnTo>
                  <a:pt x="2504833" y="858108"/>
                </a:lnTo>
                <a:close/>
                <a:moveTo>
                  <a:pt x="1041307" y="906207"/>
                </a:moveTo>
                <a:lnTo>
                  <a:pt x="1096766" y="860450"/>
                </a:lnTo>
                <a:lnTo>
                  <a:pt x="969000" y="673053"/>
                </a:lnTo>
                <a:lnTo>
                  <a:pt x="887424" y="740359"/>
                </a:lnTo>
                <a:close/>
                <a:moveTo>
                  <a:pt x="2686748" y="1026623"/>
                </a:moveTo>
                <a:lnTo>
                  <a:pt x="2860299" y="888220"/>
                </a:lnTo>
                <a:lnTo>
                  <a:pt x="2793157" y="806844"/>
                </a:lnTo>
                <a:lnTo>
                  <a:pt x="2792582" y="806369"/>
                </a:lnTo>
                <a:lnTo>
                  <a:pt x="2640372" y="970415"/>
                </a:lnTo>
                <a:close/>
                <a:moveTo>
                  <a:pt x="915928" y="1028757"/>
                </a:moveTo>
                <a:lnTo>
                  <a:pt x="961978" y="972944"/>
                </a:lnTo>
                <a:lnTo>
                  <a:pt x="807420" y="806368"/>
                </a:lnTo>
                <a:lnTo>
                  <a:pt x="806843" y="806844"/>
                </a:lnTo>
                <a:lnTo>
                  <a:pt x="739702" y="888220"/>
                </a:lnTo>
                <a:close/>
                <a:moveTo>
                  <a:pt x="2795324" y="1165568"/>
                </a:moveTo>
                <a:lnTo>
                  <a:pt x="2986603" y="1055133"/>
                </a:lnTo>
                <a:lnTo>
                  <a:pt x="2964664" y="1014712"/>
                </a:lnTo>
                <a:lnTo>
                  <a:pt x="2926207" y="968102"/>
                </a:lnTo>
                <a:lnTo>
                  <a:pt x="2752655" y="1106504"/>
                </a:lnTo>
                <a:lnTo>
                  <a:pt x="2783663" y="1144085"/>
                </a:lnTo>
                <a:close/>
                <a:moveTo>
                  <a:pt x="808054" y="1167518"/>
                </a:moveTo>
                <a:lnTo>
                  <a:pt x="820774" y="1144085"/>
                </a:lnTo>
                <a:lnTo>
                  <a:pt x="850022" y="1108637"/>
                </a:lnTo>
                <a:lnTo>
                  <a:pt x="673795" y="968100"/>
                </a:lnTo>
                <a:lnTo>
                  <a:pt x="635336" y="1014712"/>
                </a:lnTo>
                <a:lnTo>
                  <a:pt x="613397" y="1055133"/>
                </a:lnTo>
                <a:close/>
                <a:moveTo>
                  <a:pt x="2879526" y="1320700"/>
                </a:moveTo>
                <a:lnTo>
                  <a:pt x="3086630" y="1239418"/>
                </a:lnTo>
                <a:lnTo>
                  <a:pt x="3036016" y="1146168"/>
                </a:lnTo>
                <a:lnTo>
                  <a:pt x="2844736" y="1256604"/>
                </a:lnTo>
                <a:close/>
                <a:moveTo>
                  <a:pt x="724131" y="1322135"/>
                </a:moveTo>
                <a:lnTo>
                  <a:pt x="758643" y="1258553"/>
                </a:lnTo>
                <a:lnTo>
                  <a:pt x="563985" y="1146168"/>
                </a:lnTo>
                <a:lnTo>
                  <a:pt x="513370" y="1239418"/>
                </a:lnTo>
                <a:close/>
                <a:moveTo>
                  <a:pt x="2936949" y="1487395"/>
                </a:moveTo>
                <a:lnTo>
                  <a:pt x="3151622" y="1438398"/>
                </a:lnTo>
                <a:lnTo>
                  <a:pt x="3120283" y="1337446"/>
                </a:lnTo>
                <a:lnTo>
                  <a:pt x="2915366" y="1417869"/>
                </a:lnTo>
                <a:close/>
                <a:moveTo>
                  <a:pt x="667194" y="1488339"/>
                </a:moveTo>
                <a:lnTo>
                  <a:pt x="688588" y="1419421"/>
                </a:lnTo>
                <a:lnTo>
                  <a:pt x="479717" y="1337446"/>
                </a:lnTo>
                <a:lnTo>
                  <a:pt x="448380" y="1438396"/>
                </a:lnTo>
                <a:close/>
                <a:moveTo>
                  <a:pt x="2971131" y="1660319"/>
                </a:moveTo>
                <a:lnTo>
                  <a:pt x="3195320" y="1643517"/>
                </a:lnTo>
                <a:lnTo>
                  <a:pt x="3179260" y="1538297"/>
                </a:lnTo>
                <a:lnTo>
                  <a:pt x="2963788" y="1587476"/>
                </a:lnTo>
                <a:close/>
                <a:moveTo>
                  <a:pt x="633274" y="1660647"/>
                </a:moveTo>
                <a:lnTo>
                  <a:pt x="640550" y="1588466"/>
                </a:lnTo>
                <a:lnTo>
                  <a:pt x="420740" y="1538297"/>
                </a:lnTo>
                <a:lnTo>
                  <a:pt x="404682" y="1643517"/>
                </a:lnTo>
                <a:close/>
                <a:moveTo>
                  <a:pt x="3201852" y="1853136"/>
                </a:moveTo>
                <a:lnTo>
                  <a:pt x="3204536" y="1800001"/>
                </a:lnTo>
                <a:lnTo>
                  <a:pt x="3201852" y="1746864"/>
                </a:lnTo>
                <a:lnTo>
                  <a:pt x="2981519" y="1763374"/>
                </a:lnTo>
                <a:lnTo>
                  <a:pt x="2985800" y="1805836"/>
                </a:lnTo>
                <a:lnTo>
                  <a:pt x="2982688" y="1836712"/>
                </a:lnTo>
                <a:close/>
                <a:moveTo>
                  <a:pt x="398148" y="1853136"/>
                </a:moveTo>
                <a:lnTo>
                  <a:pt x="621716" y="1836382"/>
                </a:lnTo>
                <a:lnTo>
                  <a:pt x="618637" y="1805836"/>
                </a:lnTo>
                <a:lnTo>
                  <a:pt x="622884" y="1763705"/>
                </a:lnTo>
                <a:lnTo>
                  <a:pt x="398148" y="1746864"/>
                </a:lnTo>
                <a:lnTo>
                  <a:pt x="395464" y="1800001"/>
                </a:lnTo>
                <a:close/>
                <a:moveTo>
                  <a:pt x="3179260" y="2061703"/>
                </a:moveTo>
                <a:lnTo>
                  <a:pt x="3195320" y="1956482"/>
                </a:lnTo>
                <a:lnTo>
                  <a:pt x="2972298" y="1939770"/>
                </a:lnTo>
                <a:lnTo>
                  <a:pt x="2964938" y="2012785"/>
                </a:lnTo>
                <a:close/>
                <a:moveTo>
                  <a:pt x="420740" y="2061703"/>
                </a:moveTo>
                <a:lnTo>
                  <a:pt x="639400" y="2011795"/>
                </a:lnTo>
                <a:lnTo>
                  <a:pt x="632106" y="1939440"/>
                </a:lnTo>
                <a:lnTo>
                  <a:pt x="404682" y="1956482"/>
                </a:lnTo>
                <a:close/>
                <a:moveTo>
                  <a:pt x="3120283" y="2262556"/>
                </a:moveTo>
                <a:lnTo>
                  <a:pt x="3151622" y="2161603"/>
                </a:lnTo>
                <a:lnTo>
                  <a:pt x="2940332" y="2113378"/>
                </a:lnTo>
                <a:lnTo>
                  <a:pt x="2918597" y="2183398"/>
                </a:lnTo>
                <a:close/>
                <a:moveTo>
                  <a:pt x="479717" y="2262556"/>
                </a:moveTo>
                <a:lnTo>
                  <a:pt x="685359" y="2181847"/>
                </a:lnTo>
                <a:lnTo>
                  <a:pt x="663811" y="2112430"/>
                </a:lnTo>
                <a:lnTo>
                  <a:pt x="448378" y="2161601"/>
                </a:lnTo>
                <a:close/>
                <a:moveTo>
                  <a:pt x="3036017" y="2453831"/>
                </a:moveTo>
                <a:lnTo>
                  <a:pt x="3086630" y="2360583"/>
                </a:lnTo>
                <a:lnTo>
                  <a:pt x="2884749" y="2281349"/>
                </a:lnTo>
                <a:lnTo>
                  <a:pt x="2849560" y="2346180"/>
                </a:lnTo>
                <a:close/>
                <a:moveTo>
                  <a:pt x="563985" y="2453831"/>
                </a:moveTo>
                <a:lnTo>
                  <a:pt x="753819" y="2344231"/>
                </a:lnTo>
                <a:lnTo>
                  <a:pt x="718909" y="2279914"/>
                </a:lnTo>
                <a:lnTo>
                  <a:pt x="513370" y="2360581"/>
                </a:lnTo>
                <a:close/>
                <a:moveTo>
                  <a:pt x="2926207" y="2631900"/>
                </a:moveTo>
                <a:lnTo>
                  <a:pt x="2964664" y="2585290"/>
                </a:lnTo>
                <a:lnTo>
                  <a:pt x="2986605" y="2544867"/>
                </a:lnTo>
                <a:lnTo>
                  <a:pt x="2800148" y="2437215"/>
                </a:lnTo>
                <a:lnTo>
                  <a:pt x="2783663" y="2467586"/>
                </a:lnTo>
                <a:lnTo>
                  <a:pt x="2758463" y="2498129"/>
                </a:lnTo>
                <a:close/>
                <a:moveTo>
                  <a:pt x="673793" y="2631900"/>
                </a:moveTo>
                <a:lnTo>
                  <a:pt x="844213" y="2495994"/>
                </a:lnTo>
                <a:lnTo>
                  <a:pt x="820774" y="2467586"/>
                </a:lnTo>
                <a:lnTo>
                  <a:pt x="803232" y="2435266"/>
                </a:lnTo>
                <a:lnTo>
                  <a:pt x="613396" y="2544867"/>
                </a:lnTo>
                <a:lnTo>
                  <a:pt x="635336" y="2585290"/>
                </a:lnTo>
                <a:close/>
                <a:moveTo>
                  <a:pt x="807418" y="2793630"/>
                </a:moveTo>
                <a:lnTo>
                  <a:pt x="956882" y="2632547"/>
                </a:lnTo>
                <a:lnTo>
                  <a:pt x="910121" y="2575873"/>
                </a:lnTo>
                <a:lnTo>
                  <a:pt x="739702" y="2711779"/>
                </a:lnTo>
                <a:lnTo>
                  <a:pt x="806843" y="2793157"/>
                </a:lnTo>
                <a:close/>
                <a:moveTo>
                  <a:pt x="2792582" y="2793632"/>
                </a:moveTo>
                <a:lnTo>
                  <a:pt x="2793157" y="2793157"/>
                </a:lnTo>
                <a:lnTo>
                  <a:pt x="2860301" y="2711779"/>
                </a:lnTo>
                <a:lnTo>
                  <a:pt x="2692555" y="2578008"/>
                </a:lnTo>
                <a:lnTo>
                  <a:pt x="2645467" y="2635079"/>
                </a:lnTo>
                <a:close/>
                <a:moveTo>
                  <a:pt x="1800000" y="2833463"/>
                </a:moveTo>
                <a:cubicBezTo>
                  <a:pt x="2370766" y="2833463"/>
                  <a:pt x="2833463" y="2370766"/>
                  <a:pt x="2833463" y="1800000"/>
                </a:cubicBezTo>
                <a:cubicBezTo>
                  <a:pt x="2833463" y="1229234"/>
                  <a:pt x="2370766" y="766537"/>
                  <a:pt x="1800000" y="766537"/>
                </a:cubicBezTo>
                <a:cubicBezTo>
                  <a:pt x="1229234" y="766537"/>
                  <a:pt x="766537" y="1229234"/>
                  <a:pt x="766537" y="1800000"/>
                </a:cubicBezTo>
                <a:cubicBezTo>
                  <a:pt x="766537" y="2370766"/>
                  <a:pt x="1229234" y="2833463"/>
                  <a:pt x="1800000" y="2833463"/>
                </a:cubicBezTo>
                <a:close/>
                <a:moveTo>
                  <a:pt x="2631002" y="2926947"/>
                </a:moveTo>
                <a:lnTo>
                  <a:pt x="2712579" y="2859640"/>
                </a:lnTo>
                <a:lnTo>
                  <a:pt x="2566750" y="2702476"/>
                </a:lnTo>
                <a:lnTo>
                  <a:pt x="2509926" y="2749361"/>
                </a:lnTo>
                <a:close/>
                <a:moveTo>
                  <a:pt x="968998" y="2926947"/>
                </a:moveTo>
                <a:lnTo>
                  <a:pt x="1091673" y="2747018"/>
                </a:lnTo>
                <a:lnTo>
                  <a:pt x="1035174" y="2700403"/>
                </a:lnTo>
                <a:lnTo>
                  <a:pt x="887422" y="2859640"/>
                </a:lnTo>
                <a:close/>
                <a:moveTo>
                  <a:pt x="1147067" y="3036503"/>
                </a:moveTo>
                <a:lnTo>
                  <a:pt x="1240849" y="2841763"/>
                </a:lnTo>
                <a:lnTo>
                  <a:pt x="1176289" y="2806721"/>
                </a:lnTo>
                <a:lnTo>
                  <a:pt x="1054049" y="2986015"/>
                </a:lnTo>
                <a:close/>
                <a:moveTo>
                  <a:pt x="2452932" y="3036505"/>
                </a:moveTo>
                <a:lnTo>
                  <a:pt x="2545952" y="2986015"/>
                </a:lnTo>
                <a:lnTo>
                  <a:pt x="2424909" y="2808479"/>
                </a:lnTo>
                <a:lnTo>
                  <a:pt x="2360069" y="2843673"/>
                </a:lnTo>
                <a:close/>
                <a:moveTo>
                  <a:pt x="2261532" y="3120600"/>
                </a:moveTo>
                <a:lnTo>
                  <a:pt x="2346710" y="3094160"/>
                </a:lnTo>
                <a:lnTo>
                  <a:pt x="2361822" y="3085957"/>
                </a:lnTo>
                <a:lnTo>
                  <a:pt x="2268960" y="2893125"/>
                </a:lnTo>
                <a:lnTo>
                  <a:pt x="2262921" y="2896402"/>
                </a:lnTo>
                <a:lnTo>
                  <a:pt x="2198541" y="2916388"/>
                </a:lnTo>
                <a:close/>
                <a:moveTo>
                  <a:pt x="1338469" y="3120600"/>
                </a:moveTo>
                <a:lnTo>
                  <a:pt x="1401849" y="2915131"/>
                </a:lnTo>
                <a:lnTo>
                  <a:pt x="1341516" y="2896402"/>
                </a:lnTo>
                <a:lnTo>
                  <a:pt x="1331961" y="2891216"/>
                </a:lnTo>
                <a:lnTo>
                  <a:pt x="1238178" y="3085957"/>
                </a:lnTo>
                <a:lnTo>
                  <a:pt x="1253292" y="3094160"/>
                </a:lnTo>
                <a:close/>
                <a:moveTo>
                  <a:pt x="2060281" y="3179477"/>
                </a:moveTo>
                <a:lnTo>
                  <a:pt x="2083064" y="3176000"/>
                </a:lnTo>
                <a:lnTo>
                  <a:pt x="2162642" y="3151297"/>
                </a:lnTo>
                <a:lnTo>
                  <a:pt x="2099651" y="2947085"/>
                </a:lnTo>
                <a:lnTo>
                  <a:pt x="2040752" y="2965369"/>
                </a:lnTo>
                <a:lnTo>
                  <a:pt x="2028201" y="2966634"/>
                </a:lnTo>
                <a:close/>
                <a:moveTo>
                  <a:pt x="1539719" y="3179477"/>
                </a:moveTo>
                <a:lnTo>
                  <a:pt x="1571868" y="2966192"/>
                </a:lnTo>
                <a:lnTo>
                  <a:pt x="1563685" y="2965369"/>
                </a:lnTo>
                <a:lnTo>
                  <a:pt x="1500737" y="2945828"/>
                </a:lnTo>
                <a:lnTo>
                  <a:pt x="1437359" y="3151297"/>
                </a:lnTo>
                <a:lnTo>
                  <a:pt x="1516938" y="3176000"/>
                </a:lnTo>
                <a:close/>
                <a:moveTo>
                  <a:pt x="1851774" y="3201921"/>
                </a:moveTo>
                <a:lnTo>
                  <a:pt x="1943607" y="3197284"/>
                </a:lnTo>
                <a:lnTo>
                  <a:pt x="1957921" y="3195099"/>
                </a:lnTo>
                <a:lnTo>
                  <a:pt x="1925052" y="2977031"/>
                </a:lnTo>
                <a:lnTo>
                  <a:pt x="1851774" y="2984418"/>
                </a:lnTo>
                <a:close/>
                <a:moveTo>
                  <a:pt x="1748228" y="3201921"/>
                </a:moveTo>
                <a:lnTo>
                  <a:pt x="1748228" y="2983971"/>
                </a:lnTo>
                <a:lnTo>
                  <a:pt x="1675015" y="2976591"/>
                </a:lnTo>
                <a:lnTo>
                  <a:pt x="1642081" y="3195099"/>
                </a:lnTo>
                <a:lnTo>
                  <a:pt x="1656395" y="3197284"/>
                </a:lnTo>
                <a:close/>
                <a:moveTo>
                  <a:pt x="1800000" y="3362100"/>
                </a:moveTo>
                <a:cubicBezTo>
                  <a:pt x="937276" y="3362100"/>
                  <a:pt x="237900" y="2662724"/>
                  <a:pt x="237900" y="1800000"/>
                </a:cubicBezTo>
                <a:cubicBezTo>
                  <a:pt x="237900" y="937276"/>
                  <a:pt x="937276" y="237900"/>
                  <a:pt x="1800000" y="237900"/>
                </a:cubicBezTo>
                <a:cubicBezTo>
                  <a:pt x="2662724" y="237900"/>
                  <a:pt x="3362100" y="937276"/>
                  <a:pt x="3362100" y="1800000"/>
                </a:cubicBezTo>
                <a:cubicBezTo>
                  <a:pt x="3362100" y="2662724"/>
                  <a:pt x="2662724" y="3362100"/>
                  <a:pt x="1800000" y="3362100"/>
                </a:cubicBezTo>
                <a:close/>
                <a:moveTo>
                  <a:pt x="1800000" y="3600000"/>
                </a:moveTo>
                <a:cubicBezTo>
                  <a:pt x="2794113" y="3600000"/>
                  <a:pt x="3600000" y="2794113"/>
                  <a:pt x="3600000" y="1800000"/>
                </a:cubicBezTo>
                <a:cubicBezTo>
                  <a:pt x="3600000" y="805887"/>
                  <a:pt x="2794113" y="0"/>
                  <a:pt x="1800000" y="0"/>
                </a:cubicBezTo>
                <a:cubicBezTo>
                  <a:pt x="805887" y="0"/>
                  <a:pt x="0" y="805887"/>
                  <a:pt x="0" y="1800000"/>
                </a:cubicBezTo>
                <a:cubicBezTo>
                  <a:pt x="0" y="2794113"/>
                  <a:pt x="805887" y="3600000"/>
                  <a:pt x="1800000" y="3600000"/>
                </a:cubicBezTo>
                <a:close/>
              </a:path>
            </a:pathLst>
          </a:custGeom>
          <a:solidFill>
            <a:srgbClr val="0070C0">
              <a:alpha val="60000"/>
            </a:srgbClr>
          </a:solidFill>
          <a:ln w="12700" cap="flat" cmpd="sng" algn="ctr">
            <a:noFill/>
            <a:prstDash val="solid"/>
            <a:miter lim="800000"/>
          </a:ln>
          <a:effectLst/>
        </p:spPr>
        <p:txBody>
          <a:bodyPr wrap="square" rtlCol="0" anchor="ctr">
            <a:noAutofit/>
          </a:bodyP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2" name="任意多边形 51"/>
          <p:cNvSpPr/>
          <p:nvPr/>
        </p:nvSpPr>
        <p:spPr>
          <a:xfrm>
            <a:off x="2183957" y="1943495"/>
            <a:ext cx="1863695" cy="1863695"/>
          </a:xfrm>
          <a:custGeom>
            <a:avLst/>
            <a:gdLst>
              <a:gd name="connsiteX0" fmla="*/ 1685420 w 3124200"/>
              <a:gd name="connsiteY0" fmla="*/ 2727636 h 3124200"/>
              <a:gd name="connsiteX1" fmla="*/ 1613874 w 3124200"/>
              <a:gd name="connsiteY1" fmla="*/ 2734849 h 3124200"/>
              <a:gd name="connsiteX2" fmla="*/ 1613874 w 3124200"/>
              <a:gd name="connsiteY2" fmla="*/ 2964021 h 3124200"/>
              <a:gd name="connsiteX3" fmla="*/ 1705707 w 3124200"/>
              <a:gd name="connsiteY3" fmla="*/ 2959383 h 3124200"/>
              <a:gd name="connsiteX4" fmla="*/ 1720021 w 3124200"/>
              <a:gd name="connsiteY4" fmla="*/ 2957200 h 3124200"/>
              <a:gd name="connsiteX5" fmla="*/ 1438849 w 3124200"/>
              <a:gd name="connsiteY5" fmla="*/ 2727196 h 3124200"/>
              <a:gd name="connsiteX6" fmla="*/ 1404181 w 3124200"/>
              <a:gd name="connsiteY6" fmla="*/ 2957200 h 3124200"/>
              <a:gd name="connsiteX7" fmla="*/ 1418495 w 3124200"/>
              <a:gd name="connsiteY7" fmla="*/ 2959383 h 3124200"/>
              <a:gd name="connsiteX8" fmla="*/ 1510328 w 3124200"/>
              <a:gd name="connsiteY8" fmla="*/ 2964021 h 3124200"/>
              <a:gd name="connsiteX9" fmla="*/ 1510328 w 3124200"/>
              <a:gd name="connsiteY9" fmla="*/ 2734402 h 3124200"/>
              <a:gd name="connsiteX10" fmla="*/ 1858464 w 3124200"/>
              <a:gd name="connsiteY10" fmla="*/ 2698534 h 3124200"/>
              <a:gd name="connsiteX11" fmla="*/ 1802852 w 3124200"/>
              <a:gd name="connsiteY11" fmla="*/ 2715797 h 3124200"/>
              <a:gd name="connsiteX12" fmla="*/ 1788567 w 3124200"/>
              <a:gd name="connsiteY12" fmla="*/ 2717238 h 3124200"/>
              <a:gd name="connsiteX13" fmla="*/ 1822381 w 3124200"/>
              <a:gd name="connsiteY13" fmla="*/ 2941578 h 3124200"/>
              <a:gd name="connsiteX14" fmla="*/ 1845164 w 3124200"/>
              <a:gd name="connsiteY14" fmla="*/ 2938100 h 3124200"/>
              <a:gd name="connsiteX15" fmla="*/ 1924742 w 3124200"/>
              <a:gd name="connsiteY15" fmla="*/ 2913397 h 3124200"/>
              <a:gd name="connsiteX16" fmla="*/ 1266126 w 3124200"/>
              <a:gd name="connsiteY16" fmla="*/ 2697278 h 3124200"/>
              <a:gd name="connsiteX17" fmla="*/ 1199461 w 3124200"/>
              <a:gd name="connsiteY17" fmla="*/ 2913397 h 3124200"/>
              <a:gd name="connsiteX18" fmla="*/ 1279038 w 3124200"/>
              <a:gd name="connsiteY18" fmla="*/ 2938100 h 3124200"/>
              <a:gd name="connsiteX19" fmla="*/ 1301821 w 3124200"/>
              <a:gd name="connsiteY19" fmla="*/ 2941578 h 3124200"/>
              <a:gd name="connsiteX20" fmla="*/ 1335700 w 3124200"/>
              <a:gd name="connsiteY20" fmla="*/ 2716797 h 3124200"/>
              <a:gd name="connsiteX21" fmla="*/ 1325785 w 3124200"/>
              <a:gd name="connsiteY21" fmla="*/ 2715797 h 3124200"/>
              <a:gd name="connsiteX22" fmla="*/ 2026605 w 3124200"/>
              <a:gd name="connsiteY22" fmla="*/ 2645972 h 3124200"/>
              <a:gd name="connsiteX23" fmla="*/ 2025021 w 3124200"/>
              <a:gd name="connsiteY23" fmla="*/ 2646833 h 3124200"/>
              <a:gd name="connsiteX24" fmla="*/ 1957356 w 3124200"/>
              <a:gd name="connsiteY24" fmla="*/ 2667837 h 3124200"/>
              <a:gd name="connsiteX25" fmla="*/ 2023632 w 3124200"/>
              <a:gd name="connsiteY25" fmla="*/ 2882701 h 3124200"/>
              <a:gd name="connsiteX26" fmla="*/ 2108810 w 3124200"/>
              <a:gd name="connsiteY26" fmla="*/ 2856260 h 3124200"/>
              <a:gd name="connsiteX27" fmla="*/ 2123924 w 3124200"/>
              <a:gd name="connsiteY27" fmla="*/ 2848057 h 3124200"/>
              <a:gd name="connsiteX28" fmla="*/ 1098516 w 3124200"/>
              <a:gd name="connsiteY28" fmla="*/ 2644064 h 3124200"/>
              <a:gd name="connsiteX29" fmla="*/ 1000278 w 3124200"/>
              <a:gd name="connsiteY29" fmla="*/ 2848057 h 3124200"/>
              <a:gd name="connsiteX30" fmla="*/ 1015392 w 3124200"/>
              <a:gd name="connsiteY30" fmla="*/ 2856260 h 3124200"/>
              <a:gd name="connsiteX31" fmla="*/ 1100569 w 3124200"/>
              <a:gd name="connsiteY31" fmla="*/ 2882701 h 3124200"/>
              <a:gd name="connsiteX32" fmla="*/ 1167234 w 3124200"/>
              <a:gd name="connsiteY32" fmla="*/ 2666580 h 3124200"/>
              <a:gd name="connsiteX33" fmla="*/ 1103616 w 3124200"/>
              <a:gd name="connsiteY33" fmla="*/ 2646833 h 3124200"/>
              <a:gd name="connsiteX34" fmla="*/ 2181202 w 3124200"/>
              <a:gd name="connsiteY34" fmla="*/ 2562061 h 3124200"/>
              <a:gd name="connsiteX35" fmla="*/ 2117714 w 3124200"/>
              <a:gd name="connsiteY35" fmla="*/ 2596521 h 3124200"/>
              <a:gd name="connsiteX36" fmla="*/ 2215034 w 3124200"/>
              <a:gd name="connsiteY36" fmla="*/ 2798604 h 3124200"/>
              <a:gd name="connsiteX37" fmla="*/ 2308052 w 3124200"/>
              <a:gd name="connsiteY37" fmla="*/ 2748115 h 3124200"/>
              <a:gd name="connsiteX38" fmla="*/ 944196 w 3124200"/>
              <a:gd name="connsiteY38" fmla="*/ 2560302 h 3124200"/>
              <a:gd name="connsiteX39" fmla="*/ 816149 w 3124200"/>
              <a:gd name="connsiteY39" fmla="*/ 2748115 h 3124200"/>
              <a:gd name="connsiteX40" fmla="*/ 909169 w 3124200"/>
              <a:gd name="connsiteY40" fmla="*/ 2798604 h 3124200"/>
              <a:gd name="connsiteX41" fmla="*/ 1007406 w 3124200"/>
              <a:gd name="connsiteY41" fmla="*/ 2594612 h 3124200"/>
              <a:gd name="connsiteX42" fmla="*/ 2322717 w 3124200"/>
              <a:gd name="connsiteY42" fmla="*/ 2457966 h 3124200"/>
              <a:gd name="connsiteX43" fmla="*/ 2266933 w 3124200"/>
              <a:gd name="connsiteY43" fmla="*/ 2503992 h 3124200"/>
              <a:gd name="connsiteX44" fmla="*/ 2393102 w 3124200"/>
              <a:gd name="connsiteY44" fmla="*/ 2689047 h 3124200"/>
              <a:gd name="connsiteX45" fmla="*/ 2474679 w 3124200"/>
              <a:gd name="connsiteY45" fmla="*/ 2621741 h 3124200"/>
              <a:gd name="connsiteX46" fmla="*/ 803407 w 3124200"/>
              <a:gd name="connsiteY46" fmla="*/ 2455893 h 3124200"/>
              <a:gd name="connsiteX47" fmla="*/ 649524 w 3124200"/>
              <a:gd name="connsiteY47" fmla="*/ 2621741 h 3124200"/>
              <a:gd name="connsiteX48" fmla="*/ 731100 w 3124200"/>
              <a:gd name="connsiteY48" fmla="*/ 2689047 h 3124200"/>
              <a:gd name="connsiteX49" fmla="*/ 858866 w 3124200"/>
              <a:gd name="connsiteY49" fmla="*/ 2501650 h 3124200"/>
              <a:gd name="connsiteX50" fmla="*/ 2448848 w 3124200"/>
              <a:gd name="connsiteY50" fmla="*/ 2335477 h 3124200"/>
              <a:gd name="connsiteX51" fmla="*/ 2402472 w 3124200"/>
              <a:gd name="connsiteY51" fmla="*/ 2391685 h 3124200"/>
              <a:gd name="connsiteX52" fmla="*/ 2554682 w 3124200"/>
              <a:gd name="connsiteY52" fmla="*/ 2555731 h 3124200"/>
              <a:gd name="connsiteX53" fmla="*/ 2555257 w 3124200"/>
              <a:gd name="connsiteY53" fmla="*/ 2555256 h 3124200"/>
              <a:gd name="connsiteX54" fmla="*/ 2622399 w 3124200"/>
              <a:gd name="connsiteY54" fmla="*/ 2473880 h 3124200"/>
              <a:gd name="connsiteX55" fmla="*/ 678028 w 3124200"/>
              <a:gd name="connsiteY55" fmla="*/ 2333343 h 3124200"/>
              <a:gd name="connsiteX56" fmla="*/ 501802 w 3124200"/>
              <a:gd name="connsiteY56" fmla="*/ 2473880 h 3124200"/>
              <a:gd name="connsiteX57" fmla="*/ 568943 w 3124200"/>
              <a:gd name="connsiteY57" fmla="*/ 2555256 h 3124200"/>
              <a:gd name="connsiteX58" fmla="*/ 569520 w 3124200"/>
              <a:gd name="connsiteY58" fmla="*/ 2555732 h 3124200"/>
              <a:gd name="connsiteX59" fmla="*/ 724078 w 3124200"/>
              <a:gd name="connsiteY59" fmla="*/ 2389156 h 3124200"/>
              <a:gd name="connsiteX60" fmla="*/ 2557424 w 3124200"/>
              <a:gd name="connsiteY60" fmla="*/ 2196532 h 3124200"/>
              <a:gd name="connsiteX61" fmla="*/ 2545763 w 3124200"/>
              <a:gd name="connsiteY61" fmla="*/ 2218015 h 3124200"/>
              <a:gd name="connsiteX62" fmla="*/ 2514755 w 3124200"/>
              <a:gd name="connsiteY62" fmla="*/ 2255596 h 3124200"/>
              <a:gd name="connsiteX63" fmla="*/ 2688307 w 3124200"/>
              <a:gd name="connsiteY63" fmla="*/ 2393998 h 3124200"/>
              <a:gd name="connsiteX64" fmla="*/ 2726764 w 3124200"/>
              <a:gd name="connsiteY64" fmla="*/ 2347388 h 3124200"/>
              <a:gd name="connsiteX65" fmla="*/ 2748703 w 3124200"/>
              <a:gd name="connsiteY65" fmla="*/ 2306967 h 3124200"/>
              <a:gd name="connsiteX66" fmla="*/ 570154 w 3124200"/>
              <a:gd name="connsiteY66" fmla="*/ 2194582 h 3124200"/>
              <a:gd name="connsiteX67" fmla="*/ 375497 w 3124200"/>
              <a:gd name="connsiteY67" fmla="*/ 2306967 h 3124200"/>
              <a:gd name="connsiteX68" fmla="*/ 397436 w 3124200"/>
              <a:gd name="connsiteY68" fmla="*/ 2347388 h 3124200"/>
              <a:gd name="connsiteX69" fmla="*/ 435895 w 3124200"/>
              <a:gd name="connsiteY69" fmla="*/ 2394000 h 3124200"/>
              <a:gd name="connsiteX70" fmla="*/ 612122 w 3124200"/>
              <a:gd name="connsiteY70" fmla="*/ 2253463 h 3124200"/>
              <a:gd name="connsiteX71" fmla="*/ 582874 w 3124200"/>
              <a:gd name="connsiteY71" fmla="*/ 2218015 h 3124200"/>
              <a:gd name="connsiteX72" fmla="*/ 2641626 w 3124200"/>
              <a:gd name="connsiteY72" fmla="*/ 2041400 h 3124200"/>
              <a:gd name="connsiteX73" fmla="*/ 2606836 w 3124200"/>
              <a:gd name="connsiteY73" fmla="*/ 2105496 h 3124200"/>
              <a:gd name="connsiteX74" fmla="*/ 2798116 w 3124200"/>
              <a:gd name="connsiteY74" fmla="*/ 2215932 h 3124200"/>
              <a:gd name="connsiteX75" fmla="*/ 2848730 w 3124200"/>
              <a:gd name="connsiteY75" fmla="*/ 2122682 h 3124200"/>
              <a:gd name="connsiteX76" fmla="*/ 486231 w 3124200"/>
              <a:gd name="connsiteY76" fmla="*/ 2039965 h 3124200"/>
              <a:gd name="connsiteX77" fmla="*/ 275470 w 3124200"/>
              <a:gd name="connsiteY77" fmla="*/ 2122682 h 3124200"/>
              <a:gd name="connsiteX78" fmla="*/ 326085 w 3124200"/>
              <a:gd name="connsiteY78" fmla="*/ 2215932 h 3124200"/>
              <a:gd name="connsiteX79" fmla="*/ 520743 w 3124200"/>
              <a:gd name="connsiteY79" fmla="*/ 2103547 h 3124200"/>
              <a:gd name="connsiteX80" fmla="*/ 2699049 w 3124200"/>
              <a:gd name="connsiteY80" fmla="*/ 1874705 h 3124200"/>
              <a:gd name="connsiteX81" fmla="*/ 2677466 w 3124200"/>
              <a:gd name="connsiteY81" fmla="*/ 1944231 h 3124200"/>
              <a:gd name="connsiteX82" fmla="*/ 2882383 w 3124200"/>
              <a:gd name="connsiteY82" fmla="*/ 2024654 h 3124200"/>
              <a:gd name="connsiteX83" fmla="*/ 2913722 w 3124200"/>
              <a:gd name="connsiteY83" fmla="*/ 1923702 h 3124200"/>
              <a:gd name="connsiteX84" fmla="*/ 429294 w 3124200"/>
              <a:gd name="connsiteY84" fmla="*/ 1873761 h 3124200"/>
              <a:gd name="connsiteX85" fmla="*/ 210480 w 3124200"/>
              <a:gd name="connsiteY85" fmla="*/ 1923704 h 3124200"/>
              <a:gd name="connsiteX86" fmla="*/ 241817 w 3124200"/>
              <a:gd name="connsiteY86" fmla="*/ 2024654 h 3124200"/>
              <a:gd name="connsiteX87" fmla="*/ 450688 w 3124200"/>
              <a:gd name="connsiteY87" fmla="*/ 1942679 h 3124200"/>
              <a:gd name="connsiteX88" fmla="*/ 2733231 w 3124200"/>
              <a:gd name="connsiteY88" fmla="*/ 1701781 h 3124200"/>
              <a:gd name="connsiteX89" fmla="*/ 2725888 w 3124200"/>
              <a:gd name="connsiteY89" fmla="*/ 1774624 h 3124200"/>
              <a:gd name="connsiteX90" fmla="*/ 2941360 w 3124200"/>
              <a:gd name="connsiteY90" fmla="*/ 1823803 h 3124200"/>
              <a:gd name="connsiteX91" fmla="*/ 2957420 w 3124200"/>
              <a:gd name="connsiteY91" fmla="*/ 1718583 h 3124200"/>
              <a:gd name="connsiteX92" fmla="*/ 395374 w 3124200"/>
              <a:gd name="connsiteY92" fmla="*/ 1701453 h 3124200"/>
              <a:gd name="connsiteX93" fmla="*/ 166782 w 3124200"/>
              <a:gd name="connsiteY93" fmla="*/ 1718583 h 3124200"/>
              <a:gd name="connsiteX94" fmla="*/ 182840 w 3124200"/>
              <a:gd name="connsiteY94" fmla="*/ 1823803 h 3124200"/>
              <a:gd name="connsiteX95" fmla="*/ 402650 w 3124200"/>
              <a:gd name="connsiteY95" fmla="*/ 1773634 h 3124200"/>
              <a:gd name="connsiteX96" fmla="*/ 2963952 w 3124200"/>
              <a:gd name="connsiteY96" fmla="*/ 1508964 h 3124200"/>
              <a:gd name="connsiteX97" fmla="*/ 2744788 w 3124200"/>
              <a:gd name="connsiteY97" fmla="*/ 1525388 h 3124200"/>
              <a:gd name="connsiteX98" fmla="*/ 2747900 w 3124200"/>
              <a:gd name="connsiteY98" fmla="*/ 1556264 h 3124200"/>
              <a:gd name="connsiteX99" fmla="*/ 2743619 w 3124200"/>
              <a:gd name="connsiteY99" fmla="*/ 1598726 h 3124200"/>
              <a:gd name="connsiteX100" fmla="*/ 2963952 w 3124200"/>
              <a:gd name="connsiteY100" fmla="*/ 1615236 h 3124200"/>
              <a:gd name="connsiteX101" fmla="*/ 2966636 w 3124200"/>
              <a:gd name="connsiteY101" fmla="*/ 1562099 h 3124200"/>
              <a:gd name="connsiteX102" fmla="*/ 160248 w 3124200"/>
              <a:gd name="connsiteY102" fmla="*/ 1508964 h 3124200"/>
              <a:gd name="connsiteX103" fmla="*/ 157564 w 3124200"/>
              <a:gd name="connsiteY103" fmla="*/ 1562099 h 3124200"/>
              <a:gd name="connsiteX104" fmla="*/ 160248 w 3124200"/>
              <a:gd name="connsiteY104" fmla="*/ 1615236 h 3124200"/>
              <a:gd name="connsiteX105" fmla="*/ 384984 w 3124200"/>
              <a:gd name="connsiteY105" fmla="*/ 1598395 h 3124200"/>
              <a:gd name="connsiteX106" fmla="*/ 380737 w 3124200"/>
              <a:gd name="connsiteY106" fmla="*/ 1556264 h 3124200"/>
              <a:gd name="connsiteX107" fmla="*/ 383816 w 3124200"/>
              <a:gd name="connsiteY107" fmla="*/ 1525718 h 3124200"/>
              <a:gd name="connsiteX108" fmla="*/ 2941360 w 3124200"/>
              <a:gd name="connsiteY108" fmla="*/ 1300397 h 3124200"/>
              <a:gd name="connsiteX109" fmla="*/ 2727038 w 3124200"/>
              <a:gd name="connsiteY109" fmla="*/ 1349315 h 3124200"/>
              <a:gd name="connsiteX110" fmla="*/ 2734398 w 3124200"/>
              <a:gd name="connsiteY110" fmla="*/ 1422330 h 3124200"/>
              <a:gd name="connsiteX111" fmla="*/ 2957420 w 3124200"/>
              <a:gd name="connsiteY111" fmla="*/ 1405618 h 3124200"/>
              <a:gd name="connsiteX112" fmla="*/ 182840 w 3124200"/>
              <a:gd name="connsiteY112" fmla="*/ 1300397 h 3124200"/>
              <a:gd name="connsiteX113" fmla="*/ 166782 w 3124200"/>
              <a:gd name="connsiteY113" fmla="*/ 1405618 h 3124200"/>
              <a:gd name="connsiteX114" fmla="*/ 394206 w 3124200"/>
              <a:gd name="connsiteY114" fmla="*/ 1422660 h 3124200"/>
              <a:gd name="connsiteX115" fmla="*/ 401500 w 3124200"/>
              <a:gd name="connsiteY115" fmla="*/ 1350305 h 3124200"/>
              <a:gd name="connsiteX116" fmla="*/ 2882383 w 3124200"/>
              <a:gd name="connsiteY116" fmla="*/ 1099544 h 3124200"/>
              <a:gd name="connsiteX117" fmla="*/ 2680697 w 3124200"/>
              <a:gd name="connsiteY117" fmla="*/ 1178702 h 3124200"/>
              <a:gd name="connsiteX118" fmla="*/ 2702432 w 3124200"/>
              <a:gd name="connsiteY118" fmla="*/ 1248722 h 3124200"/>
              <a:gd name="connsiteX119" fmla="*/ 2913722 w 3124200"/>
              <a:gd name="connsiteY119" fmla="*/ 1200497 h 3124200"/>
              <a:gd name="connsiteX120" fmla="*/ 241817 w 3124200"/>
              <a:gd name="connsiteY120" fmla="*/ 1099544 h 3124200"/>
              <a:gd name="connsiteX121" fmla="*/ 210478 w 3124200"/>
              <a:gd name="connsiteY121" fmla="*/ 1200499 h 3124200"/>
              <a:gd name="connsiteX122" fmla="*/ 425911 w 3124200"/>
              <a:gd name="connsiteY122" fmla="*/ 1249670 h 3124200"/>
              <a:gd name="connsiteX123" fmla="*/ 447459 w 3124200"/>
              <a:gd name="connsiteY123" fmla="*/ 1180253 h 3124200"/>
              <a:gd name="connsiteX124" fmla="*/ 2798117 w 3124200"/>
              <a:gd name="connsiteY124" fmla="*/ 908269 h 3124200"/>
              <a:gd name="connsiteX125" fmla="*/ 2611660 w 3124200"/>
              <a:gd name="connsiteY125" fmla="*/ 1015920 h 3124200"/>
              <a:gd name="connsiteX126" fmla="*/ 2646849 w 3124200"/>
              <a:gd name="connsiteY126" fmla="*/ 1080751 h 3124200"/>
              <a:gd name="connsiteX127" fmla="*/ 2848730 w 3124200"/>
              <a:gd name="connsiteY127" fmla="*/ 1001517 h 3124200"/>
              <a:gd name="connsiteX128" fmla="*/ 326085 w 3124200"/>
              <a:gd name="connsiteY128" fmla="*/ 908269 h 3124200"/>
              <a:gd name="connsiteX129" fmla="*/ 275470 w 3124200"/>
              <a:gd name="connsiteY129" fmla="*/ 1001519 h 3124200"/>
              <a:gd name="connsiteX130" fmla="*/ 481009 w 3124200"/>
              <a:gd name="connsiteY130" fmla="*/ 1082186 h 3124200"/>
              <a:gd name="connsiteX131" fmla="*/ 515919 w 3124200"/>
              <a:gd name="connsiteY131" fmla="*/ 1017869 h 3124200"/>
              <a:gd name="connsiteX132" fmla="*/ 2688307 w 3124200"/>
              <a:gd name="connsiteY132" fmla="*/ 730200 h 3124200"/>
              <a:gd name="connsiteX133" fmla="*/ 2520563 w 3124200"/>
              <a:gd name="connsiteY133" fmla="*/ 863971 h 3124200"/>
              <a:gd name="connsiteX134" fmla="*/ 2545763 w 3124200"/>
              <a:gd name="connsiteY134" fmla="*/ 894514 h 3124200"/>
              <a:gd name="connsiteX135" fmla="*/ 2562248 w 3124200"/>
              <a:gd name="connsiteY135" fmla="*/ 924885 h 3124200"/>
              <a:gd name="connsiteX136" fmla="*/ 2748705 w 3124200"/>
              <a:gd name="connsiteY136" fmla="*/ 817233 h 3124200"/>
              <a:gd name="connsiteX137" fmla="*/ 2726764 w 3124200"/>
              <a:gd name="connsiteY137" fmla="*/ 776810 h 3124200"/>
              <a:gd name="connsiteX138" fmla="*/ 435893 w 3124200"/>
              <a:gd name="connsiteY138" fmla="*/ 730200 h 3124200"/>
              <a:gd name="connsiteX139" fmla="*/ 397436 w 3124200"/>
              <a:gd name="connsiteY139" fmla="*/ 776810 h 3124200"/>
              <a:gd name="connsiteX140" fmla="*/ 375496 w 3124200"/>
              <a:gd name="connsiteY140" fmla="*/ 817233 h 3124200"/>
              <a:gd name="connsiteX141" fmla="*/ 565332 w 3124200"/>
              <a:gd name="connsiteY141" fmla="*/ 926834 h 3124200"/>
              <a:gd name="connsiteX142" fmla="*/ 582874 w 3124200"/>
              <a:gd name="connsiteY142" fmla="*/ 894514 h 3124200"/>
              <a:gd name="connsiteX143" fmla="*/ 606313 w 3124200"/>
              <a:gd name="connsiteY143" fmla="*/ 866106 h 3124200"/>
              <a:gd name="connsiteX144" fmla="*/ 569518 w 3124200"/>
              <a:gd name="connsiteY144" fmla="*/ 568470 h 3124200"/>
              <a:gd name="connsiteX145" fmla="*/ 568943 w 3124200"/>
              <a:gd name="connsiteY145" fmla="*/ 568943 h 3124200"/>
              <a:gd name="connsiteX146" fmla="*/ 501802 w 3124200"/>
              <a:gd name="connsiteY146" fmla="*/ 650321 h 3124200"/>
              <a:gd name="connsiteX147" fmla="*/ 672221 w 3124200"/>
              <a:gd name="connsiteY147" fmla="*/ 786227 h 3124200"/>
              <a:gd name="connsiteX148" fmla="*/ 718982 w 3124200"/>
              <a:gd name="connsiteY148" fmla="*/ 729553 h 3124200"/>
              <a:gd name="connsiteX149" fmla="*/ 2554682 w 3124200"/>
              <a:gd name="connsiteY149" fmla="*/ 568468 h 3124200"/>
              <a:gd name="connsiteX150" fmla="*/ 2407567 w 3124200"/>
              <a:gd name="connsiteY150" fmla="*/ 727021 h 3124200"/>
              <a:gd name="connsiteX151" fmla="*/ 2454655 w 3124200"/>
              <a:gd name="connsiteY151" fmla="*/ 784092 h 3124200"/>
              <a:gd name="connsiteX152" fmla="*/ 2622401 w 3124200"/>
              <a:gd name="connsiteY152" fmla="*/ 650321 h 3124200"/>
              <a:gd name="connsiteX153" fmla="*/ 2555257 w 3124200"/>
              <a:gd name="connsiteY153" fmla="*/ 568943 h 3124200"/>
              <a:gd name="connsiteX154" fmla="*/ 1562100 w 3124200"/>
              <a:gd name="connsiteY154" fmla="*/ 528637 h 3124200"/>
              <a:gd name="connsiteX155" fmla="*/ 528637 w 3124200"/>
              <a:gd name="connsiteY155" fmla="*/ 1562100 h 3124200"/>
              <a:gd name="connsiteX156" fmla="*/ 1562100 w 3124200"/>
              <a:gd name="connsiteY156" fmla="*/ 2595563 h 3124200"/>
              <a:gd name="connsiteX157" fmla="*/ 2595563 w 3124200"/>
              <a:gd name="connsiteY157" fmla="*/ 1562100 h 3124200"/>
              <a:gd name="connsiteX158" fmla="*/ 1562100 w 3124200"/>
              <a:gd name="connsiteY158" fmla="*/ 528637 h 3124200"/>
              <a:gd name="connsiteX159" fmla="*/ 2393102 w 3124200"/>
              <a:gd name="connsiteY159" fmla="*/ 435153 h 3124200"/>
              <a:gd name="connsiteX160" fmla="*/ 2272026 w 3124200"/>
              <a:gd name="connsiteY160" fmla="*/ 612739 h 3124200"/>
              <a:gd name="connsiteX161" fmla="*/ 2328850 w 3124200"/>
              <a:gd name="connsiteY161" fmla="*/ 659624 h 3124200"/>
              <a:gd name="connsiteX162" fmla="*/ 2474679 w 3124200"/>
              <a:gd name="connsiteY162" fmla="*/ 502460 h 3124200"/>
              <a:gd name="connsiteX163" fmla="*/ 731098 w 3124200"/>
              <a:gd name="connsiteY163" fmla="*/ 435153 h 3124200"/>
              <a:gd name="connsiteX164" fmla="*/ 649522 w 3124200"/>
              <a:gd name="connsiteY164" fmla="*/ 502460 h 3124200"/>
              <a:gd name="connsiteX165" fmla="*/ 797274 w 3124200"/>
              <a:gd name="connsiteY165" fmla="*/ 661697 h 3124200"/>
              <a:gd name="connsiteX166" fmla="*/ 853773 w 3124200"/>
              <a:gd name="connsiteY166" fmla="*/ 615082 h 3124200"/>
              <a:gd name="connsiteX167" fmla="*/ 909167 w 3124200"/>
              <a:gd name="connsiteY167" fmla="*/ 325597 h 3124200"/>
              <a:gd name="connsiteX168" fmla="*/ 816149 w 3124200"/>
              <a:gd name="connsiteY168" fmla="*/ 376085 h 3124200"/>
              <a:gd name="connsiteX169" fmla="*/ 938389 w 3124200"/>
              <a:gd name="connsiteY169" fmla="*/ 555379 h 3124200"/>
              <a:gd name="connsiteX170" fmla="*/ 1002949 w 3124200"/>
              <a:gd name="connsiteY170" fmla="*/ 520337 h 3124200"/>
              <a:gd name="connsiteX171" fmla="*/ 2215032 w 3124200"/>
              <a:gd name="connsiteY171" fmla="*/ 325595 h 3124200"/>
              <a:gd name="connsiteX172" fmla="*/ 2122169 w 3124200"/>
              <a:gd name="connsiteY172" fmla="*/ 518427 h 3124200"/>
              <a:gd name="connsiteX173" fmla="*/ 2187009 w 3124200"/>
              <a:gd name="connsiteY173" fmla="*/ 553621 h 3124200"/>
              <a:gd name="connsiteX174" fmla="*/ 2308052 w 3124200"/>
              <a:gd name="connsiteY174" fmla="*/ 376085 h 3124200"/>
              <a:gd name="connsiteX175" fmla="*/ 2023632 w 3124200"/>
              <a:gd name="connsiteY175" fmla="*/ 241500 h 3124200"/>
              <a:gd name="connsiteX176" fmla="*/ 1960641 w 3124200"/>
              <a:gd name="connsiteY176" fmla="*/ 445712 h 3124200"/>
              <a:gd name="connsiteX177" fmla="*/ 2025021 w 3124200"/>
              <a:gd name="connsiteY177" fmla="*/ 465698 h 3124200"/>
              <a:gd name="connsiteX178" fmla="*/ 2031060 w 3124200"/>
              <a:gd name="connsiteY178" fmla="*/ 468975 h 3124200"/>
              <a:gd name="connsiteX179" fmla="*/ 2123922 w 3124200"/>
              <a:gd name="connsiteY179" fmla="*/ 276143 h 3124200"/>
              <a:gd name="connsiteX180" fmla="*/ 2108810 w 3124200"/>
              <a:gd name="connsiteY180" fmla="*/ 267940 h 3124200"/>
              <a:gd name="connsiteX181" fmla="*/ 1100569 w 3124200"/>
              <a:gd name="connsiteY181" fmla="*/ 241500 h 3124200"/>
              <a:gd name="connsiteX182" fmla="*/ 1015392 w 3124200"/>
              <a:gd name="connsiteY182" fmla="*/ 267940 h 3124200"/>
              <a:gd name="connsiteX183" fmla="*/ 1000278 w 3124200"/>
              <a:gd name="connsiteY183" fmla="*/ 276143 h 3124200"/>
              <a:gd name="connsiteX184" fmla="*/ 1094061 w 3124200"/>
              <a:gd name="connsiteY184" fmla="*/ 470884 h 3124200"/>
              <a:gd name="connsiteX185" fmla="*/ 1103616 w 3124200"/>
              <a:gd name="connsiteY185" fmla="*/ 465698 h 3124200"/>
              <a:gd name="connsiteX186" fmla="*/ 1163949 w 3124200"/>
              <a:gd name="connsiteY186" fmla="*/ 446969 h 3124200"/>
              <a:gd name="connsiteX187" fmla="*/ 1822381 w 3124200"/>
              <a:gd name="connsiteY187" fmla="*/ 182623 h 3124200"/>
              <a:gd name="connsiteX188" fmla="*/ 1790301 w 3124200"/>
              <a:gd name="connsiteY188" fmla="*/ 395466 h 3124200"/>
              <a:gd name="connsiteX189" fmla="*/ 1802852 w 3124200"/>
              <a:gd name="connsiteY189" fmla="*/ 396731 h 3124200"/>
              <a:gd name="connsiteX190" fmla="*/ 1861751 w 3124200"/>
              <a:gd name="connsiteY190" fmla="*/ 415015 h 3124200"/>
              <a:gd name="connsiteX191" fmla="*/ 1924742 w 3124200"/>
              <a:gd name="connsiteY191" fmla="*/ 210803 h 3124200"/>
              <a:gd name="connsiteX192" fmla="*/ 1845164 w 3124200"/>
              <a:gd name="connsiteY192" fmla="*/ 186100 h 3124200"/>
              <a:gd name="connsiteX193" fmla="*/ 1301819 w 3124200"/>
              <a:gd name="connsiteY193" fmla="*/ 182623 h 3124200"/>
              <a:gd name="connsiteX194" fmla="*/ 1279038 w 3124200"/>
              <a:gd name="connsiteY194" fmla="*/ 186100 h 3124200"/>
              <a:gd name="connsiteX195" fmla="*/ 1199459 w 3124200"/>
              <a:gd name="connsiteY195" fmla="*/ 210803 h 3124200"/>
              <a:gd name="connsiteX196" fmla="*/ 1262837 w 3124200"/>
              <a:gd name="connsiteY196" fmla="*/ 416272 h 3124200"/>
              <a:gd name="connsiteX197" fmla="*/ 1325785 w 3124200"/>
              <a:gd name="connsiteY197" fmla="*/ 396731 h 3124200"/>
              <a:gd name="connsiteX198" fmla="*/ 1333968 w 3124200"/>
              <a:gd name="connsiteY198" fmla="*/ 395908 h 3124200"/>
              <a:gd name="connsiteX199" fmla="*/ 1613874 w 3124200"/>
              <a:gd name="connsiteY199" fmla="*/ 160179 h 3124200"/>
              <a:gd name="connsiteX200" fmla="*/ 1613874 w 3124200"/>
              <a:gd name="connsiteY200" fmla="*/ 377682 h 3124200"/>
              <a:gd name="connsiteX201" fmla="*/ 1687152 w 3124200"/>
              <a:gd name="connsiteY201" fmla="*/ 385069 h 3124200"/>
              <a:gd name="connsiteX202" fmla="*/ 1720021 w 3124200"/>
              <a:gd name="connsiteY202" fmla="*/ 167001 h 3124200"/>
              <a:gd name="connsiteX203" fmla="*/ 1705707 w 3124200"/>
              <a:gd name="connsiteY203" fmla="*/ 164816 h 3124200"/>
              <a:gd name="connsiteX204" fmla="*/ 1510328 w 3124200"/>
              <a:gd name="connsiteY204" fmla="*/ 160179 h 3124200"/>
              <a:gd name="connsiteX205" fmla="*/ 1418495 w 3124200"/>
              <a:gd name="connsiteY205" fmla="*/ 164816 h 3124200"/>
              <a:gd name="connsiteX206" fmla="*/ 1404181 w 3124200"/>
              <a:gd name="connsiteY206" fmla="*/ 167001 h 3124200"/>
              <a:gd name="connsiteX207" fmla="*/ 1437115 w 3124200"/>
              <a:gd name="connsiteY207" fmla="*/ 385509 h 3124200"/>
              <a:gd name="connsiteX208" fmla="*/ 1510328 w 3124200"/>
              <a:gd name="connsiteY208" fmla="*/ 378129 h 3124200"/>
              <a:gd name="connsiteX209" fmla="*/ 1562100 w 3124200"/>
              <a:gd name="connsiteY209" fmla="*/ 0 h 3124200"/>
              <a:gd name="connsiteX210" fmla="*/ 3124200 w 3124200"/>
              <a:gd name="connsiteY210" fmla="*/ 1562100 h 3124200"/>
              <a:gd name="connsiteX211" fmla="*/ 1562100 w 3124200"/>
              <a:gd name="connsiteY211" fmla="*/ 3124200 h 3124200"/>
              <a:gd name="connsiteX212" fmla="*/ 0 w 3124200"/>
              <a:gd name="connsiteY212" fmla="*/ 1562100 h 3124200"/>
              <a:gd name="connsiteX213" fmla="*/ 1562100 w 3124200"/>
              <a:gd name="connsiteY213"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3124200" h="3124200">
                <a:moveTo>
                  <a:pt x="1685420" y="2727636"/>
                </a:moveTo>
                <a:lnTo>
                  <a:pt x="1613874" y="2734849"/>
                </a:lnTo>
                <a:lnTo>
                  <a:pt x="1613874" y="2964021"/>
                </a:lnTo>
                <a:lnTo>
                  <a:pt x="1705707" y="2959383"/>
                </a:lnTo>
                <a:lnTo>
                  <a:pt x="1720021" y="2957200"/>
                </a:lnTo>
                <a:close/>
                <a:moveTo>
                  <a:pt x="1438849" y="2727196"/>
                </a:moveTo>
                <a:lnTo>
                  <a:pt x="1404181" y="2957200"/>
                </a:lnTo>
                <a:lnTo>
                  <a:pt x="1418495" y="2959383"/>
                </a:lnTo>
                <a:lnTo>
                  <a:pt x="1510328" y="2964021"/>
                </a:lnTo>
                <a:lnTo>
                  <a:pt x="1510328" y="2734402"/>
                </a:lnTo>
                <a:close/>
                <a:moveTo>
                  <a:pt x="1858464" y="2698534"/>
                </a:moveTo>
                <a:lnTo>
                  <a:pt x="1802852" y="2715797"/>
                </a:lnTo>
                <a:lnTo>
                  <a:pt x="1788567" y="2717238"/>
                </a:lnTo>
                <a:lnTo>
                  <a:pt x="1822381" y="2941578"/>
                </a:lnTo>
                <a:lnTo>
                  <a:pt x="1845164" y="2938100"/>
                </a:lnTo>
                <a:lnTo>
                  <a:pt x="1924742" y="2913397"/>
                </a:lnTo>
                <a:close/>
                <a:moveTo>
                  <a:pt x="1266126" y="2697278"/>
                </a:moveTo>
                <a:lnTo>
                  <a:pt x="1199461" y="2913397"/>
                </a:lnTo>
                <a:lnTo>
                  <a:pt x="1279038" y="2938100"/>
                </a:lnTo>
                <a:lnTo>
                  <a:pt x="1301821" y="2941578"/>
                </a:lnTo>
                <a:lnTo>
                  <a:pt x="1335700" y="2716797"/>
                </a:lnTo>
                <a:lnTo>
                  <a:pt x="1325785" y="2715797"/>
                </a:lnTo>
                <a:close/>
                <a:moveTo>
                  <a:pt x="2026605" y="2645972"/>
                </a:moveTo>
                <a:lnTo>
                  <a:pt x="2025021" y="2646833"/>
                </a:lnTo>
                <a:lnTo>
                  <a:pt x="1957356" y="2667837"/>
                </a:lnTo>
                <a:lnTo>
                  <a:pt x="2023632" y="2882701"/>
                </a:lnTo>
                <a:lnTo>
                  <a:pt x="2108810" y="2856260"/>
                </a:lnTo>
                <a:lnTo>
                  <a:pt x="2123924" y="2848057"/>
                </a:lnTo>
                <a:close/>
                <a:moveTo>
                  <a:pt x="1098516" y="2644064"/>
                </a:moveTo>
                <a:lnTo>
                  <a:pt x="1000278" y="2848057"/>
                </a:lnTo>
                <a:lnTo>
                  <a:pt x="1015392" y="2856260"/>
                </a:lnTo>
                <a:lnTo>
                  <a:pt x="1100569" y="2882701"/>
                </a:lnTo>
                <a:lnTo>
                  <a:pt x="1167234" y="2666580"/>
                </a:lnTo>
                <a:lnTo>
                  <a:pt x="1103616" y="2646833"/>
                </a:lnTo>
                <a:close/>
                <a:moveTo>
                  <a:pt x="2181202" y="2562061"/>
                </a:moveTo>
                <a:lnTo>
                  <a:pt x="2117714" y="2596521"/>
                </a:lnTo>
                <a:lnTo>
                  <a:pt x="2215034" y="2798604"/>
                </a:lnTo>
                <a:lnTo>
                  <a:pt x="2308052" y="2748115"/>
                </a:lnTo>
                <a:close/>
                <a:moveTo>
                  <a:pt x="944196" y="2560302"/>
                </a:moveTo>
                <a:lnTo>
                  <a:pt x="816149" y="2748115"/>
                </a:lnTo>
                <a:lnTo>
                  <a:pt x="909169" y="2798604"/>
                </a:lnTo>
                <a:lnTo>
                  <a:pt x="1007406" y="2594612"/>
                </a:lnTo>
                <a:close/>
                <a:moveTo>
                  <a:pt x="2322717" y="2457966"/>
                </a:moveTo>
                <a:lnTo>
                  <a:pt x="2266933" y="2503992"/>
                </a:lnTo>
                <a:lnTo>
                  <a:pt x="2393102" y="2689047"/>
                </a:lnTo>
                <a:lnTo>
                  <a:pt x="2474679" y="2621741"/>
                </a:lnTo>
                <a:close/>
                <a:moveTo>
                  <a:pt x="803407" y="2455893"/>
                </a:moveTo>
                <a:lnTo>
                  <a:pt x="649524" y="2621741"/>
                </a:lnTo>
                <a:lnTo>
                  <a:pt x="731100" y="2689047"/>
                </a:lnTo>
                <a:lnTo>
                  <a:pt x="858866" y="2501650"/>
                </a:lnTo>
                <a:close/>
                <a:moveTo>
                  <a:pt x="2448848" y="2335477"/>
                </a:moveTo>
                <a:lnTo>
                  <a:pt x="2402472" y="2391685"/>
                </a:lnTo>
                <a:lnTo>
                  <a:pt x="2554682" y="2555731"/>
                </a:lnTo>
                <a:lnTo>
                  <a:pt x="2555257" y="2555256"/>
                </a:lnTo>
                <a:lnTo>
                  <a:pt x="2622399" y="2473880"/>
                </a:lnTo>
                <a:close/>
                <a:moveTo>
                  <a:pt x="678028" y="2333343"/>
                </a:moveTo>
                <a:lnTo>
                  <a:pt x="501802" y="2473880"/>
                </a:lnTo>
                <a:lnTo>
                  <a:pt x="568943" y="2555256"/>
                </a:lnTo>
                <a:lnTo>
                  <a:pt x="569520" y="2555732"/>
                </a:lnTo>
                <a:lnTo>
                  <a:pt x="724078" y="2389156"/>
                </a:lnTo>
                <a:close/>
                <a:moveTo>
                  <a:pt x="2557424" y="2196532"/>
                </a:moveTo>
                <a:lnTo>
                  <a:pt x="2545763" y="2218015"/>
                </a:lnTo>
                <a:lnTo>
                  <a:pt x="2514755" y="2255596"/>
                </a:lnTo>
                <a:lnTo>
                  <a:pt x="2688307" y="2393998"/>
                </a:lnTo>
                <a:lnTo>
                  <a:pt x="2726764" y="2347388"/>
                </a:lnTo>
                <a:lnTo>
                  <a:pt x="2748703" y="2306967"/>
                </a:lnTo>
                <a:close/>
                <a:moveTo>
                  <a:pt x="570154" y="2194582"/>
                </a:moveTo>
                <a:lnTo>
                  <a:pt x="375497" y="2306967"/>
                </a:lnTo>
                <a:lnTo>
                  <a:pt x="397436" y="2347388"/>
                </a:lnTo>
                <a:lnTo>
                  <a:pt x="435895" y="2394000"/>
                </a:lnTo>
                <a:lnTo>
                  <a:pt x="612122" y="2253463"/>
                </a:lnTo>
                <a:lnTo>
                  <a:pt x="582874" y="2218015"/>
                </a:lnTo>
                <a:close/>
                <a:moveTo>
                  <a:pt x="2641626" y="2041400"/>
                </a:moveTo>
                <a:lnTo>
                  <a:pt x="2606836" y="2105496"/>
                </a:lnTo>
                <a:lnTo>
                  <a:pt x="2798116" y="2215932"/>
                </a:lnTo>
                <a:lnTo>
                  <a:pt x="2848730" y="2122682"/>
                </a:lnTo>
                <a:close/>
                <a:moveTo>
                  <a:pt x="486231" y="2039965"/>
                </a:moveTo>
                <a:lnTo>
                  <a:pt x="275470" y="2122682"/>
                </a:lnTo>
                <a:lnTo>
                  <a:pt x="326085" y="2215932"/>
                </a:lnTo>
                <a:lnTo>
                  <a:pt x="520743" y="2103547"/>
                </a:lnTo>
                <a:close/>
                <a:moveTo>
                  <a:pt x="2699049" y="1874705"/>
                </a:moveTo>
                <a:lnTo>
                  <a:pt x="2677466" y="1944231"/>
                </a:lnTo>
                <a:lnTo>
                  <a:pt x="2882383" y="2024654"/>
                </a:lnTo>
                <a:lnTo>
                  <a:pt x="2913722" y="1923702"/>
                </a:lnTo>
                <a:close/>
                <a:moveTo>
                  <a:pt x="429294" y="1873761"/>
                </a:moveTo>
                <a:lnTo>
                  <a:pt x="210480" y="1923704"/>
                </a:lnTo>
                <a:lnTo>
                  <a:pt x="241817" y="2024654"/>
                </a:lnTo>
                <a:lnTo>
                  <a:pt x="450688" y="1942679"/>
                </a:lnTo>
                <a:close/>
                <a:moveTo>
                  <a:pt x="2733231" y="1701781"/>
                </a:moveTo>
                <a:lnTo>
                  <a:pt x="2725888" y="1774624"/>
                </a:lnTo>
                <a:lnTo>
                  <a:pt x="2941360" y="1823803"/>
                </a:lnTo>
                <a:lnTo>
                  <a:pt x="2957420" y="1718583"/>
                </a:lnTo>
                <a:close/>
                <a:moveTo>
                  <a:pt x="395374" y="1701453"/>
                </a:moveTo>
                <a:lnTo>
                  <a:pt x="166782" y="1718583"/>
                </a:lnTo>
                <a:lnTo>
                  <a:pt x="182840" y="1823803"/>
                </a:lnTo>
                <a:lnTo>
                  <a:pt x="402650" y="1773634"/>
                </a:lnTo>
                <a:close/>
                <a:moveTo>
                  <a:pt x="2963952" y="1508964"/>
                </a:moveTo>
                <a:lnTo>
                  <a:pt x="2744788" y="1525388"/>
                </a:lnTo>
                <a:lnTo>
                  <a:pt x="2747900" y="1556264"/>
                </a:lnTo>
                <a:lnTo>
                  <a:pt x="2743619" y="1598726"/>
                </a:lnTo>
                <a:lnTo>
                  <a:pt x="2963952" y="1615236"/>
                </a:lnTo>
                <a:lnTo>
                  <a:pt x="2966636" y="1562099"/>
                </a:lnTo>
                <a:close/>
                <a:moveTo>
                  <a:pt x="160248" y="1508964"/>
                </a:moveTo>
                <a:lnTo>
                  <a:pt x="157564" y="1562099"/>
                </a:lnTo>
                <a:lnTo>
                  <a:pt x="160248" y="1615236"/>
                </a:lnTo>
                <a:lnTo>
                  <a:pt x="384984" y="1598395"/>
                </a:lnTo>
                <a:lnTo>
                  <a:pt x="380737" y="1556264"/>
                </a:lnTo>
                <a:lnTo>
                  <a:pt x="383816" y="1525718"/>
                </a:lnTo>
                <a:close/>
                <a:moveTo>
                  <a:pt x="2941360" y="1300397"/>
                </a:moveTo>
                <a:lnTo>
                  <a:pt x="2727038" y="1349315"/>
                </a:lnTo>
                <a:lnTo>
                  <a:pt x="2734398" y="1422330"/>
                </a:lnTo>
                <a:lnTo>
                  <a:pt x="2957420" y="1405618"/>
                </a:lnTo>
                <a:close/>
                <a:moveTo>
                  <a:pt x="182840" y="1300397"/>
                </a:moveTo>
                <a:lnTo>
                  <a:pt x="166782" y="1405618"/>
                </a:lnTo>
                <a:lnTo>
                  <a:pt x="394206" y="1422660"/>
                </a:lnTo>
                <a:lnTo>
                  <a:pt x="401500" y="1350305"/>
                </a:lnTo>
                <a:close/>
                <a:moveTo>
                  <a:pt x="2882383" y="1099544"/>
                </a:moveTo>
                <a:lnTo>
                  <a:pt x="2680697" y="1178702"/>
                </a:lnTo>
                <a:lnTo>
                  <a:pt x="2702432" y="1248722"/>
                </a:lnTo>
                <a:lnTo>
                  <a:pt x="2913722" y="1200497"/>
                </a:lnTo>
                <a:close/>
                <a:moveTo>
                  <a:pt x="241817" y="1099544"/>
                </a:moveTo>
                <a:lnTo>
                  <a:pt x="210478" y="1200499"/>
                </a:lnTo>
                <a:lnTo>
                  <a:pt x="425911" y="1249670"/>
                </a:lnTo>
                <a:lnTo>
                  <a:pt x="447459" y="1180253"/>
                </a:lnTo>
                <a:close/>
                <a:moveTo>
                  <a:pt x="2798117" y="908269"/>
                </a:moveTo>
                <a:lnTo>
                  <a:pt x="2611660" y="1015920"/>
                </a:lnTo>
                <a:lnTo>
                  <a:pt x="2646849" y="1080751"/>
                </a:lnTo>
                <a:lnTo>
                  <a:pt x="2848730" y="1001517"/>
                </a:lnTo>
                <a:close/>
                <a:moveTo>
                  <a:pt x="326085" y="908269"/>
                </a:moveTo>
                <a:lnTo>
                  <a:pt x="275470" y="1001519"/>
                </a:lnTo>
                <a:lnTo>
                  <a:pt x="481009" y="1082186"/>
                </a:lnTo>
                <a:lnTo>
                  <a:pt x="515919" y="1017869"/>
                </a:lnTo>
                <a:close/>
                <a:moveTo>
                  <a:pt x="2688307" y="730200"/>
                </a:moveTo>
                <a:lnTo>
                  <a:pt x="2520563" y="863971"/>
                </a:lnTo>
                <a:lnTo>
                  <a:pt x="2545763" y="894514"/>
                </a:lnTo>
                <a:lnTo>
                  <a:pt x="2562248" y="924885"/>
                </a:lnTo>
                <a:lnTo>
                  <a:pt x="2748705" y="817233"/>
                </a:lnTo>
                <a:lnTo>
                  <a:pt x="2726764" y="776810"/>
                </a:lnTo>
                <a:close/>
                <a:moveTo>
                  <a:pt x="435893" y="730200"/>
                </a:moveTo>
                <a:lnTo>
                  <a:pt x="397436" y="776810"/>
                </a:lnTo>
                <a:lnTo>
                  <a:pt x="375496" y="817233"/>
                </a:lnTo>
                <a:lnTo>
                  <a:pt x="565332" y="926834"/>
                </a:lnTo>
                <a:lnTo>
                  <a:pt x="582874" y="894514"/>
                </a:lnTo>
                <a:lnTo>
                  <a:pt x="606313" y="866106"/>
                </a:lnTo>
                <a:close/>
                <a:moveTo>
                  <a:pt x="569518" y="568470"/>
                </a:moveTo>
                <a:lnTo>
                  <a:pt x="568943" y="568943"/>
                </a:lnTo>
                <a:lnTo>
                  <a:pt x="501802" y="650321"/>
                </a:lnTo>
                <a:lnTo>
                  <a:pt x="672221" y="786227"/>
                </a:lnTo>
                <a:lnTo>
                  <a:pt x="718982" y="729553"/>
                </a:lnTo>
                <a:close/>
                <a:moveTo>
                  <a:pt x="2554682" y="568468"/>
                </a:moveTo>
                <a:lnTo>
                  <a:pt x="2407567" y="727021"/>
                </a:lnTo>
                <a:lnTo>
                  <a:pt x="2454655" y="784092"/>
                </a:lnTo>
                <a:lnTo>
                  <a:pt x="2622401" y="650321"/>
                </a:lnTo>
                <a:lnTo>
                  <a:pt x="2555257" y="568943"/>
                </a:lnTo>
                <a:close/>
                <a:moveTo>
                  <a:pt x="1562100" y="528637"/>
                </a:moveTo>
                <a:cubicBezTo>
                  <a:pt x="991334" y="528637"/>
                  <a:pt x="528637" y="991334"/>
                  <a:pt x="528637" y="1562100"/>
                </a:cubicBezTo>
                <a:cubicBezTo>
                  <a:pt x="528637" y="2132866"/>
                  <a:pt x="991334" y="2595563"/>
                  <a:pt x="1562100" y="2595563"/>
                </a:cubicBezTo>
                <a:cubicBezTo>
                  <a:pt x="2132866" y="2595563"/>
                  <a:pt x="2595563" y="2132866"/>
                  <a:pt x="2595563" y="1562100"/>
                </a:cubicBezTo>
                <a:cubicBezTo>
                  <a:pt x="2595563" y="991334"/>
                  <a:pt x="2132866" y="528637"/>
                  <a:pt x="1562100" y="528637"/>
                </a:cubicBezTo>
                <a:close/>
                <a:moveTo>
                  <a:pt x="2393102" y="435153"/>
                </a:moveTo>
                <a:lnTo>
                  <a:pt x="2272026" y="612739"/>
                </a:lnTo>
                <a:lnTo>
                  <a:pt x="2328850" y="659624"/>
                </a:lnTo>
                <a:lnTo>
                  <a:pt x="2474679" y="502460"/>
                </a:lnTo>
                <a:close/>
                <a:moveTo>
                  <a:pt x="731098" y="435153"/>
                </a:moveTo>
                <a:lnTo>
                  <a:pt x="649522" y="502460"/>
                </a:lnTo>
                <a:lnTo>
                  <a:pt x="797274" y="661697"/>
                </a:lnTo>
                <a:lnTo>
                  <a:pt x="853773" y="615082"/>
                </a:lnTo>
                <a:close/>
                <a:moveTo>
                  <a:pt x="909167" y="325597"/>
                </a:moveTo>
                <a:lnTo>
                  <a:pt x="816149" y="376085"/>
                </a:lnTo>
                <a:lnTo>
                  <a:pt x="938389" y="555379"/>
                </a:lnTo>
                <a:lnTo>
                  <a:pt x="1002949" y="520337"/>
                </a:lnTo>
                <a:close/>
                <a:moveTo>
                  <a:pt x="2215032" y="325595"/>
                </a:moveTo>
                <a:lnTo>
                  <a:pt x="2122169" y="518427"/>
                </a:lnTo>
                <a:lnTo>
                  <a:pt x="2187009" y="553621"/>
                </a:lnTo>
                <a:lnTo>
                  <a:pt x="2308052" y="376085"/>
                </a:lnTo>
                <a:close/>
                <a:moveTo>
                  <a:pt x="2023632" y="241500"/>
                </a:moveTo>
                <a:lnTo>
                  <a:pt x="1960641" y="445712"/>
                </a:lnTo>
                <a:lnTo>
                  <a:pt x="2025021" y="465698"/>
                </a:lnTo>
                <a:lnTo>
                  <a:pt x="2031060" y="468975"/>
                </a:lnTo>
                <a:lnTo>
                  <a:pt x="2123922" y="276143"/>
                </a:lnTo>
                <a:lnTo>
                  <a:pt x="2108810" y="267940"/>
                </a:lnTo>
                <a:close/>
                <a:moveTo>
                  <a:pt x="1100569" y="241500"/>
                </a:moveTo>
                <a:lnTo>
                  <a:pt x="1015392" y="267940"/>
                </a:lnTo>
                <a:lnTo>
                  <a:pt x="1000278" y="276143"/>
                </a:lnTo>
                <a:lnTo>
                  <a:pt x="1094061" y="470884"/>
                </a:lnTo>
                <a:lnTo>
                  <a:pt x="1103616" y="465698"/>
                </a:lnTo>
                <a:lnTo>
                  <a:pt x="1163949" y="446969"/>
                </a:lnTo>
                <a:close/>
                <a:moveTo>
                  <a:pt x="1822381" y="182623"/>
                </a:moveTo>
                <a:lnTo>
                  <a:pt x="1790301" y="395466"/>
                </a:lnTo>
                <a:lnTo>
                  <a:pt x="1802852" y="396731"/>
                </a:lnTo>
                <a:lnTo>
                  <a:pt x="1861751" y="415015"/>
                </a:lnTo>
                <a:lnTo>
                  <a:pt x="1924742" y="210803"/>
                </a:lnTo>
                <a:lnTo>
                  <a:pt x="1845164" y="186100"/>
                </a:lnTo>
                <a:close/>
                <a:moveTo>
                  <a:pt x="1301819" y="182623"/>
                </a:moveTo>
                <a:lnTo>
                  <a:pt x="1279038" y="186100"/>
                </a:lnTo>
                <a:lnTo>
                  <a:pt x="1199459" y="210803"/>
                </a:lnTo>
                <a:lnTo>
                  <a:pt x="1262837" y="416272"/>
                </a:lnTo>
                <a:lnTo>
                  <a:pt x="1325785" y="396731"/>
                </a:lnTo>
                <a:lnTo>
                  <a:pt x="1333968" y="395908"/>
                </a:lnTo>
                <a:close/>
                <a:moveTo>
                  <a:pt x="1613874" y="160179"/>
                </a:moveTo>
                <a:lnTo>
                  <a:pt x="1613874" y="377682"/>
                </a:lnTo>
                <a:lnTo>
                  <a:pt x="1687152" y="385069"/>
                </a:lnTo>
                <a:lnTo>
                  <a:pt x="1720021" y="167001"/>
                </a:lnTo>
                <a:lnTo>
                  <a:pt x="1705707" y="164816"/>
                </a:lnTo>
                <a:close/>
                <a:moveTo>
                  <a:pt x="1510328" y="160179"/>
                </a:moveTo>
                <a:lnTo>
                  <a:pt x="1418495" y="164816"/>
                </a:lnTo>
                <a:lnTo>
                  <a:pt x="1404181" y="167001"/>
                </a:lnTo>
                <a:lnTo>
                  <a:pt x="1437115" y="385509"/>
                </a:lnTo>
                <a:lnTo>
                  <a:pt x="1510328" y="378129"/>
                </a:lnTo>
                <a:close/>
                <a:moveTo>
                  <a:pt x="1562100" y="0"/>
                </a:moveTo>
                <a:cubicBezTo>
                  <a:pt x="2424824" y="0"/>
                  <a:pt x="3124200" y="699376"/>
                  <a:pt x="3124200" y="1562100"/>
                </a:cubicBezTo>
                <a:cubicBezTo>
                  <a:pt x="3124200" y="2424824"/>
                  <a:pt x="2424824" y="3124200"/>
                  <a:pt x="1562100" y="3124200"/>
                </a:cubicBezTo>
                <a:cubicBezTo>
                  <a:pt x="699376" y="3124200"/>
                  <a:pt x="0" y="2424824"/>
                  <a:pt x="0" y="1562100"/>
                </a:cubicBezTo>
                <a:cubicBezTo>
                  <a:pt x="0" y="699376"/>
                  <a:pt x="699376" y="0"/>
                  <a:pt x="1562100" y="0"/>
                </a:cubicBezTo>
                <a:close/>
              </a:path>
            </a:pathLst>
          </a:custGeom>
          <a:solidFill>
            <a:srgbClr val="00182E"/>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3" name="椭圆 52"/>
          <p:cNvSpPr/>
          <p:nvPr/>
        </p:nvSpPr>
        <p:spPr>
          <a:xfrm flipV="1">
            <a:off x="1991196" y="1750734"/>
            <a:ext cx="2249217" cy="2249217"/>
          </a:xfrm>
          <a:prstGeom prst="ellipse">
            <a:avLst/>
          </a:prstGeom>
          <a:noFill/>
          <a:ln w="12700" cap="flat" cmpd="sng" algn="ctr">
            <a:solidFill>
              <a:srgbClr val="00B0F0"/>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4" name="椭圆 53"/>
          <p:cNvSpPr/>
          <p:nvPr/>
        </p:nvSpPr>
        <p:spPr>
          <a:xfrm rot="10800000" flipV="1">
            <a:off x="1534957" y="1349087"/>
            <a:ext cx="3052511" cy="3052511"/>
          </a:xfrm>
          <a:prstGeom prst="ellipse">
            <a:avLst/>
          </a:prstGeom>
          <a:noFill/>
          <a:ln w="12700" cap="flat" cmpd="sng" algn="ctr">
            <a:solidFill>
              <a:srgbClr val="00B0F0"/>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5" name="文本框 54"/>
          <p:cNvSpPr txBox="1"/>
          <p:nvPr/>
        </p:nvSpPr>
        <p:spPr>
          <a:xfrm>
            <a:off x="2007067" y="2096794"/>
            <a:ext cx="2104982" cy="1568450"/>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3">
                      <a:lumMod val="50000"/>
                    </a:schemeClr>
                  </a:solidFill>
                </a:ln>
                <a:solidFill>
                  <a:schemeClr val="bg1"/>
                </a:solidFill>
                <a:effectLst>
                  <a:glow rad="63500">
                    <a:schemeClr val="accent3">
                      <a:satMod val="175000"/>
                      <a:alpha val="40000"/>
                    </a:schemeClr>
                  </a:glow>
                </a:effectLst>
                <a:latin typeface="+mj-lt"/>
                <a:ea typeface="Segoe UI Black" panose="020B0A02040204020203" pitchFamily="34" charset="0"/>
                <a:cs typeface="Segoe UI Black" panose="020B0A02040204020203" pitchFamily="34" charset="0"/>
              </a:defRPr>
            </a:lvl1pPr>
          </a:lstStyle>
          <a:p>
            <a:r>
              <a:rPr lang="en-US" altLang="zh-CN" sz="9600" dirty="0">
                <a:ln w="12700">
                  <a:solidFill>
                    <a:srgbClr val="002060"/>
                  </a:solidFill>
                </a:ln>
                <a:solidFill>
                  <a:srgbClr val="00B0F0"/>
                </a:solidFill>
                <a:effectLst>
                  <a:glow rad="63500">
                    <a:srgbClr val="00B0F0">
                      <a:alpha val="40000"/>
                    </a:srgbClr>
                  </a:glow>
                </a:effectLst>
                <a:latin typeface="Impact" panose="020B0806030902050204"/>
                <a:ea typeface="Segoe UI" panose="020B0502040204020203" charset="0"/>
                <a:cs typeface="Segoe UI" panose="020B0502040204020203" charset="0"/>
              </a:rPr>
              <a:t>2</a:t>
            </a:r>
            <a:endParaRPr lang="en-US" altLang="zh-CN" sz="9600" dirty="0">
              <a:ln w="12700">
                <a:solidFill>
                  <a:srgbClr val="002060"/>
                </a:solidFill>
              </a:ln>
              <a:solidFill>
                <a:srgbClr val="00B0F0"/>
              </a:solidFill>
              <a:effectLst>
                <a:glow rad="63500">
                  <a:srgbClr val="00B0F0">
                    <a:alpha val="40000"/>
                  </a:srgbClr>
                </a:glow>
              </a:effectLst>
              <a:latin typeface="Impact" panose="020B0806030902050204"/>
              <a:ea typeface="Segoe UI" panose="020B0502040204020203" charset="0"/>
              <a:cs typeface="Segoe UI" panose="020B0502040204020203" charset="0"/>
            </a:endParaRPr>
          </a:p>
        </p:txBody>
      </p:sp>
      <p:grpSp>
        <p:nvGrpSpPr>
          <p:cNvPr id="56" name="组合 55"/>
          <p:cNvGrpSpPr/>
          <p:nvPr/>
        </p:nvGrpSpPr>
        <p:grpSpPr>
          <a:xfrm>
            <a:off x="1842842" y="1602380"/>
            <a:ext cx="2545925" cy="2545925"/>
            <a:chOff x="4229098" y="1556361"/>
            <a:chExt cx="3733802" cy="3733802"/>
          </a:xfrm>
        </p:grpSpPr>
        <p:sp>
          <p:nvSpPr>
            <p:cNvPr id="57" name="弧形 56"/>
            <p:cNvSpPr/>
            <p:nvPr/>
          </p:nvSpPr>
          <p:spPr>
            <a:xfrm>
              <a:off x="4301675" y="1634675"/>
              <a:ext cx="3588650" cy="3588650"/>
            </a:xfrm>
            <a:prstGeom prst="arc">
              <a:avLst>
                <a:gd name="adj1" fmla="val 12852548"/>
                <a:gd name="adj2" fmla="val 19665503"/>
              </a:avLst>
            </a:prstGeom>
            <a:noFill/>
            <a:ln w="5715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58" name="椭圆 57"/>
            <p:cNvSpPr/>
            <p:nvPr/>
          </p:nvSpPr>
          <p:spPr>
            <a:xfrm>
              <a:off x="4229098" y="1556361"/>
              <a:ext cx="3733802" cy="3733802"/>
            </a:xfrm>
            <a:prstGeom prst="ellipse">
              <a:avLst/>
            </a:prstGeom>
            <a:noFill/>
            <a:ln w="57150" cap="flat" cmpd="sng" algn="ctr">
              <a:no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grpSp>
        <p:nvGrpSpPr>
          <p:cNvPr id="59" name="组合 58"/>
          <p:cNvGrpSpPr/>
          <p:nvPr/>
        </p:nvGrpSpPr>
        <p:grpSpPr>
          <a:xfrm>
            <a:off x="1638872" y="1453002"/>
            <a:ext cx="2844680" cy="2844680"/>
            <a:chOff x="4010025" y="1343025"/>
            <a:chExt cx="4171950" cy="4171950"/>
          </a:xfrm>
        </p:grpSpPr>
        <p:sp>
          <p:nvSpPr>
            <p:cNvPr id="60" name="弧形 59"/>
            <p:cNvSpPr/>
            <p:nvPr/>
          </p:nvSpPr>
          <p:spPr>
            <a:xfrm>
              <a:off x="4155760" y="1488760"/>
              <a:ext cx="3880480" cy="3880480"/>
            </a:xfrm>
            <a:prstGeom prst="arc">
              <a:avLst>
                <a:gd name="adj1" fmla="val 2137315"/>
                <a:gd name="adj2" fmla="val 14452087"/>
              </a:avLst>
            </a:prstGeom>
            <a:noFill/>
            <a:ln w="7620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61" name="椭圆 60"/>
            <p:cNvSpPr/>
            <p:nvPr/>
          </p:nvSpPr>
          <p:spPr>
            <a:xfrm>
              <a:off x="4010025" y="1343025"/>
              <a:ext cx="4171950" cy="4171950"/>
            </a:xfrm>
            <a:prstGeom prst="ellipse">
              <a:avLst/>
            </a:prstGeom>
            <a:noFill/>
            <a:ln w="76200" cap="flat" cmpd="sng" algn="ctr">
              <a:no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3300000">
            <a:off x="3424856" y="2851672"/>
            <a:ext cx="5342272"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53"/>
                                        </p:tgtEl>
                                        <p:attrNameLst>
                                          <p:attrName>style.visibility</p:attrName>
                                        </p:attrNameLst>
                                      </p:cBhvr>
                                      <p:to>
                                        <p:strVal val="visible"/>
                                      </p:to>
                                    </p:set>
                                    <p:anim calcmode="lin" valueType="num">
                                      <p:cBhvr>
                                        <p:cTn id="17" dur="750" fill="hold"/>
                                        <p:tgtEl>
                                          <p:spTgt spid="53"/>
                                        </p:tgtEl>
                                        <p:attrNameLst>
                                          <p:attrName>ppt_w</p:attrName>
                                        </p:attrNameLst>
                                      </p:cBhvr>
                                      <p:tavLst>
                                        <p:tav tm="0">
                                          <p:val>
                                            <p:fltVal val="0"/>
                                          </p:val>
                                        </p:tav>
                                        <p:tav tm="100000">
                                          <p:val>
                                            <p:strVal val="#ppt_w"/>
                                          </p:val>
                                        </p:tav>
                                      </p:tavLst>
                                    </p:anim>
                                    <p:anim calcmode="lin" valueType="num">
                                      <p:cBhvr>
                                        <p:cTn id="18" dur="750" fill="hold"/>
                                        <p:tgtEl>
                                          <p:spTgt spid="53"/>
                                        </p:tgtEl>
                                        <p:attrNameLst>
                                          <p:attrName>ppt_h</p:attrName>
                                        </p:attrNameLst>
                                      </p:cBhvr>
                                      <p:tavLst>
                                        <p:tav tm="0">
                                          <p:val>
                                            <p:fltVal val="0"/>
                                          </p:val>
                                        </p:tav>
                                        <p:tav tm="100000">
                                          <p:val>
                                            <p:strVal val="#ppt_h"/>
                                          </p:val>
                                        </p:tav>
                                      </p:tavLst>
                                    </p:anim>
                                    <p:animEffect transition="in" filter="fade">
                                      <p:cBhvr>
                                        <p:cTn id="19" dur="750"/>
                                        <p:tgtEl>
                                          <p:spTgt spid="53"/>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750" fill="hold"/>
                                        <p:tgtEl>
                                          <p:spTgt spid="54"/>
                                        </p:tgtEl>
                                        <p:attrNameLst>
                                          <p:attrName>ppt_w</p:attrName>
                                        </p:attrNameLst>
                                      </p:cBhvr>
                                      <p:tavLst>
                                        <p:tav tm="0">
                                          <p:val>
                                            <p:fltVal val="0"/>
                                          </p:val>
                                        </p:tav>
                                        <p:tav tm="100000">
                                          <p:val>
                                            <p:strVal val="#ppt_w"/>
                                          </p:val>
                                        </p:tav>
                                      </p:tavLst>
                                    </p:anim>
                                    <p:anim calcmode="lin" valueType="num">
                                      <p:cBhvr>
                                        <p:cTn id="23" dur="750" fill="hold"/>
                                        <p:tgtEl>
                                          <p:spTgt spid="54"/>
                                        </p:tgtEl>
                                        <p:attrNameLst>
                                          <p:attrName>ppt_h</p:attrName>
                                        </p:attrNameLst>
                                      </p:cBhvr>
                                      <p:tavLst>
                                        <p:tav tm="0">
                                          <p:val>
                                            <p:fltVal val="0"/>
                                          </p:val>
                                        </p:tav>
                                        <p:tav tm="100000">
                                          <p:val>
                                            <p:strVal val="#ppt_h"/>
                                          </p:val>
                                        </p:tav>
                                      </p:tavLst>
                                    </p:anim>
                                    <p:animEffect transition="in" filter="fade">
                                      <p:cBhvr>
                                        <p:cTn id="24" dur="750"/>
                                        <p:tgtEl>
                                          <p:spTgt spid="54"/>
                                        </p:tgtEl>
                                      </p:cBhvr>
                                    </p:animEffect>
                                  </p:childTnLst>
                                </p:cTn>
                              </p:par>
                              <p:par>
                                <p:cTn id="25" presetID="53" presetClass="entr" presetSubtype="16" fill="hold" nodeType="withEffect">
                                  <p:stCondLst>
                                    <p:cond delay="500"/>
                                  </p:stCondLst>
                                  <p:childTnLst>
                                    <p:set>
                                      <p:cBhvr>
                                        <p:cTn id="26" dur="1" fill="hold">
                                          <p:stCondLst>
                                            <p:cond delay="0"/>
                                          </p:stCondLst>
                                        </p:cTn>
                                        <p:tgtEl>
                                          <p:spTgt spid="56"/>
                                        </p:tgtEl>
                                        <p:attrNameLst>
                                          <p:attrName>style.visibility</p:attrName>
                                        </p:attrNameLst>
                                      </p:cBhvr>
                                      <p:to>
                                        <p:strVal val="visible"/>
                                      </p:to>
                                    </p:set>
                                    <p:anim calcmode="lin" valueType="num">
                                      <p:cBhvr>
                                        <p:cTn id="27" dur="750" fill="hold"/>
                                        <p:tgtEl>
                                          <p:spTgt spid="56"/>
                                        </p:tgtEl>
                                        <p:attrNameLst>
                                          <p:attrName>ppt_w</p:attrName>
                                        </p:attrNameLst>
                                      </p:cBhvr>
                                      <p:tavLst>
                                        <p:tav tm="0">
                                          <p:val>
                                            <p:fltVal val="0"/>
                                          </p:val>
                                        </p:tav>
                                        <p:tav tm="100000">
                                          <p:val>
                                            <p:strVal val="#ppt_w"/>
                                          </p:val>
                                        </p:tav>
                                      </p:tavLst>
                                    </p:anim>
                                    <p:anim calcmode="lin" valueType="num">
                                      <p:cBhvr>
                                        <p:cTn id="28" dur="750" fill="hold"/>
                                        <p:tgtEl>
                                          <p:spTgt spid="56"/>
                                        </p:tgtEl>
                                        <p:attrNameLst>
                                          <p:attrName>ppt_h</p:attrName>
                                        </p:attrNameLst>
                                      </p:cBhvr>
                                      <p:tavLst>
                                        <p:tav tm="0">
                                          <p:val>
                                            <p:fltVal val="0"/>
                                          </p:val>
                                        </p:tav>
                                        <p:tav tm="100000">
                                          <p:val>
                                            <p:strVal val="#ppt_h"/>
                                          </p:val>
                                        </p:tav>
                                      </p:tavLst>
                                    </p:anim>
                                    <p:animEffect transition="in" filter="fade">
                                      <p:cBhvr>
                                        <p:cTn id="29" dur="750"/>
                                        <p:tgtEl>
                                          <p:spTgt spid="56"/>
                                        </p:tgtEl>
                                      </p:cBhvr>
                                    </p:animEffect>
                                  </p:childTnLst>
                                </p:cTn>
                              </p:par>
                              <p:par>
                                <p:cTn id="30" presetID="53" presetClass="entr" presetSubtype="16" fill="hold" nodeType="withEffect">
                                  <p:stCondLst>
                                    <p:cond delay="400"/>
                                  </p:stCondLst>
                                  <p:childTnLst>
                                    <p:set>
                                      <p:cBhvr>
                                        <p:cTn id="31" dur="1" fill="hold">
                                          <p:stCondLst>
                                            <p:cond delay="0"/>
                                          </p:stCondLst>
                                        </p:cTn>
                                        <p:tgtEl>
                                          <p:spTgt spid="59"/>
                                        </p:tgtEl>
                                        <p:attrNameLst>
                                          <p:attrName>style.visibility</p:attrName>
                                        </p:attrNameLst>
                                      </p:cBhvr>
                                      <p:to>
                                        <p:strVal val="visible"/>
                                      </p:to>
                                    </p:set>
                                    <p:anim calcmode="lin" valueType="num">
                                      <p:cBhvr>
                                        <p:cTn id="32" dur="750" fill="hold"/>
                                        <p:tgtEl>
                                          <p:spTgt spid="59"/>
                                        </p:tgtEl>
                                        <p:attrNameLst>
                                          <p:attrName>ppt_w</p:attrName>
                                        </p:attrNameLst>
                                      </p:cBhvr>
                                      <p:tavLst>
                                        <p:tav tm="0">
                                          <p:val>
                                            <p:fltVal val="0"/>
                                          </p:val>
                                        </p:tav>
                                        <p:tav tm="100000">
                                          <p:val>
                                            <p:strVal val="#ppt_w"/>
                                          </p:val>
                                        </p:tav>
                                      </p:tavLst>
                                    </p:anim>
                                    <p:anim calcmode="lin" valueType="num">
                                      <p:cBhvr>
                                        <p:cTn id="33" dur="750" fill="hold"/>
                                        <p:tgtEl>
                                          <p:spTgt spid="59"/>
                                        </p:tgtEl>
                                        <p:attrNameLst>
                                          <p:attrName>ppt_h</p:attrName>
                                        </p:attrNameLst>
                                      </p:cBhvr>
                                      <p:tavLst>
                                        <p:tav tm="0">
                                          <p:val>
                                            <p:fltVal val="0"/>
                                          </p:val>
                                        </p:tav>
                                        <p:tav tm="100000">
                                          <p:val>
                                            <p:strVal val="#ppt_h"/>
                                          </p:val>
                                        </p:tav>
                                      </p:tavLst>
                                    </p:anim>
                                    <p:animEffect transition="in" filter="fade">
                                      <p:cBhvr>
                                        <p:cTn id="34" dur="750"/>
                                        <p:tgtEl>
                                          <p:spTgt spid="59"/>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p:cTn id="37" dur="1100" fill="hold"/>
                                        <p:tgtEl>
                                          <p:spTgt spid="55"/>
                                        </p:tgtEl>
                                        <p:attrNameLst>
                                          <p:attrName>ppt_w</p:attrName>
                                        </p:attrNameLst>
                                      </p:cBhvr>
                                      <p:tavLst>
                                        <p:tav tm="0">
                                          <p:val>
                                            <p:strVal val="#ppt_w+.3"/>
                                          </p:val>
                                        </p:tav>
                                        <p:tav tm="100000">
                                          <p:val>
                                            <p:strVal val="#ppt_w"/>
                                          </p:val>
                                        </p:tav>
                                      </p:tavLst>
                                    </p:anim>
                                    <p:anim calcmode="lin" valueType="num">
                                      <p:cBhvr>
                                        <p:cTn id="38" dur="1100" fill="hold"/>
                                        <p:tgtEl>
                                          <p:spTgt spid="55"/>
                                        </p:tgtEl>
                                        <p:attrNameLst>
                                          <p:attrName>ppt_h</p:attrName>
                                        </p:attrNameLst>
                                      </p:cBhvr>
                                      <p:tavLst>
                                        <p:tav tm="0">
                                          <p:val>
                                            <p:strVal val="#ppt_h"/>
                                          </p:val>
                                        </p:tav>
                                        <p:tav tm="100000">
                                          <p:val>
                                            <p:strVal val="#ppt_h"/>
                                          </p:val>
                                        </p:tav>
                                      </p:tavLst>
                                    </p:anim>
                                    <p:animEffect transition="in" filter="fade">
                                      <p:cBhvr>
                                        <p:cTn id="39" dur="1100"/>
                                        <p:tgtEl>
                                          <p:spTgt spid="55"/>
                                        </p:tgtEl>
                                      </p:cBhvr>
                                    </p:animEffect>
                                  </p:childTnLst>
                                </p:cTn>
                              </p:par>
                              <p:par>
                                <p:cTn id="40" presetID="8" presetClass="emph" presetSubtype="0" repeatCount="indefinite" fill="hold" nodeType="withEffect">
                                  <p:stCondLst>
                                    <p:cond delay="700"/>
                                  </p:stCondLst>
                                  <p:childTnLst>
                                    <p:animRot by="21600000">
                                      <p:cBhvr>
                                        <p:cTn id="41" dur="5000" fill="hold"/>
                                        <p:tgtEl>
                                          <p:spTgt spid="56"/>
                                        </p:tgtEl>
                                        <p:attrNameLst>
                                          <p:attrName>r</p:attrName>
                                        </p:attrNameLst>
                                      </p:cBhvr>
                                    </p:animRot>
                                  </p:childTnLst>
                                </p:cTn>
                              </p:par>
                              <p:par>
                                <p:cTn id="42" presetID="8" presetClass="emph" presetSubtype="0" repeatCount="indefinite" fill="hold" nodeType="withEffect">
                                  <p:stCondLst>
                                    <p:cond delay="500"/>
                                  </p:stCondLst>
                                  <p:childTnLst>
                                    <p:animRot by="-21600000">
                                      <p:cBhvr>
                                        <p:cTn id="43" dur="5000" fill="hold"/>
                                        <p:tgtEl>
                                          <p:spTgt spid="59"/>
                                        </p:tgtEl>
                                        <p:attrNameLst>
                                          <p:attrName>r</p:attrName>
                                        </p:attrNameLst>
                                      </p:cBhvr>
                                    </p:animRot>
                                  </p:childTnLst>
                                </p:cTn>
                              </p:par>
                              <p:par>
                                <p:cTn id="44" presetID="53" presetClass="entr" presetSubtype="528" fill="hold" grpId="0" nodeType="withEffect">
                                  <p:stCondLst>
                                    <p:cond delay="100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anim calcmode="lin" valueType="num">
                                      <p:cBhvr>
                                        <p:cTn id="49" dur="500" fill="hold"/>
                                        <p:tgtEl>
                                          <p:spTgt spid="67"/>
                                        </p:tgtEl>
                                        <p:attrNameLst>
                                          <p:attrName>ppt_x</p:attrName>
                                        </p:attrNameLst>
                                      </p:cBhvr>
                                      <p:tavLst>
                                        <p:tav tm="0">
                                          <p:val>
                                            <p:fltVal val="0.5"/>
                                          </p:val>
                                        </p:tav>
                                        <p:tav tm="100000">
                                          <p:val>
                                            <p:strVal val="#ppt_x"/>
                                          </p:val>
                                        </p:tav>
                                      </p:tavLst>
                                    </p:anim>
                                    <p:anim calcmode="lin" valueType="num">
                                      <p:cBhvr>
                                        <p:cTn id="50" dur="500" fill="hold"/>
                                        <p:tgtEl>
                                          <p:spTgt spid="67"/>
                                        </p:tgtEl>
                                        <p:attrNameLst>
                                          <p:attrName>ppt_y</p:attrName>
                                        </p:attrNameLst>
                                      </p:cBhvr>
                                      <p:tavLst>
                                        <p:tav tm="0">
                                          <p:val>
                                            <p:fltVal val="0.5"/>
                                          </p:val>
                                        </p:tav>
                                        <p:tav tm="100000">
                                          <p:val>
                                            <p:strVal val="#ppt_y"/>
                                          </p:val>
                                        </p:tav>
                                      </p:tavLst>
                                    </p:anim>
                                  </p:childTnLst>
                                </p:cTn>
                              </p:par>
                              <p:par>
                                <p:cTn id="51" presetID="42" presetClass="entr" presetSubtype="0" fill="hold" nodeType="withEffect">
                                  <p:stCondLst>
                                    <p:cond delay="150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par>
                                <p:cTn id="56" presetID="53" presetClass="entr" presetSubtype="528" repeatCount="3000"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p:cTn id="58" dur="700" fill="hold"/>
                                        <p:tgtEl>
                                          <p:spTgt spid="80"/>
                                        </p:tgtEl>
                                        <p:attrNameLst>
                                          <p:attrName>ppt_w</p:attrName>
                                        </p:attrNameLst>
                                      </p:cBhvr>
                                      <p:tavLst>
                                        <p:tav tm="0">
                                          <p:val>
                                            <p:fltVal val="0"/>
                                          </p:val>
                                        </p:tav>
                                        <p:tav tm="100000">
                                          <p:val>
                                            <p:strVal val="#ppt_w"/>
                                          </p:val>
                                        </p:tav>
                                      </p:tavLst>
                                    </p:anim>
                                    <p:anim calcmode="lin" valueType="num">
                                      <p:cBhvr>
                                        <p:cTn id="59" dur="700" fill="hold"/>
                                        <p:tgtEl>
                                          <p:spTgt spid="80"/>
                                        </p:tgtEl>
                                        <p:attrNameLst>
                                          <p:attrName>ppt_h</p:attrName>
                                        </p:attrNameLst>
                                      </p:cBhvr>
                                      <p:tavLst>
                                        <p:tav tm="0">
                                          <p:val>
                                            <p:fltVal val="0"/>
                                          </p:val>
                                        </p:tav>
                                        <p:tav tm="100000">
                                          <p:val>
                                            <p:strVal val="#ppt_h"/>
                                          </p:val>
                                        </p:tav>
                                      </p:tavLst>
                                    </p:anim>
                                    <p:animEffect transition="in" filter="fade">
                                      <p:cBhvr>
                                        <p:cTn id="60" dur="700"/>
                                        <p:tgtEl>
                                          <p:spTgt spid="80"/>
                                        </p:tgtEl>
                                      </p:cBhvr>
                                    </p:animEffect>
                                    <p:anim calcmode="lin" valueType="num">
                                      <p:cBhvr>
                                        <p:cTn id="61" dur="700" fill="hold"/>
                                        <p:tgtEl>
                                          <p:spTgt spid="80"/>
                                        </p:tgtEl>
                                        <p:attrNameLst>
                                          <p:attrName>ppt_x</p:attrName>
                                        </p:attrNameLst>
                                      </p:cBhvr>
                                      <p:tavLst>
                                        <p:tav tm="0">
                                          <p:val>
                                            <p:fltVal val="0.5"/>
                                          </p:val>
                                        </p:tav>
                                        <p:tav tm="100000">
                                          <p:val>
                                            <p:strVal val="#ppt_x"/>
                                          </p:val>
                                        </p:tav>
                                      </p:tavLst>
                                    </p:anim>
                                    <p:anim calcmode="lin" valueType="num">
                                      <p:cBhvr>
                                        <p:cTn id="62" dur="700" fill="hold"/>
                                        <p:tgtEl>
                                          <p:spTgt spid="80"/>
                                        </p:tgtEl>
                                        <p:attrNameLst>
                                          <p:attrName>ppt_y</p:attrName>
                                        </p:attrNameLst>
                                      </p:cBhvr>
                                      <p:tavLst>
                                        <p:tav tm="0">
                                          <p:val>
                                            <p:fltVal val="0.5"/>
                                          </p:val>
                                        </p:tav>
                                        <p:tav tm="100000">
                                          <p:val>
                                            <p:strVal val="#ppt_y"/>
                                          </p:val>
                                        </p:tav>
                                      </p:tavLst>
                                    </p:anim>
                                  </p:childTnLst>
                                </p:cTn>
                              </p:par>
                              <p:par>
                                <p:cTn id="63" presetID="53" presetClass="entr" presetSubtype="528" repeatCount="3000" fill="hold" nodeType="withEffect">
                                  <p:stCondLst>
                                    <p:cond delay="100"/>
                                  </p:stCondLst>
                                  <p:childTnLst>
                                    <p:set>
                                      <p:cBhvr>
                                        <p:cTn id="64" dur="1" fill="hold">
                                          <p:stCondLst>
                                            <p:cond delay="0"/>
                                          </p:stCondLst>
                                        </p:cTn>
                                        <p:tgtEl>
                                          <p:spTgt spid="81"/>
                                        </p:tgtEl>
                                        <p:attrNameLst>
                                          <p:attrName>style.visibility</p:attrName>
                                        </p:attrNameLst>
                                      </p:cBhvr>
                                      <p:to>
                                        <p:strVal val="visible"/>
                                      </p:to>
                                    </p:set>
                                    <p:anim calcmode="lin" valueType="num">
                                      <p:cBhvr>
                                        <p:cTn id="65" dur="500" fill="hold"/>
                                        <p:tgtEl>
                                          <p:spTgt spid="81"/>
                                        </p:tgtEl>
                                        <p:attrNameLst>
                                          <p:attrName>ppt_w</p:attrName>
                                        </p:attrNameLst>
                                      </p:cBhvr>
                                      <p:tavLst>
                                        <p:tav tm="0">
                                          <p:val>
                                            <p:fltVal val="0"/>
                                          </p:val>
                                        </p:tav>
                                        <p:tav tm="100000">
                                          <p:val>
                                            <p:strVal val="#ppt_w"/>
                                          </p:val>
                                        </p:tav>
                                      </p:tavLst>
                                    </p:anim>
                                    <p:anim calcmode="lin" valueType="num">
                                      <p:cBhvr>
                                        <p:cTn id="66" dur="500" fill="hold"/>
                                        <p:tgtEl>
                                          <p:spTgt spid="81"/>
                                        </p:tgtEl>
                                        <p:attrNameLst>
                                          <p:attrName>ppt_h</p:attrName>
                                        </p:attrNameLst>
                                      </p:cBhvr>
                                      <p:tavLst>
                                        <p:tav tm="0">
                                          <p:val>
                                            <p:fltVal val="0"/>
                                          </p:val>
                                        </p:tav>
                                        <p:tav tm="100000">
                                          <p:val>
                                            <p:strVal val="#ppt_h"/>
                                          </p:val>
                                        </p:tav>
                                      </p:tavLst>
                                    </p:anim>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fltVal val="0.5"/>
                                          </p:val>
                                        </p:tav>
                                        <p:tav tm="100000">
                                          <p:val>
                                            <p:strVal val="#ppt_x"/>
                                          </p:val>
                                        </p:tav>
                                      </p:tavLst>
                                    </p:anim>
                                    <p:anim calcmode="lin" valueType="num">
                                      <p:cBhvr>
                                        <p:cTn id="69" dur="500" fill="hold"/>
                                        <p:tgtEl>
                                          <p:spTgt spid="81"/>
                                        </p:tgtEl>
                                        <p:attrNameLst>
                                          <p:attrName>ppt_y</p:attrName>
                                        </p:attrNameLst>
                                      </p:cBhvr>
                                      <p:tavLst>
                                        <p:tav tm="0">
                                          <p:val>
                                            <p:fltVal val="0.5"/>
                                          </p:val>
                                        </p:tav>
                                        <p:tav tm="100000">
                                          <p:val>
                                            <p:strVal val="#ppt_y"/>
                                          </p:val>
                                        </p:tav>
                                      </p:tavLst>
                                    </p:anim>
                                  </p:childTnLst>
                                </p:cTn>
                              </p:par>
                              <p:par>
                                <p:cTn id="70" presetID="53" presetClass="entr" presetSubtype="528" repeatCount="300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 calcmode="lin" valueType="num">
                                      <p:cBhvr>
                                        <p:cTn id="72" dur="500" fill="hold"/>
                                        <p:tgtEl>
                                          <p:spTgt spid="70"/>
                                        </p:tgtEl>
                                        <p:attrNameLst>
                                          <p:attrName>ppt_w</p:attrName>
                                        </p:attrNameLst>
                                      </p:cBhvr>
                                      <p:tavLst>
                                        <p:tav tm="0">
                                          <p:val>
                                            <p:fltVal val="0"/>
                                          </p:val>
                                        </p:tav>
                                        <p:tav tm="100000">
                                          <p:val>
                                            <p:strVal val="#ppt_w"/>
                                          </p:val>
                                        </p:tav>
                                      </p:tavLst>
                                    </p:anim>
                                    <p:anim calcmode="lin" valueType="num">
                                      <p:cBhvr>
                                        <p:cTn id="73" dur="500" fill="hold"/>
                                        <p:tgtEl>
                                          <p:spTgt spid="70"/>
                                        </p:tgtEl>
                                        <p:attrNameLst>
                                          <p:attrName>ppt_h</p:attrName>
                                        </p:attrNameLst>
                                      </p:cBhvr>
                                      <p:tavLst>
                                        <p:tav tm="0">
                                          <p:val>
                                            <p:fltVal val="0"/>
                                          </p:val>
                                        </p:tav>
                                        <p:tav tm="100000">
                                          <p:val>
                                            <p:strVal val="#ppt_h"/>
                                          </p:val>
                                        </p:tav>
                                      </p:tavLst>
                                    </p:anim>
                                    <p:animEffect transition="in" filter="fade">
                                      <p:cBhvr>
                                        <p:cTn id="74" dur="500"/>
                                        <p:tgtEl>
                                          <p:spTgt spid="70"/>
                                        </p:tgtEl>
                                      </p:cBhvr>
                                    </p:animEffect>
                                    <p:anim calcmode="lin" valueType="num">
                                      <p:cBhvr>
                                        <p:cTn id="75" dur="500" fill="hold"/>
                                        <p:tgtEl>
                                          <p:spTgt spid="70"/>
                                        </p:tgtEl>
                                        <p:attrNameLst>
                                          <p:attrName>ppt_x</p:attrName>
                                        </p:attrNameLst>
                                      </p:cBhvr>
                                      <p:tavLst>
                                        <p:tav tm="0">
                                          <p:val>
                                            <p:fltVal val="0.5"/>
                                          </p:val>
                                        </p:tav>
                                        <p:tav tm="100000">
                                          <p:val>
                                            <p:strVal val="#ppt_x"/>
                                          </p:val>
                                        </p:tav>
                                      </p:tavLst>
                                    </p:anim>
                                    <p:anim calcmode="lin" valueType="num">
                                      <p:cBhvr>
                                        <p:cTn id="76" dur="500" fill="hold"/>
                                        <p:tgtEl>
                                          <p:spTgt spid="70"/>
                                        </p:tgtEl>
                                        <p:attrNameLst>
                                          <p:attrName>ppt_y</p:attrName>
                                        </p:attrNameLst>
                                      </p:cBhvr>
                                      <p:tavLst>
                                        <p:tav tm="0">
                                          <p:val>
                                            <p:fltVal val="0.5"/>
                                          </p:val>
                                        </p:tav>
                                        <p:tav tm="100000">
                                          <p:val>
                                            <p:strVal val="#ppt_y"/>
                                          </p:val>
                                        </p:tav>
                                      </p:tavLst>
                                    </p:anim>
                                  </p:childTnLst>
                                </p:cTn>
                              </p:par>
                              <p:par>
                                <p:cTn id="77" presetID="53" presetClass="entr" presetSubtype="528" repeatCount="300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p:cTn id="79" dur="700" fill="hold"/>
                                        <p:tgtEl>
                                          <p:spTgt spid="71"/>
                                        </p:tgtEl>
                                        <p:attrNameLst>
                                          <p:attrName>ppt_w</p:attrName>
                                        </p:attrNameLst>
                                      </p:cBhvr>
                                      <p:tavLst>
                                        <p:tav tm="0">
                                          <p:val>
                                            <p:fltVal val="0"/>
                                          </p:val>
                                        </p:tav>
                                        <p:tav tm="100000">
                                          <p:val>
                                            <p:strVal val="#ppt_w"/>
                                          </p:val>
                                        </p:tav>
                                      </p:tavLst>
                                    </p:anim>
                                    <p:anim calcmode="lin" valueType="num">
                                      <p:cBhvr>
                                        <p:cTn id="80" dur="700" fill="hold"/>
                                        <p:tgtEl>
                                          <p:spTgt spid="71"/>
                                        </p:tgtEl>
                                        <p:attrNameLst>
                                          <p:attrName>ppt_h</p:attrName>
                                        </p:attrNameLst>
                                      </p:cBhvr>
                                      <p:tavLst>
                                        <p:tav tm="0">
                                          <p:val>
                                            <p:fltVal val="0"/>
                                          </p:val>
                                        </p:tav>
                                        <p:tav tm="100000">
                                          <p:val>
                                            <p:strVal val="#ppt_h"/>
                                          </p:val>
                                        </p:tav>
                                      </p:tavLst>
                                    </p:anim>
                                    <p:animEffect transition="in" filter="fade">
                                      <p:cBhvr>
                                        <p:cTn id="81" dur="700"/>
                                        <p:tgtEl>
                                          <p:spTgt spid="71"/>
                                        </p:tgtEl>
                                      </p:cBhvr>
                                    </p:animEffect>
                                    <p:anim calcmode="lin" valueType="num">
                                      <p:cBhvr>
                                        <p:cTn id="82" dur="700" fill="hold"/>
                                        <p:tgtEl>
                                          <p:spTgt spid="71"/>
                                        </p:tgtEl>
                                        <p:attrNameLst>
                                          <p:attrName>ppt_x</p:attrName>
                                        </p:attrNameLst>
                                      </p:cBhvr>
                                      <p:tavLst>
                                        <p:tav tm="0">
                                          <p:val>
                                            <p:fltVal val="0.5"/>
                                          </p:val>
                                        </p:tav>
                                        <p:tav tm="100000">
                                          <p:val>
                                            <p:strVal val="#ppt_x"/>
                                          </p:val>
                                        </p:tav>
                                      </p:tavLst>
                                    </p:anim>
                                    <p:anim calcmode="lin" valueType="num">
                                      <p:cBhvr>
                                        <p:cTn id="83" dur="700" fill="hold"/>
                                        <p:tgtEl>
                                          <p:spTgt spid="71"/>
                                        </p:tgtEl>
                                        <p:attrNameLst>
                                          <p:attrName>ppt_y</p:attrName>
                                        </p:attrNameLst>
                                      </p:cBhvr>
                                      <p:tavLst>
                                        <p:tav tm="0">
                                          <p:val>
                                            <p:fltVal val="0.5"/>
                                          </p:val>
                                        </p:tav>
                                        <p:tav tm="100000">
                                          <p:val>
                                            <p:strVal val="#ppt_y"/>
                                          </p:val>
                                        </p:tav>
                                      </p:tavLst>
                                    </p:anim>
                                  </p:childTnLst>
                                </p:cTn>
                              </p:par>
                              <p:par>
                                <p:cTn id="84" presetID="53" presetClass="entr" presetSubtype="528" repeatCount="3000" fill="hold" nodeType="withEffect">
                                  <p:stCondLst>
                                    <p:cond delay="100"/>
                                  </p:stCondLst>
                                  <p:childTnLst>
                                    <p:set>
                                      <p:cBhvr>
                                        <p:cTn id="85" dur="1" fill="hold">
                                          <p:stCondLst>
                                            <p:cond delay="0"/>
                                          </p:stCondLst>
                                        </p:cTn>
                                        <p:tgtEl>
                                          <p:spTgt spid="76"/>
                                        </p:tgtEl>
                                        <p:attrNameLst>
                                          <p:attrName>style.visibility</p:attrName>
                                        </p:attrNameLst>
                                      </p:cBhvr>
                                      <p:to>
                                        <p:strVal val="visible"/>
                                      </p:to>
                                    </p:set>
                                    <p:anim calcmode="lin" valueType="num">
                                      <p:cBhvr>
                                        <p:cTn id="86" dur="500" fill="hold"/>
                                        <p:tgtEl>
                                          <p:spTgt spid="76"/>
                                        </p:tgtEl>
                                        <p:attrNameLst>
                                          <p:attrName>ppt_w</p:attrName>
                                        </p:attrNameLst>
                                      </p:cBhvr>
                                      <p:tavLst>
                                        <p:tav tm="0">
                                          <p:val>
                                            <p:fltVal val="0"/>
                                          </p:val>
                                        </p:tav>
                                        <p:tav tm="100000">
                                          <p:val>
                                            <p:strVal val="#ppt_w"/>
                                          </p:val>
                                        </p:tav>
                                      </p:tavLst>
                                    </p:anim>
                                    <p:anim calcmode="lin" valueType="num">
                                      <p:cBhvr>
                                        <p:cTn id="87" dur="500" fill="hold"/>
                                        <p:tgtEl>
                                          <p:spTgt spid="76"/>
                                        </p:tgtEl>
                                        <p:attrNameLst>
                                          <p:attrName>ppt_h</p:attrName>
                                        </p:attrNameLst>
                                      </p:cBhvr>
                                      <p:tavLst>
                                        <p:tav tm="0">
                                          <p:val>
                                            <p:fltVal val="0"/>
                                          </p:val>
                                        </p:tav>
                                        <p:tav tm="100000">
                                          <p:val>
                                            <p:strVal val="#ppt_h"/>
                                          </p:val>
                                        </p:tav>
                                      </p:tavLst>
                                    </p:anim>
                                    <p:animEffect transition="in" filter="fade">
                                      <p:cBhvr>
                                        <p:cTn id="88" dur="500"/>
                                        <p:tgtEl>
                                          <p:spTgt spid="76"/>
                                        </p:tgtEl>
                                      </p:cBhvr>
                                    </p:animEffect>
                                    <p:anim calcmode="lin" valueType="num">
                                      <p:cBhvr>
                                        <p:cTn id="89" dur="500" fill="hold"/>
                                        <p:tgtEl>
                                          <p:spTgt spid="76"/>
                                        </p:tgtEl>
                                        <p:attrNameLst>
                                          <p:attrName>ppt_x</p:attrName>
                                        </p:attrNameLst>
                                      </p:cBhvr>
                                      <p:tavLst>
                                        <p:tav tm="0">
                                          <p:val>
                                            <p:fltVal val="0.5"/>
                                          </p:val>
                                        </p:tav>
                                        <p:tav tm="100000">
                                          <p:val>
                                            <p:strVal val="#ppt_x"/>
                                          </p:val>
                                        </p:tav>
                                      </p:tavLst>
                                    </p:anim>
                                    <p:anim calcmode="lin" valueType="num">
                                      <p:cBhvr>
                                        <p:cTn id="90" dur="500" fill="hold"/>
                                        <p:tgtEl>
                                          <p:spTgt spid="76"/>
                                        </p:tgtEl>
                                        <p:attrNameLst>
                                          <p:attrName>ppt_y</p:attrName>
                                        </p:attrNameLst>
                                      </p:cBhvr>
                                      <p:tavLst>
                                        <p:tav tm="0">
                                          <p:val>
                                            <p:fltVal val="0.5"/>
                                          </p:val>
                                        </p:tav>
                                        <p:tav tm="100000">
                                          <p:val>
                                            <p:strVal val="#ppt_y"/>
                                          </p:val>
                                        </p:tav>
                                      </p:tavLst>
                                    </p:anim>
                                  </p:childTnLst>
                                </p:cTn>
                              </p:par>
                              <p:par>
                                <p:cTn id="91" presetID="53" presetClass="entr" presetSubtype="528" repeatCount="3000" fill="hold" nodeType="withEffect">
                                  <p:stCondLst>
                                    <p:cond delay="300"/>
                                  </p:stCondLst>
                                  <p:childTnLst>
                                    <p:set>
                                      <p:cBhvr>
                                        <p:cTn id="92" dur="1" fill="hold">
                                          <p:stCondLst>
                                            <p:cond delay="0"/>
                                          </p:stCondLst>
                                        </p:cTn>
                                        <p:tgtEl>
                                          <p:spTgt spid="79"/>
                                        </p:tgtEl>
                                        <p:attrNameLst>
                                          <p:attrName>style.visibility</p:attrName>
                                        </p:attrNameLst>
                                      </p:cBhvr>
                                      <p:to>
                                        <p:strVal val="visible"/>
                                      </p:to>
                                    </p:set>
                                    <p:anim calcmode="lin" valueType="num">
                                      <p:cBhvr>
                                        <p:cTn id="93" dur="500" fill="hold"/>
                                        <p:tgtEl>
                                          <p:spTgt spid="79"/>
                                        </p:tgtEl>
                                        <p:attrNameLst>
                                          <p:attrName>ppt_w</p:attrName>
                                        </p:attrNameLst>
                                      </p:cBhvr>
                                      <p:tavLst>
                                        <p:tav tm="0">
                                          <p:val>
                                            <p:fltVal val="0"/>
                                          </p:val>
                                        </p:tav>
                                        <p:tav tm="100000">
                                          <p:val>
                                            <p:strVal val="#ppt_w"/>
                                          </p:val>
                                        </p:tav>
                                      </p:tavLst>
                                    </p:anim>
                                    <p:anim calcmode="lin" valueType="num">
                                      <p:cBhvr>
                                        <p:cTn id="94" dur="500" fill="hold"/>
                                        <p:tgtEl>
                                          <p:spTgt spid="79"/>
                                        </p:tgtEl>
                                        <p:attrNameLst>
                                          <p:attrName>ppt_h</p:attrName>
                                        </p:attrNameLst>
                                      </p:cBhvr>
                                      <p:tavLst>
                                        <p:tav tm="0">
                                          <p:val>
                                            <p:fltVal val="0"/>
                                          </p:val>
                                        </p:tav>
                                        <p:tav tm="100000">
                                          <p:val>
                                            <p:strVal val="#ppt_h"/>
                                          </p:val>
                                        </p:tav>
                                      </p:tavLst>
                                    </p:anim>
                                    <p:animEffect transition="in" filter="fade">
                                      <p:cBhvr>
                                        <p:cTn id="95" dur="500"/>
                                        <p:tgtEl>
                                          <p:spTgt spid="79"/>
                                        </p:tgtEl>
                                      </p:cBhvr>
                                    </p:animEffect>
                                    <p:anim calcmode="lin" valueType="num">
                                      <p:cBhvr>
                                        <p:cTn id="96" dur="500" fill="hold"/>
                                        <p:tgtEl>
                                          <p:spTgt spid="79"/>
                                        </p:tgtEl>
                                        <p:attrNameLst>
                                          <p:attrName>ppt_x</p:attrName>
                                        </p:attrNameLst>
                                      </p:cBhvr>
                                      <p:tavLst>
                                        <p:tav tm="0">
                                          <p:val>
                                            <p:fltVal val="0.5"/>
                                          </p:val>
                                        </p:tav>
                                        <p:tav tm="100000">
                                          <p:val>
                                            <p:strVal val="#ppt_x"/>
                                          </p:val>
                                        </p:tav>
                                      </p:tavLst>
                                    </p:anim>
                                    <p:anim calcmode="lin" valueType="num">
                                      <p:cBhvr>
                                        <p:cTn id="97" dur="500" fill="hold"/>
                                        <p:tgtEl>
                                          <p:spTgt spid="79"/>
                                        </p:tgtEl>
                                        <p:attrNameLst>
                                          <p:attrName>ppt_y</p:attrName>
                                        </p:attrNameLst>
                                      </p:cBhvr>
                                      <p:tavLst>
                                        <p:tav tm="0">
                                          <p:val>
                                            <p:fltVal val="0.5"/>
                                          </p:val>
                                        </p:tav>
                                        <p:tav tm="100000">
                                          <p:val>
                                            <p:strVal val="#ppt_y"/>
                                          </p:val>
                                        </p:tav>
                                      </p:tavLst>
                                    </p:anim>
                                  </p:childTnLst>
                                </p:cTn>
                              </p:par>
                              <p:par>
                                <p:cTn id="98" presetID="53" presetClass="entr" presetSubtype="528" repeatCount="3000" fill="hold" nodeType="withEffect">
                                  <p:stCondLst>
                                    <p:cond delay="0"/>
                                  </p:stCondLst>
                                  <p:childTnLst>
                                    <p:set>
                                      <p:cBhvr>
                                        <p:cTn id="99" dur="1" fill="hold">
                                          <p:stCondLst>
                                            <p:cond delay="0"/>
                                          </p:stCondLst>
                                        </p:cTn>
                                        <p:tgtEl>
                                          <p:spTgt spid="78"/>
                                        </p:tgtEl>
                                        <p:attrNameLst>
                                          <p:attrName>style.visibility</p:attrName>
                                        </p:attrNameLst>
                                      </p:cBhvr>
                                      <p:to>
                                        <p:strVal val="visible"/>
                                      </p:to>
                                    </p:set>
                                    <p:anim calcmode="lin" valueType="num">
                                      <p:cBhvr>
                                        <p:cTn id="100" dur="700" fill="hold"/>
                                        <p:tgtEl>
                                          <p:spTgt spid="78"/>
                                        </p:tgtEl>
                                        <p:attrNameLst>
                                          <p:attrName>ppt_w</p:attrName>
                                        </p:attrNameLst>
                                      </p:cBhvr>
                                      <p:tavLst>
                                        <p:tav tm="0">
                                          <p:val>
                                            <p:fltVal val="0"/>
                                          </p:val>
                                        </p:tav>
                                        <p:tav tm="100000">
                                          <p:val>
                                            <p:strVal val="#ppt_w"/>
                                          </p:val>
                                        </p:tav>
                                      </p:tavLst>
                                    </p:anim>
                                    <p:anim calcmode="lin" valueType="num">
                                      <p:cBhvr>
                                        <p:cTn id="101" dur="700" fill="hold"/>
                                        <p:tgtEl>
                                          <p:spTgt spid="78"/>
                                        </p:tgtEl>
                                        <p:attrNameLst>
                                          <p:attrName>ppt_h</p:attrName>
                                        </p:attrNameLst>
                                      </p:cBhvr>
                                      <p:tavLst>
                                        <p:tav tm="0">
                                          <p:val>
                                            <p:fltVal val="0"/>
                                          </p:val>
                                        </p:tav>
                                        <p:tav tm="100000">
                                          <p:val>
                                            <p:strVal val="#ppt_h"/>
                                          </p:val>
                                        </p:tav>
                                      </p:tavLst>
                                    </p:anim>
                                    <p:animEffect transition="in" filter="fade">
                                      <p:cBhvr>
                                        <p:cTn id="102" dur="700"/>
                                        <p:tgtEl>
                                          <p:spTgt spid="78"/>
                                        </p:tgtEl>
                                      </p:cBhvr>
                                    </p:animEffect>
                                    <p:anim calcmode="lin" valueType="num">
                                      <p:cBhvr>
                                        <p:cTn id="103" dur="700" fill="hold"/>
                                        <p:tgtEl>
                                          <p:spTgt spid="78"/>
                                        </p:tgtEl>
                                        <p:attrNameLst>
                                          <p:attrName>ppt_x</p:attrName>
                                        </p:attrNameLst>
                                      </p:cBhvr>
                                      <p:tavLst>
                                        <p:tav tm="0">
                                          <p:val>
                                            <p:fltVal val="0.5"/>
                                          </p:val>
                                        </p:tav>
                                        <p:tav tm="100000">
                                          <p:val>
                                            <p:strVal val="#ppt_x"/>
                                          </p:val>
                                        </p:tav>
                                      </p:tavLst>
                                    </p:anim>
                                    <p:anim calcmode="lin" valueType="num">
                                      <p:cBhvr>
                                        <p:cTn id="104" dur="700" fill="hold"/>
                                        <p:tgtEl>
                                          <p:spTgt spid="78"/>
                                        </p:tgtEl>
                                        <p:attrNameLst>
                                          <p:attrName>ppt_y</p:attrName>
                                        </p:attrNameLst>
                                      </p:cBhvr>
                                      <p:tavLst>
                                        <p:tav tm="0">
                                          <p:val>
                                            <p:fltVal val="0.5"/>
                                          </p:val>
                                        </p:tav>
                                        <p:tav tm="100000">
                                          <p:val>
                                            <p:strVal val="#ppt_y"/>
                                          </p:val>
                                        </p:tav>
                                      </p:tavLst>
                                    </p:anim>
                                  </p:childTnLst>
                                </p:cTn>
                              </p:par>
                              <p:par>
                                <p:cTn id="105" presetID="53" presetClass="entr" presetSubtype="528" repeatCount="3000" fill="hold" nodeType="withEffect">
                                  <p:stCondLst>
                                    <p:cond delay="200"/>
                                  </p:stCondLst>
                                  <p:childTnLst>
                                    <p:set>
                                      <p:cBhvr>
                                        <p:cTn id="106" dur="1" fill="hold">
                                          <p:stCondLst>
                                            <p:cond delay="0"/>
                                          </p:stCondLst>
                                        </p:cTn>
                                        <p:tgtEl>
                                          <p:spTgt spid="73"/>
                                        </p:tgtEl>
                                        <p:attrNameLst>
                                          <p:attrName>style.visibility</p:attrName>
                                        </p:attrNameLst>
                                      </p:cBhvr>
                                      <p:to>
                                        <p:strVal val="visible"/>
                                      </p:to>
                                    </p:set>
                                    <p:anim calcmode="lin" valueType="num">
                                      <p:cBhvr>
                                        <p:cTn id="107" dur="500" fill="hold"/>
                                        <p:tgtEl>
                                          <p:spTgt spid="73"/>
                                        </p:tgtEl>
                                        <p:attrNameLst>
                                          <p:attrName>ppt_w</p:attrName>
                                        </p:attrNameLst>
                                      </p:cBhvr>
                                      <p:tavLst>
                                        <p:tav tm="0">
                                          <p:val>
                                            <p:fltVal val="0"/>
                                          </p:val>
                                        </p:tav>
                                        <p:tav tm="100000">
                                          <p:val>
                                            <p:strVal val="#ppt_w"/>
                                          </p:val>
                                        </p:tav>
                                      </p:tavLst>
                                    </p:anim>
                                    <p:anim calcmode="lin" valueType="num">
                                      <p:cBhvr>
                                        <p:cTn id="108" dur="500" fill="hold"/>
                                        <p:tgtEl>
                                          <p:spTgt spid="73"/>
                                        </p:tgtEl>
                                        <p:attrNameLst>
                                          <p:attrName>ppt_h</p:attrName>
                                        </p:attrNameLst>
                                      </p:cBhvr>
                                      <p:tavLst>
                                        <p:tav tm="0">
                                          <p:val>
                                            <p:fltVal val="0"/>
                                          </p:val>
                                        </p:tav>
                                        <p:tav tm="100000">
                                          <p:val>
                                            <p:strVal val="#ppt_h"/>
                                          </p:val>
                                        </p:tav>
                                      </p:tavLst>
                                    </p:anim>
                                    <p:animEffect transition="in" filter="fade">
                                      <p:cBhvr>
                                        <p:cTn id="109" dur="500"/>
                                        <p:tgtEl>
                                          <p:spTgt spid="73"/>
                                        </p:tgtEl>
                                      </p:cBhvr>
                                    </p:animEffect>
                                    <p:anim calcmode="lin" valueType="num">
                                      <p:cBhvr>
                                        <p:cTn id="110" dur="500" fill="hold"/>
                                        <p:tgtEl>
                                          <p:spTgt spid="73"/>
                                        </p:tgtEl>
                                        <p:attrNameLst>
                                          <p:attrName>ppt_x</p:attrName>
                                        </p:attrNameLst>
                                      </p:cBhvr>
                                      <p:tavLst>
                                        <p:tav tm="0">
                                          <p:val>
                                            <p:fltVal val="0.5"/>
                                          </p:val>
                                        </p:tav>
                                        <p:tav tm="100000">
                                          <p:val>
                                            <p:strVal val="#ppt_x"/>
                                          </p:val>
                                        </p:tav>
                                      </p:tavLst>
                                    </p:anim>
                                    <p:anim calcmode="lin" valueType="num">
                                      <p:cBhvr>
                                        <p:cTn id="111" dur="500" fill="hold"/>
                                        <p:tgtEl>
                                          <p:spTgt spid="73"/>
                                        </p:tgtEl>
                                        <p:attrNameLst>
                                          <p:attrName>ppt_y</p:attrName>
                                        </p:attrNameLst>
                                      </p:cBhvr>
                                      <p:tavLst>
                                        <p:tav tm="0">
                                          <p:val>
                                            <p:fltVal val="0.5"/>
                                          </p:val>
                                        </p:tav>
                                        <p:tav tm="100000">
                                          <p:val>
                                            <p:strVal val="#ppt_y"/>
                                          </p:val>
                                        </p:tav>
                                      </p:tavLst>
                                    </p:anim>
                                  </p:childTnLst>
                                </p:cTn>
                              </p:par>
                              <p:par>
                                <p:cTn id="112" presetID="53" presetClass="entr" presetSubtype="528" repeatCount="3000" fill="hold" nodeType="withEffect">
                                  <p:stCondLst>
                                    <p:cond delay="0"/>
                                  </p:stCondLst>
                                  <p:childTnLst>
                                    <p:set>
                                      <p:cBhvr>
                                        <p:cTn id="113" dur="1" fill="hold">
                                          <p:stCondLst>
                                            <p:cond delay="0"/>
                                          </p:stCondLst>
                                        </p:cTn>
                                        <p:tgtEl>
                                          <p:spTgt spid="77"/>
                                        </p:tgtEl>
                                        <p:attrNameLst>
                                          <p:attrName>style.visibility</p:attrName>
                                        </p:attrNameLst>
                                      </p:cBhvr>
                                      <p:to>
                                        <p:strVal val="visible"/>
                                      </p:to>
                                    </p:set>
                                    <p:anim calcmode="lin" valueType="num">
                                      <p:cBhvr>
                                        <p:cTn id="114" dur="800" fill="hold"/>
                                        <p:tgtEl>
                                          <p:spTgt spid="77"/>
                                        </p:tgtEl>
                                        <p:attrNameLst>
                                          <p:attrName>ppt_w</p:attrName>
                                        </p:attrNameLst>
                                      </p:cBhvr>
                                      <p:tavLst>
                                        <p:tav tm="0">
                                          <p:val>
                                            <p:fltVal val="0"/>
                                          </p:val>
                                        </p:tav>
                                        <p:tav tm="100000">
                                          <p:val>
                                            <p:strVal val="#ppt_w"/>
                                          </p:val>
                                        </p:tav>
                                      </p:tavLst>
                                    </p:anim>
                                    <p:anim calcmode="lin" valueType="num">
                                      <p:cBhvr>
                                        <p:cTn id="115" dur="800" fill="hold"/>
                                        <p:tgtEl>
                                          <p:spTgt spid="77"/>
                                        </p:tgtEl>
                                        <p:attrNameLst>
                                          <p:attrName>ppt_h</p:attrName>
                                        </p:attrNameLst>
                                      </p:cBhvr>
                                      <p:tavLst>
                                        <p:tav tm="0">
                                          <p:val>
                                            <p:fltVal val="0"/>
                                          </p:val>
                                        </p:tav>
                                        <p:tav tm="100000">
                                          <p:val>
                                            <p:strVal val="#ppt_h"/>
                                          </p:val>
                                        </p:tav>
                                      </p:tavLst>
                                    </p:anim>
                                    <p:animEffect transition="in" filter="fade">
                                      <p:cBhvr>
                                        <p:cTn id="116" dur="800"/>
                                        <p:tgtEl>
                                          <p:spTgt spid="77"/>
                                        </p:tgtEl>
                                      </p:cBhvr>
                                    </p:animEffect>
                                    <p:anim calcmode="lin" valueType="num">
                                      <p:cBhvr>
                                        <p:cTn id="117" dur="800" fill="hold"/>
                                        <p:tgtEl>
                                          <p:spTgt spid="77"/>
                                        </p:tgtEl>
                                        <p:attrNameLst>
                                          <p:attrName>ppt_x</p:attrName>
                                        </p:attrNameLst>
                                      </p:cBhvr>
                                      <p:tavLst>
                                        <p:tav tm="0">
                                          <p:val>
                                            <p:fltVal val="0.5"/>
                                          </p:val>
                                        </p:tav>
                                        <p:tav tm="100000">
                                          <p:val>
                                            <p:strVal val="#ppt_x"/>
                                          </p:val>
                                        </p:tav>
                                      </p:tavLst>
                                    </p:anim>
                                    <p:anim calcmode="lin" valueType="num">
                                      <p:cBhvr>
                                        <p:cTn id="118" dur="800" fill="hold"/>
                                        <p:tgtEl>
                                          <p:spTgt spid="77"/>
                                        </p:tgtEl>
                                        <p:attrNameLst>
                                          <p:attrName>ppt_y</p:attrName>
                                        </p:attrNameLst>
                                      </p:cBhvr>
                                      <p:tavLst>
                                        <p:tav tm="0">
                                          <p:val>
                                            <p:fltVal val="0.5"/>
                                          </p:val>
                                        </p:tav>
                                        <p:tav tm="100000">
                                          <p:val>
                                            <p:strVal val="#ppt_y"/>
                                          </p:val>
                                        </p:tav>
                                      </p:tavLst>
                                    </p:anim>
                                  </p:childTnLst>
                                </p:cTn>
                              </p:par>
                              <p:par>
                                <p:cTn id="119" presetID="53" presetClass="entr" presetSubtype="528" fill="hold" grpId="0" nodeType="withEffect">
                                  <p:stCondLst>
                                    <p:cond delay="700"/>
                                  </p:stCondLst>
                                  <p:childTnLst>
                                    <p:set>
                                      <p:cBhvr>
                                        <p:cTn id="120" dur="1" fill="hold">
                                          <p:stCondLst>
                                            <p:cond delay="0"/>
                                          </p:stCondLst>
                                        </p:cTn>
                                        <p:tgtEl>
                                          <p:spTgt spid="82"/>
                                        </p:tgtEl>
                                        <p:attrNameLst>
                                          <p:attrName>style.visibility</p:attrName>
                                        </p:attrNameLst>
                                      </p:cBhvr>
                                      <p:to>
                                        <p:strVal val="visible"/>
                                      </p:to>
                                    </p:set>
                                    <p:anim calcmode="lin" valueType="num">
                                      <p:cBhvr>
                                        <p:cTn id="121" dur="750" fill="hold"/>
                                        <p:tgtEl>
                                          <p:spTgt spid="82"/>
                                        </p:tgtEl>
                                        <p:attrNameLst>
                                          <p:attrName>ppt_w</p:attrName>
                                        </p:attrNameLst>
                                      </p:cBhvr>
                                      <p:tavLst>
                                        <p:tav tm="0">
                                          <p:val>
                                            <p:fltVal val="0"/>
                                          </p:val>
                                        </p:tav>
                                        <p:tav tm="100000">
                                          <p:val>
                                            <p:strVal val="#ppt_w"/>
                                          </p:val>
                                        </p:tav>
                                      </p:tavLst>
                                    </p:anim>
                                    <p:anim calcmode="lin" valueType="num">
                                      <p:cBhvr>
                                        <p:cTn id="122" dur="750" fill="hold"/>
                                        <p:tgtEl>
                                          <p:spTgt spid="82"/>
                                        </p:tgtEl>
                                        <p:attrNameLst>
                                          <p:attrName>ppt_h</p:attrName>
                                        </p:attrNameLst>
                                      </p:cBhvr>
                                      <p:tavLst>
                                        <p:tav tm="0">
                                          <p:val>
                                            <p:fltVal val="0"/>
                                          </p:val>
                                        </p:tav>
                                        <p:tav tm="100000">
                                          <p:val>
                                            <p:strVal val="#ppt_h"/>
                                          </p:val>
                                        </p:tav>
                                      </p:tavLst>
                                    </p:anim>
                                    <p:animEffect transition="in" filter="fade">
                                      <p:cBhvr>
                                        <p:cTn id="123" dur="750"/>
                                        <p:tgtEl>
                                          <p:spTgt spid="82"/>
                                        </p:tgtEl>
                                      </p:cBhvr>
                                    </p:animEffect>
                                    <p:anim calcmode="lin" valueType="num">
                                      <p:cBhvr>
                                        <p:cTn id="124" dur="750" fill="hold"/>
                                        <p:tgtEl>
                                          <p:spTgt spid="82"/>
                                        </p:tgtEl>
                                        <p:attrNameLst>
                                          <p:attrName>ppt_x</p:attrName>
                                        </p:attrNameLst>
                                      </p:cBhvr>
                                      <p:tavLst>
                                        <p:tav tm="0">
                                          <p:val>
                                            <p:fltVal val="0.5"/>
                                          </p:val>
                                        </p:tav>
                                        <p:tav tm="100000">
                                          <p:val>
                                            <p:strVal val="#ppt_x"/>
                                          </p:val>
                                        </p:tav>
                                      </p:tavLst>
                                    </p:anim>
                                    <p:anim calcmode="lin" valueType="num">
                                      <p:cBhvr>
                                        <p:cTn id="125" dur="750" fill="hold"/>
                                        <p:tgtEl>
                                          <p:spTgt spid="82"/>
                                        </p:tgtEl>
                                        <p:attrNameLst>
                                          <p:attrName>ppt_y</p:attrName>
                                        </p:attrNameLst>
                                      </p:cBhvr>
                                      <p:tavLst>
                                        <p:tav tm="0">
                                          <p:val>
                                            <p:fltVal val="0.5"/>
                                          </p:val>
                                        </p:tav>
                                        <p:tav tm="100000">
                                          <p:val>
                                            <p:strVal val="#ppt_y"/>
                                          </p:val>
                                        </p:tav>
                                      </p:tavLst>
                                    </p:anim>
                                  </p:childTnLst>
                                </p:cTn>
                              </p:par>
                              <p:par>
                                <p:cTn id="126" presetID="53" presetClass="entr" presetSubtype="528" fill="hold" grpId="0" nodeType="withEffect">
                                  <p:stCondLst>
                                    <p:cond delay="600"/>
                                  </p:stCondLst>
                                  <p:childTnLst>
                                    <p:set>
                                      <p:cBhvr>
                                        <p:cTn id="127" dur="1" fill="hold">
                                          <p:stCondLst>
                                            <p:cond delay="0"/>
                                          </p:stCondLst>
                                        </p:cTn>
                                        <p:tgtEl>
                                          <p:spTgt spid="69"/>
                                        </p:tgtEl>
                                        <p:attrNameLst>
                                          <p:attrName>style.visibility</p:attrName>
                                        </p:attrNameLst>
                                      </p:cBhvr>
                                      <p:to>
                                        <p:strVal val="visible"/>
                                      </p:to>
                                    </p:set>
                                    <p:anim calcmode="lin" valueType="num">
                                      <p:cBhvr>
                                        <p:cTn id="128" dur="750" fill="hold"/>
                                        <p:tgtEl>
                                          <p:spTgt spid="69"/>
                                        </p:tgtEl>
                                        <p:attrNameLst>
                                          <p:attrName>ppt_w</p:attrName>
                                        </p:attrNameLst>
                                      </p:cBhvr>
                                      <p:tavLst>
                                        <p:tav tm="0">
                                          <p:val>
                                            <p:fltVal val="0"/>
                                          </p:val>
                                        </p:tav>
                                        <p:tav tm="100000">
                                          <p:val>
                                            <p:strVal val="#ppt_w"/>
                                          </p:val>
                                        </p:tav>
                                      </p:tavLst>
                                    </p:anim>
                                    <p:anim calcmode="lin" valueType="num">
                                      <p:cBhvr>
                                        <p:cTn id="129" dur="750" fill="hold"/>
                                        <p:tgtEl>
                                          <p:spTgt spid="69"/>
                                        </p:tgtEl>
                                        <p:attrNameLst>
                                          <p:attrName>ppt_h</p:attrName>
                                        </p:attrNameLst>
                                      </p:cBhvr>
                                      <p:tavLst>
                                        <p:tav tm="0">
                                          <p:val>
                                            <p:fltVal val="0"/>
                                          </p:val>
                                        </p:tav>
                                        <p:tav tm="100000">
                                          <p:val>
                                            <p:strVal val="#ppt_h"/>
                                          </p:val>
                                        </p:tav>
                                      </p:tavLst>
                                    </p:anim>
                                    <p:animEffect transition="in" filter="fade">
                                      <p:cBhvr>
                                        <p:cTn id="130" dur="750"/>
                                        <p:tgtEl>
                                          <p:spTgt spid="69"/>
                                        </p:tgtEl>
                                      </p:cBhvr>
                                    </p:animEffect>
                                    <p:anim calcmode="lin" valueType="num">
                                      <p:cBhvr>
                                        <p:cTn id="131" dur="750" fill="hold"/>
                                        <p:tgtEl>
                                          <p:spTgt spid="69"/>
                                        </p:tgtEl>
                                        <p:attrNameLst>
                                          <p:attrName>ppt_x</p:attrName>
                                        </p:attrNameLst>
                                      </p:cBhvr>
                                      <p:tavLst>
                                        <p:tav tm="0">
                                          <p:val>
                                            <p:fltVal val="0.5"/>
                                          </p:val>
                                        </p:tav>
                                        <p:tav tm="100000">
                                          <p:val>
                                            <p:strVal val="#ppt_x"/>
                                          </p:val>
                                        </p:tav>
                                      </p:tavLst>
                                    </p:anim>
                                    <p:anim calcmode="lin" valueType="num">
                                      <p:cBhvr>
                                        <p:cTn id="132" dur="750" fill="hold"/>
                                        <p:tgtEl>
                                          <p:spTgt spid="69"/>
                                        </p:tgtEl>
                                        <p:attrNameLst>
                                          <p:attrName>ppt_y</p:attrName>
                                        </p:attrNameLst>
                                      </p:cBhvr>
                                      <p:tavLst>
                                        <p:tav tm="0">
                                          <p:val>
                                            <p:fltVal val="0.5"/>
                                          </p:val>
                                        </p:tav>
                                        <p:tav tm="100000">
                                          <p:val>
                                            <p:strVal val="#ppt_y"/>
                                          </p:val>
                                        </p:tav>
                                      </p:tavLst>
                                    </p:anim>
                                  </p:childTnLst>
                                </p:cTn>
                              </p:par>
                              <p:par>
                                <p:cTn id="133" presetID="53" presetClass="entr" presetSubtype="528" fill="hold" grpId="0" nodeType="withEffect">
                                  <p:stCondLst>
                                    <p:cond delay="800"/>
                                  </p:stCondLst>
                                  <p:childTnLst>
                                    <p:set>
                                      <p:cBhvr>
                                        <p:cTn id="134" dur="1" fill="hold">
                                          <p:stCondLst>
                                            <p:cond delay="0"/>
                                          </p:stCondLst>
                                        </p:cTn>
                                        <p:tgtEl>
                                          <p:spTgt spid="83"/>
                                        </p:tgtEl>
                                        <p:attrNameLst>
                                          <p:attrName>style.visibility</p:attrName>
                                        </p:attrNameLst>
                                      </p:cBhvr>
                                      <p:to>
                                        <p:strVal val="visible"/>
                                      </p:to>
                                    </p:set>
                                    <p:anim calcmode="lin" valueType="num">
                                      <p:cBhvr>
                                        <p:cTn id="135" dur="750" fill="hold"/>
                                        <p:tgtEl>
                                          <p:spTgt spid="83"/>
                                        </p:tgtEl>
                                        <p:attrNameLst>
                                          <p:attrName>ppt_w</p:attrName>
                                        </p:attrNameLst>
                                      </p:cBhvr>
                                      <p:tavLst>
                                        <p:tav tm="0">
                                          <p:val>
                                            <p:fltVal val="0"/>
                                          </p:val>
                                        </p:tav>
                                        <p:tav tm="100000">
                                          <p:val>
                                            <p:strVal val="#ppt_w"/>
                                          </p:val>
                                        </p:tav>
                                      </p:tavLst>
                                    </p:anim>
                                    <p:anim calcmode="lin" valueType="num">
                                      <p:cBhvr>
                                        <p:cTn id="136" dur="750" fill="hold"/>
                                        <p:tgtEl>
                                          <p:spTgt spid="83"/>
                                        </p:tgtEl>
                                        <p:attrNameLst>
                                          <p:attrName>ppt_h</p:attrName>
                                        </p:attrNameLst>
                                      </p:cBhvr>
                                      <p:tavLst>
                                        <p:tav tm="0">
                                          <p:val>
                                            <p:fltVal val="0"/>
                                          </p:val>
                                        </p:tav>
                                        <p:tav tm="100000">
                                          <p:val>
                                            <p:strVal val="#ppt_h"/>
                                          </p:val>
                                        </p:tav>
                                      </p:tavLst>
                                    </p:anim>
                                    <p:animEffect transition="in" filter="fade">
                                      <p:cBhvr>
                                        <p:cTn id="137" dur="750"/>
                                        <p:tgtEl>
                                          <p:spTgt spid="83"/>
                                        </p:tgtEl>
                                      </p:cBhvr>
                                    </p:animEffect>
                                    <p:anim calcmode="lin" valueType="num">
                                      <p:cBhvr>
                                        <p:cTn id="138" dur="750" fill="hold"/>
                                        <p:tgtEl>
                                          <p:spTgt spid="83"/>
                                        </p:tgtEl>
                                        <p:attrNameLst>
                                          <p:attrName>ppt_x</p:attrName>
                                        </p:attrNameLst>
                                      </p:cBhvr>
                                      <p:tavLst>
                                        <p:tav tm="0">
                                          <p:val>
                                            <p:fltVal val="0.5"/>
                                          </p:val>
                                        </p:tav>
                                        <p:tav tm="100000">
                                          <p:val>
                                            <p:strVal val="#ppt_x"/>
                                          </p:val>
                                        </p:tav>
                                      </p:tavLst>
                                    </p:anim>
                                    <p:anim calcmode="lin" valueType="num">
                                      <p:cBhvr>
                                        <p:cTn id="139" dur="750" fill="hold"/>
                                        <p:tgtEl>
                                          <p:spTgt spid="8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82" grpId="0" bldLvl="0" animBg="1"/>
      <p:bldP spid="83" grpId="0" bldLvl="0" animBg="1"/>
      <p:bldP spid="67" grpId="0" bldLvl="0" animBg="1"/>
      <p:bldP spid="51" grpId="0" bldLvl="0" animBg="1"/>
      <p:bldP spid="52" grpId="0" bldLvl="0" animBg="1"/>
      <p:bldP spid="53" grpId="0" bldLvl="0" animBg="1"/>
      <p:bldP spid="54" grpId="0" bldLvl="0" animBg="1"/>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18716" y="59372"/>
            <a:ext cx="2532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2.1 </a:t>
            </a:r>
            <a:r>
              <a:rPr lang="zh-CN"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平台功能规划</a:t>
            </a:r>
            <a:endParaRPr lang="zh-CN"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4" name="TextBox 35"/>
          <p:cNvSpPr txBox="1">
            <a:spLocks noChangeArrowheads="1"/>
          </p:cNvSpPr>
          <p:nvPr/>
        </p:nvSpPr>
        <p:spPr bwMode="auto">
          <a:xfrm>
            <a:off x="841375" y="1803400"/>
            <a:ext cx="4538345" cy="39878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l" eaLnBrk="1" hangingPunct="1">
              <a:buClrTx/>
              <a:buSzTx/>
              <a:buFontTx/>
            </a:pPr>
            <a:r>
              <a:rPr lang="zh-CN" altLang="en-US" sz="2000" b="1" dirty="0">
                <a:solidFill>
                  <a:srgbClr val="5DF4FB"/>
                </a:solidFill>
                <a:latin typeface="微软雅黑" panose="020B0503020204020204" charset="-122"/>
                <a:ea typeface="微软雅黑" panose="020B0503020204020204" charset="-122"/>
                <a:sym typeface="+mn-ea"/>
              </a:rPr>
              <a:t>搭建数据对接桥梁，打通数据共享壁垒</a:t>
            </a:r>
            <a:endParaRPr lang="zh-CN" altLang="en-US" sz="2000" b="1" dirty="0">
              <a:solidFill>
                <a:srgbClr val="5DF4FB"/>
              </a:solidFill>
              <a:latin typeface="微软雅黑" panose="020B0503020204020204" charset="-122"/>
              <a:ea typeface="微软雅黑" panose="020B0503020204020204" charset="-122"/>
              <a:sym typeface="+mn-ea"/>
            </a:endParaRPr>
          </a:p>
        </p:txBody>
      </p:sp>
      <p:grpSp>
        <p:nvGrpSpPr>
          <p:cNvPr id="3" name="组合 2"/>
          <p:cNvGrpSpPr/>
          <p:nvPr/>
        </p:nvGrpSpPr>
        <p:grpSpPr>
          <a:xfrm>
            <a:off x="5585460" y="2992755"/>
            <a:ext cx="1412875" cy="1321435"/>
            <a:chOff x="7599" y="3456"/>
            <a:chExt cx="4303" cy="4386"/>
          </a:xfrm>
        </p:grpSpPr>
        <p:grpSp>
          <p:nvGrpSpPr>
            <p:cNvPr id="6" name="组合 5"/>
            <p:cNvGrpSpPr/>
            <p:nvPr/>
          </p:nvGrpSpPr>
          <p:grpSpPr>
            <a:xfrm>
              <a:off x="9446" y="4896"/>
              <a:ext cx="2457" cy="2947"/>
              <a:chOff x="4498646" y="2484194"/>
              <a:chExt cx="1349442" cy="1565787"/>
            </a:xfrm>
          </p:grpSpPr>
          <p:sp>
            <p:nvSpPr>
              <p:cNvPr id="7" name="六边形 6"/>
              <p:cNvSpPr/>
              <p:nvPr/>
            </p:nvSpPr>
            <p:spPr>
              <a:xfrm rot="5400000">
                <a:off x="4390473" y="2592367"/>
                <a:ext cx="1565787" cy="1349442"/>
              </a:xfrm>
              <a:prstGeom prst="hexagon">
                <a:avLst/>
              </a:prstGeom>
              <a:solidFill>
                <a:srgbClr val="00B0F0">
                  <a:alpha val="30000"/>
                </a:srgb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gradFill>
                    <a:gsLst>
                      <a:gs pos="0">
                        <a:prstClr val="white"/>
                      </a:gs>
                      <a:gs pos="100000">
                        <a:sysClr val="window" lastClr="FFFFFF"/>
                      </a:gs>
                    </a:gsLst>
                    <a:path path="circle">
                      <a:fillToRect r="100000" b="100000"/>
                    </a:path>
                  </a:gradFill>
                </a:endParaRPr>
              </a:p>
            </p:txBody>
          </p:sp>
          <p:sp>
            <p:nvSpPr>
              <p:cNvPr id="8" name="KSO_Shape"/>
              <p:cNvSpPr/>
              <p:nvPr/>
            </p:nvSpPr>
            <p:spPr bwMode="auto">
              <a:xfrm>
                <a:off x="4873050" y="2900477"/>
                <a:ext cx="547376" cy="636484"/>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gradFill>
                    <a:gsLst>
                      <a:gs pos="0">
                        <a:prstClr val="white"/>
                      </a:gs>
                      <a:gs pos="100000">
                        <a:sysClr val="window" lastClr="FFFFFF"/>
                      </a:gs>
                    </a:gsLst>
                    <a:path path="circle">
                      <a:fillToRect r="100000" b="100000"/>
                    </a:path>
                  </a:gradFill>
                  <a:ea typeface="微软雅黑" panose="020B0503020204020204" charset="-122"/>
                </a:endParaRPr>
              </a:p>
            </p:txBody>
          </p:sp>
        </p:grpSp>
        <p:grpSp>
          <p:nvGrpSpPr>
            <p:cNvPr id="9" name="组合 8"/>
            <p:cNvGrpSpPr/>
            <p:nvPr/>
          </p:nvGrpSpPr>
          <p:grpSpPr>
            <a:xfrm>
              <a:off x="8492" y="3456"/>
              <a:ext cx="1663" cy="1930"/>
              <a:chOff x="4044267" y="1797944"/>
              <a:chExt cx="792163" cy="919163"/>
            </a:xfrm>
          </p:grpSpPr>
          <p:sp>
            <p:nvSpPr>
              <p:cNvPr id="10" name="六边形 9"/>
              <p:cNvSpPr/>
              <p:nvPr/>
            </p:nvSpPr>
            <p:spPr>
              <a:xfrm rot="5400000">
                <a:off x="3980767" y="1861444"/>
                <a:ext cx="919163" cy="792163"/>
              </a:xfrm>
              <a:prstGeom prst="hexagon">
                <a:avLst/>
              </a:prstGeom>
              <a:solidFill>
                <a:srgbClr val="00B0F0">
                  <a:alpha val="30000"/>
                </a:srgb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gradFill>
                    <a:gsLst>
                      <a:gs pos="0">
                        <a:prstClr val="white"/>
                      </a:gs>
                      <a:gs pos="100000">
                        <a:sysClr val="window" lastClr="FFFFFF"/>
                      </a:gs>
                    </a:gsLst>
                    <a:path path="circle">
                      <a:fillToRect r="100000" b="100000"/>
                    </a:path>
                  </a:gradFill>
                </a:endParaRPr>
              </a:p>
            </p:txBody>
          </p:sp>
          <p:sp>
            <p:nvSpPr>
              <p:cNvPr id="11" name="KSO_Shape"/>
              <p:cNvSpPr/>
              <p:nvPr/>
            </p:nvSpPr>
            <p:spPr bwMode="auto">
              <a:xfrm>
                <a:off x="4218937" y="2071718"/>
                <a:ext cx="443923" cy="33220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lumMod val="95000"/>
                </a:schemeClr>
              </a:solidFill>
              <a:ln>
                <a:noFill/>
              </a:ln>
            </p:spPr>
            <p:txBody>
              <a:bodyPr bIns="480000" anchor="ctr">
                <a:scene3d>
                  <a:camera prst="orthographicFront"/>
                  <a:lightRig rig="threePt" dir="t"/>
                </a:scene3d>
                <a:sp3d>
                  <a:contourClr>
                    <a:srgbClr val="FFFFFF"/>
                  </a:contourClr>
                </a:sp3d>
              </a:bodyPr>
              <a:lstStyle/>
              <a:p>
                <a:pPr algn="ctr">
                  <a:defRPr/>
                </a:pPr>
                <a:endParaRPr lang="zh-CN" altLang="en-US" sz="2400" dirty="0">
                  <a:gradFill>
                    <a:gsLst>
                      <a:gs pos="0">
                        <a:prstClr val="white"/>
                      </a:gs>
                      <a:gs pos="100000">
                        <a:sysClr val="window" lastClr="FFFFFF"/>
                      </a:gs>
                    </a:gsLst>
                    <a:path path="circle">
                      <a:fillToRect r="100000" b="100000"/>
                    </a:path>
                  </a:gradFill>
                  <a:ea typeface="微软雅黑" panose="020B0503020204020204" charset="-122"/>
                </a:endParaRPr>
              </a:p>
            </p:txBody>
          </p:sp>
        </p:grpSp>
        <p:grpSp>
          <p:nvGrpSpPr>
            <p:cNvPr id="12" name="组合 11"/>
            <p:cNvGrpSpPr/>
            <p:nvPr/>
          </p:nvGrpSpPr>
          <p:grpSpPr>
            <a:xfrm>
              <a:off x="7599" y="5042"/>
              <a:ext cx="1663" cy="1930"/>
              <a:chOff x="3597740" y="2617798"/>
              <a:chExt cx="792163" cy="919163"/>
            </a:xfrm>
          </p:grpSpPr>
          <p:sp>
            <p:nvSpPr>
              <p:cNvPr id="13" name="六边形 12"/>
              <p:cNvSpPr/>
              <p:nvPr/>
            </p:nvSpPr>
            <p:spPr>
              <a:xfrm rot="5400000">
                <a:off x="3534240" y="2681298"/>
                <a:ext cx="919163" cy="792163"/>
              </a:xfrm>
              <a:prstGeom prst="hexagon">
                <a:avLst/>
              </a:prstGeom>
              <a:solidFill>
                <a:srgbClr val="00B0F0">
                  <a:alpha val="30000"/>
                </a:srgb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gradFill>
                    <a:gsLst>
                      <a:gs pos="0">
                        <a:prstClr val="white"/>
                      </a:gs>
                      <a:gs pos="100000">
                        <a:sysClr val="window" lastClr="FFFFFF"/>
                      </a:gs>
                    </a:gsLst>
                    <a:path path="circle">
                      <a:fillToRect r="100000" b="100000"/>
                    </a:path>
                  </a:gradFill>
                </a:endParaRPr>
              </a:p>
            </p:txBody>
          </p:sp>
          <p:sp>
            <p:nvSpPr>
              <p:cNvPr id="14" name="KSO_Shape"/>
              <p:cNvSpPr/>
              <p:nvPr/>
            </p:nvSpPr>
            <p:spPr bwMode="auto">
              <a:xfrm>
                <a:off x="3792823" y="2880901"/>
                <a:ext cx="425745" cy="35904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8"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gradFill>
                    <a:gsLst>
                      <a:gs pos="0">
                        <a:prstClr val="white"/>
                      </a:gs>
                      <a:gs pos="100000">
                        <a:sysClr val="window" lastClr="FFFFFF"/>
                      </a:gs>
                    </a:gsLst>
                    <a:path path="circle">
                      <a:fillToRect r="100000" b="100000"/>
                    </a:path>
                  </a:gradFill>
                  <a:ea typeface="微软雅黑" panose="020B0503020204020204" charset="-122"/>
                </a:endParaRPr>
              </a:p>
            </p:txBody>
          </p:sp>
        </p:grpSp>
      </p:grpSp>
      <p:grpSp>
        <p:nvGrpSpPr>
          <p:cNvPr id="15" name="组合 14"/>
          <p:cNvGrpSpPr/>
          <p:nvPr/>
        </p:nvGrpSpPr>
        <p:grpSpPr>
          <a:xfrm>
            <a:off x="463550" y="4371975"/>
            <a:ext cx="5145405" cy="1653537"/>
            <a:chOff x="289715" y="3206179"/>
            <a:chExt cx="3348000" cy="1292669"/>
          </a:xfrm>
        </p:grpSpPr>
        <p:grpSp>
          <p:nvGrpSpPr>
            <p:cNvPr id="16" name="组合 15"/>
            <p:cNvGrpSpPr/>
            <p:nvPr/>
          </p:nvGrpSpPr>
          <p:grpSpPr>
            <a:xfrm>
              <a:off x="539750" y="3206179"/>
              <a:ext cx="3097846" cy="1292669"/>
              <a:chOff x="539750" y="3206179"/>
              <a:chExt cx="3097846" cy="1292669"/>
            </a:xfrm>
          </p:grpSpPr>
          <p:sp>
            <p:nvSpPr>
              <p:cNvPr id="19" name="TextBox 33"/>
              <p:cNvSpPr txBox="1">
                <a:spLocks noChangeArrowheads="1"/>
              </p:cNvSpPr>
              <p:nvPr/>
            </p:nvSpPr>
            <p:spPr bwMode="auto">
              <a:xfrm>
                <a:off x="539750" y="3206179"/>
                <a:ext cx="3097846" cy="5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rgbClr val="5DF4FB"/>
                    </a:solidFill>
                    <a:latin typeface="微软雅黑" panose="020B0503020204020204" charset="-122"/>
                    <a:ea typeface="微软雅黑" panose="020B0503020204020204" charset="-122"/>
                  </a:rPr>
                  <a:t>建立“房开建安一体化”，打破陈旧税源管理</a:t>
                </a:r>
                <a:r>
                  <a:rPr lang="zh-CN" altLang="en-US" sz="2000" b="1" dirty="0">
                    <a:solidFill>
                      <a:srgbClr val="5DF4FB"/>
                    </a:solidFill>
                    <a:latin typeface="微软雅黑" panose="020B0503020204020204" charset="-122"/>
                    <a:ea typeface="微软雅黑" panose="020B0503020204020204" charset="-122"/>
                    <a:sym typeface="+mn-ea"/>
                  </a:rPr>
                  <a:t>模式</a:t>
                </a:r>
                <a:endParaRPr lang="zh-CN" altLang="en-US" sz="2000" b="1" dirty="0">
                  <a:solidFill>
                    <a:srgbClr val="5DF4FB"/>
                  </a:solidFill>
                  <a:latin typeface="微软雅黑" panose="020B0503020204020204" charset="-122"/>
                  <a:ea typeface="微软雅黑" panose="020B0503020204020204" charset="-122"/>
                </a:endParaRPr>
              </a:p>
            </p:txBody>
          </p:sp>
          <p:sp>
            <p:nvSpPr>
              <p:cNvPr id="20" name="TextBox 34"/>
              <p:cNvSpPr txBox="1">
                <a:spLocks noChangeArrowheads="1"/>
              </p:cNvSpPr>
              <p:nvPr/>
            </p:nvSpPr>
            <p:spPr bwMode="auto">
              <a:xfrm>
                <a:off x="539750" y="3514948"/>
                <a:ext cx="3001963" cy="98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pPr>
                <a:endParaRPr lang="zh-CN" altLang="en-US" sz="1460"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sym typeface="+mn-ea"/>
                </a:endParaRPr>
              </a:p>
              <a:p>
                <a:pPr algn="l" eaLnBrk="1" hangingPunct="1">
                  <a:lnSpc>
                    <a:spcPct val="150000"/>
                  </a:lnSpc>
                </a:pPr>
                <a:r>
                  <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sym typeface="+mn-ea"/>
                  </a:rPr>
                  <a:t>重塑房地产行业全流程管理图谱，对房地产项目的整个开发周期进行一体化管理</a:t>
                </a:r>
                <a:endPar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sym typeface="+mn-ea"/>
                </a:endParaRPr>
              </a:p>
            </p:txBody>
          </p:sp>
        </p:grpSp>
        <p:cxnSp>
          <p:nvCxnSpPr>
            <p:cNvPr id="18" name="直接连接符 17"/>
            <p:cNvCxnSpPr/>
            <p:nvPr/>
          </p:nvCxnSpPr>
          <p:spPr>
            <a:xfrm rot="-5400000">
              <a:off x="1963715" y="2084891"/>
              <a:ext cx="0" cy="3348000"/>
            </a:xfrm>
            <a:prstGeom prst="line">
              <a:avLst/>
            </a:prstGeom>
            <a:ln w="19050">
              <a:gradFill>
                <a:gsLst>
                  <a:gs pos="50000">
                    <a:srgbClr val="00B0F0"/>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6575381" y="1690251"/>
            <a:ext cx="4617104" cy="2136775"/>
            <a:chOff x="5021547" y="1418972"/>
            <a:chExt cx="3462828" cy="1602580"/>
          </a:xfrm>
        </p:grpSpPr>
        <p:grpSp>
          <p:nvGrpSpPr>
            <p:cNvPr id="22" name="组合 21"/>
            <p:cNvGrpSpPr/>
            <p:nvPr/>
          </p:nvGrpSpPr>
          <p:grpSpPr>
            <a:xfrm>
              <a:off x="5021547" y="1418972"/>
              <a:ext cx="3462814" cy="1602580"/>
              <a:chOff x="5021547" y="1418972"/>
              <a:chExt cx="3462814" cy="1602580"/>
            </a:xfrm>
          </p:grpSpPr>
          <p:sp>
            <p:nvSpPr>
              <p:cNvPr id="24" name="TextBox 19"/>
              <p:cNvSpPr txBox="1">
                <a:spLocks noChangeArrowheads="1"/>
              </p:cNvSpPr>
              <p:nvPr/>
            </p:nvSpPr>
            <p:spPr bwMode="auto">
              <a:xfrm>
                <a:off x="5021547" y="1418972"/>
                <a:ext cx="3395663"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dirty="0">
                    <a:solidFill>
                      <a:srgbClr val="5DF4FB"/>
                    </a:solidFill>
                    <a:latin typeface="微软雅黑" panose="020B0503020204020204" charset="-122"/>
                    <a:ea typeface="微软雅黑" panose="020B0503020204020204" charset="-122"/>
                  </a:rPr>
                  <a:t>深化数据赋能，强化以数治税支撑</a:t>
                </a:r>
                <a:endParaRPr lang="zh-CN" altLang="en-US" sz="2800" b="1"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endParaRPr>
              </a:p>
            </p:txBody>
          </p:sp>
          <p:sp>
            <p:nvSpPr>
              <p:cNvPr id="25" name="TextBox 23"/>
              <p:cNvSpPr txBox="1">
                <a:spLocks noChangeArrowheads="1"/>
              </p:cNvSpPr>
              <p:nvPr/>
            </p:nvSpPr>
            <p:spPr bwMode="auto">
              <a:xfrm>
                <a:off x="5464460" y="1706627"/>
                <a:ext cx="3019901" cy="13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lnSpc>
                    <a:spcPct val="150000"/>
                  </a:lnSpc>
                </a:pPr>
                <a:r>
                  <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rPr>
                  <a:t>用第三方数据，结合税收数据进行分析，应用于日常征管，精准把控行业七个重点环节涉税经营情况，并为土地增值税清算所需数据提供信息支撑</a:t>
                </a:r>
                <a:endPar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endParaRPr>
              </a:p>
            </p:txBody>
          </p:sp>
        </p:grpSp>
        <p:cxnSp>
          <p:nvCxnSpPr>
            <p:cNvPr id="23" name="直接连接符 22"/>
            <p:cNvCxnSpPr/>
            <p:nvPr/>
          </p:nvCxnSpPr>
          <p:spPr>
            <a:xfrm rot="-5400000">
              <a:off x="6810375" y="87543"/>
              <a:ext cx="0" cy="3348000"/>
            </a:xfrm>
            <a:prstGeom prst="line">
              <a:avLst/>
            </a:prstGeom>
            <a:ln w="19050">
              <a:gradFill>
                <a:gsLst>
                  <a:gs pos="50000">
                    <a:srgbClr val="00B0F0"/>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6910070" y="4340860"/>
            <a:ext cx="4322467" cy="2003408"/>
            <a:chOff x="5336064" y="3795886"/>
            <a:chExt cx="3348000" cy="869824"/>
          </a:xfrm>
        </p:grpSpPr>
        <p:grpSp>
          <p:nvGrpSpPr>
            <p:cNvPr id="27" name="组合 26"/>
            <p:cNvGrpSpPr/>
            <p:nvPr/>
          </p:nvGrpSpPr>
          <p:grpSpPr>
            <a:xfrm>
              <a:off x="5436324" y="3795886"/>
              <a:ext cx="3107055" cy="869824"/>
              <a:chOff x="5436324" y="3795886"/>
              <a:chExt cx="3107055" cy="869824"/>
            </a:xfrm>
          </p:grpSpPr>
          <p:sp>
            <p:nvSpPr>
              <p:cNvPr id="29" name="TextBox 28"/>
              <p:cNvSpPr txBox="1">
                <a:spLocks noChangeArrowheads="1"/>
              </p:cNvSpPr>
              <p:nvPr/>
            </p:nvSpPr>
            <p:spPr bwMode="auto">
              <a:xfrm>
                <a:off x="5436324" y="3795886"/>
                <a:ext cx="3107055" cy="44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2000" b="1" dirty="0">
                    <a:solidFill>
                      <a:srgbClr val="5DF4FB"/>
                    </a:solidFill>
                    <a:latin typeface="微软雅黑" panose="020B0503020204020204" charset="-122"/>
                    <a:ea typeface="微软雅黑" panose="020B0503020204020204" charset="-122"/>
                  </a:rPr>
                  <a:t>科学建立管理模型，精准风险分析靶向</a:t>
                </a:r>
                <a:endParaRPr lang="zh-CN" altLang="en-US" sz="2000" b="1"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endParaRPr>
              </a:p>
              <a:p>
                <a:pPr algn="r" eaLnBrk="1" hangingPunct="1"/>
                <a:endParaRPr lang="zh-CN" altLang="en-US" sz="2000" b="1"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endParaRPr>
              </a:p>
            </p:txBody>
          </p:sp>
          <p:sp>
            <p:nvSpPr>
              <p:cNvPr id="30" name="TextBox 29"/>
              <p:cNvSpPr txBox="1">
                <a:spLocks noChangeArrowheads="1"/>
              </p:cNvSpPr>
              <p:nvPr/>
            </p:nvSpPr>
            <p:spPr bwMode="auto">
              <a:xfrm>
                <a:off x="5507285" y="4084811"/>
                <a:ext cx="3003550" cy="580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lnSpc>
                    <a:spcPct val="150000"/>
                  </a:lnSpc>
                </a:pPr>
                <a:r>
                  <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sym typeface="+mn-ea"/>
                  </a:rPr>
                  <a:t>依照规范建立数据清洗指标、数据应用场景、风险分析模型、风险分析指标等内容</a:t>
                </a:r>
                <a:endPar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sym typeface="+mn-ea"/>
                </a:endParaRPr>
              </a:p>
            </p:txBody>
          </p:sp>
        </p:grpSp>
        <p:cxnSp>
          <p:nvCxnSpPr>
            <p:cNvPr id="28" name="直接连接符 27"/>
            <p:cNvCxnSpPr/>
            <p:nvPr/>
          </p:nvCxnSpPr>
          <p:spPr>
            <a:xfrm rot="-5400000">
              <a:off x="7010064" y="2456675"/>
              <a:ext cx="0" cy="3348000"/>
            </a:xfrm>
            <a:prstGeom prst="line">
              <a:avLst/>
            </a:prstGeom>
            <a:ln w="19050">
              <a:gradFill>
                <a:gsLst>
                  <a:gs pos="50000">
                    <a:srgbClr val="00B0F0"/>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cxnSp>
        <p:nvCxnSpPr>
          <p:cNvPr id="2" name="直接连接符 1"/>
          <p:cNvCxnSpPr/>
          <p:nvPr/>
        </p:nvCxnSpPr>
        <p:spPr>
          <a:xfrm rot="-5400000">
            <a:off x="3147912" y="18771"/>
            <a:ext cx="0" cy="4464000"/>
          </a:xfrm>
          <a:prstGeom prst="line">
            <a:avLst/>
          </a:prstGeom>
          <a:ln w="19050">
            <a:gradFill>
              <a:gsLst>
                <a:gs pos="50000">
                  <a:srgbClr val="00B0F0"/>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31" name="TextBox 23"/>
          <p:cNvSpPr txBox="1">
            <a:spLocks noChangeArrowheads="1"/>
          </p:cNvSpPr>
          <p:nvPr/>
        </p:nvSpPr>
        <p:spPr bwMode="auto">
          <a:xfrm>
            <a:off x="956945" y="2346325"/>
            <a:ext cx="4422775"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lnSpc>
                <a:spcPct val="150000"/>
              </a:lnSpc>
            </a:pPr>
            <a:r>
              <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rPr>
              <a:t>与房地产项目开发到竣工涉及的管理部门分别建立数据引入机制，多维数据赋能项目管理</a:t>
            </a:r>
            <a:endPar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endParaRPr>
          </a:p>
        </p:txBody>
      </p:sp>
      <p:grpSp>
        <p:nvGrpSpPr>
          <p:cNvPr id="36" name="组合 35"/>
          <p:cNvGrpSpPr/>
          <p:nvPr/>
        </p:nvGrpSpPr>
        <p:grpSpPr bwMode="auto">
          <a:xfrm>
            <a:off x="3395980" y="579120"/>
            <a:ext cx="5655945" cy="1052830"/>
            <a:chOff x="718493" y="2786285"/>
            <a:chExt cx="1630362" cy="789308"/>
          </a:xfrm>
        </p:grpSpPr>
        <p:sp>
          <p:nvSpPr>
            <p:cNvPr id="37" name="TextBox 146"/>
            <p:cNvSpPr txBox="1">
              <a:spLocks noChangeArrowheads="1"/>
            </p:cNvSpPr>
            <p:nvPr/>
          </p:nvSpPr>
          <p:spPr bwMode="auto">
            <a:xfrm>
              <a:off x="718493" y="3322860"/>
              <a:ext cx="1620837" cy="25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endPar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38" name="直接连接符 73"/>
            <p:cNvCxnSpPr>
              <a:cxnSpLocks noChangeShapeType="1"/>
            </p:cNvCxnSpPr>
            <p:nvPr/>
          </p:nvCxnSpPr>
          <p:spPr bwMode="auto">
            <a:xfrm>
              <a:off x="761355" y="3194273"/>
              <a:ext cx="1554163"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39" name="TextBox 146"/>
            <p:cNvSpPr txBox="1">
              <a:spLocks noChangeArrowheads="1"/>
            </p:cNvSpPr>
            <p:nvPr/>
          </p:nvSpPr>
          <p:spPr bwMode="auto">
            <a:xfrm>
              <a:off x="728018" y="2786285"/>
              <a:ext cx="1620837" cy="345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平台建设目标</a:t>
              </a:r>
              <a:endParaRPr lang="zh-CN" altLang="en-US" sz="240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right)">
                                      <p:cBhvr>
                                        <p:cTn id="12" dur="500"/>
                                        <p:tgtEl>
                                          <p:spTgt spid="21"/>
                                        </p:tgtEl>
                                      </p:cBhvr>
                                    </p:animEffec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right)">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30875" y="44736"/>
            <a:ext cx="2532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2.2 </a:t>
            </a:r>
            <a:r>
              <a:rPr lang="zh-CN"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平台功能规划</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nvGrpSpPr>
          <p:cNvPr id="91" name="组合 90"/>
          <p:cNvGrpSpPr/>
          <p:nvPr/>
        </p:nvGrpSpPr>
        <p:grpSpPr>
          <a:xfrm>
            <a:off x="6703695" y="1281431"/>
            <a:ext cx="5433695" cy="2710815"/>
            <a:chOff x="3258274" y="4990125"/>
            <a:chExt cx="7916989" cy="1473800"/>
          </a:xfrm>
        </p:grpSpPr>
        <p:sp>
          <p:nvSpPr>
            <p:cNvPr id="92" name="文本框 91"/>
            <p:cNvSpPr txBox="1"/>
            <p:nvPr/>
          </p:nvSpPr>
          <p:spPr>
            <a:xfrm flipH="1">
              <a:off x="3258274" y="4990125"/>
              <a:ext cx="7916989" cy="216806"/>
            </a:xfrm>
            <a:prstGeom prst="rect">
              <a:avLst/>
            </a:prstGeom>
            <a:noFill/>
          </p:spPr>
          <p:txBody>
            <a:bodyPr wrap="square" rtlCol="0">
              <a:spAutoFit/>
            </a:bodyPr>
            <a:lstStyle/>
            <a:p>
              <a:pPr algn="l">
                <a:buClrTx/>
                <a:buSzTx/>
                <a:buNone/>
              </a:pPr>
              <a:r>
                <a:rPr lang="zh-CN" altLang="en-US" sz="2000" b="1" dirty="0">
                  <a:solidFill>
                    <a:srgbClr val="5DF4FB"/>
                  </a:solidFill>
                  <a:latin typeface="微软雅黑" panose="020B0503020204020204" charset="-122"/>
                  <a:ea typeface="微软雅黑" panose="020B0503020204020204" charset="-122"/>
                  <a:sym typeface="+mn-lt"/>
                </a:rPr>
                <a:t>以智能分析为主流，全面提升信息化管理水平</a:t>
              </a:r>
              <a:endParaRPr lang="zh-CN" altLang="en-US" sz="2000" b="1" dirty="0">
                <a:solidFill>
                  <a:srgbClr val="5DF4FB"/>
                </a:solidFill>
                <a:latin typeface="微软雅黑" panose="020B0503020204020204" charset="-122"/>
                <a:ea typeface="微软雅黑" panose="020B0503020204020204" charset="-122"/>
                <a:sym typeface="+mn-lt"/>
              </a:endParaRPr>
            </a:p>
          </p:txBody>
        </p:sp>
        <p:sp>
          <p:nvSpPr>
            <p:cNvPr id="93" name="文本框 92"/>
            <p:cNvSpPr txBox="1"/>
            <p:nvPr/>
          </p:nvSpPr>
          <p:spPr>
            <a:xfrm flipH="1">
              <a:off x="3470146" y="5209693"/>
              <a:ext cx="7609821" cy="1254232"/>
            </a:xfrm>
            <a:prstGeom prst="rect">
              <a:avLst/>
            </a:prstGeom>
            <a:noFill/>
          </p:spPr>
          <p:txBody>
            <a:bodyPr wrap="square" rtlCol="0">
              <a:spAutoFit/>
            </a:bodyPr>
            <a:lstStyle/>
            <a:p>
              <a:pPr algn="l"/>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实现行业管理基础数据全面聚合，加强税收数据分析利用及统计决策支持。以税务系统数据集合第三方数据开展比对分析，对数据进行规范化检测、清洗、加工、实现“一户式”关联，建立房地产行业全要素信息库。实现房地产行业管理全过程数据留痕，为日常征管提供重要参考依据。实现税收预测、行业效应分析等功能，强化数据应用，提升以税咨政、决策支持能力，提高税源管理效率。</a:t>
              </a:r>
              <a:endPar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endParaRPr>
            </a:p>
          </p:txBody>
        </p:sp>
      </p:grpSp>
      <p:grpSp>
        <p:nvGrpSpPr>
          <p:cNvPr id="94" name="组合 93"/>
          <p:cNvGrpSpPr/>
          <p:nvPr/>
        </p:nvGrpSpPr>
        <p:grpSpPr>
          <a:xfrm>
            <a:off x="192405" y="1356994"/>
            <a:ext cx="5116195" cy="2562862"/>
            <a:chOff x="2319145" y="1869873"/>
            <a:chExt cx="7471086" cy="1272018"/>
          </a:xfrm>
        </p:grpSpPr>
        <p:sp>
          <p:nvSpPr>
            <p:cNvPr id="95" name="文本框 94"/>
            <p:cNvSpPr txBox="1"/>
            <p:nvPr/>
          </p:nvSpPr>
          <p:spPr>
            <a:xfrm flipH="1">
              <a:off x="2319145" y="1869873"/>
              <a:ext cx="7471086" cy="197925"/>
            </a:xfrm>
            <a:prstGeom prst="rect">
              <a:avLst/>
            </a:prstGeom>
            <a:noFill/>
          </p:spPr>
          <p:txBody>
            <a:bodyPr wrap="square" rtlCol="0">
              <a:spAutoFit/>
            </a:bodyPr>
            <a:lstStyle/>
            <a:p>
              <a:pPr algn="l"/>
              <a:r>
                <a:rPr lang="en-US" altLang="zh-CN" sz="2000" dirty="0">
                  <a:gradFill>
                    <a:gsLst>
                      <a:gs pos="23000">
                        <a:prstClr val="white"/>
                      </a:gs>
                      <a:gs pos="52000">
                        <a:prstClr val="white"/>
                      </a:gs>
                    </a:gsLst>
                    <a:lin ang="10800000" scaled="1"/>
                  </a:gradFill>
                  <a:latin typeface="Impact" panose="020B0806030902050204"/>
                  <a:ea typeface="黑体" panose="02010609060101010101" charset="-122"/>
                  <a:sym typeface="+mn-lt"/>
                </a:rPr>
                <a:t>    </a:t>
              </a:r>
              <a:r>
                <a:rPr lang="zh-CN" altLang="en-US" sz="2000" b="1" dirty="0">
                  <a:solidFill>
                    <a:srgbClr val="5DF4FB"/>
                  </a:solidFill>
                  <a:latin typeface="微软雅黑" panose="020B0503020204020204" charset="-122"/>
                  <a:ea typeface="微软雅黑" panose="020B0503020204020204" charset="-122"/>
                  <a:sym typeface="+mn-lt"/>
                </a:rPr>
                <a:t>以数据共享为主线，全面凝聚共治合力</a:t>
              </a:r>
              <a:endParaRPr lang="zh-CN" altLang="en-US" sz="2000" b="1" dirty="0">
                <a:solidFill>
                  <a:srgbClr val="5DF4FB"/>
                </a:solidFill>
                <a:latin typeface="微软雅黑" panose="020B0503020204020204" charset="-122"/>
                <a:ea typeface="微软雅黑" panose="020B0503020204020204" charset="-122"/>
                <a:sym typeface="+mn-lt"/>
              </a:endParaRPr>
            </a:p>
          </p:txBody>
        </p:sp>
        <p:sp>
          <p:nvSpPr>
            <p:cNvPr id="96" name="文本框 95"/>
            <p:cNvSpPr txBox="1"/>
            <p:nvPr/>
          </p:nvSpPr>
          <p:spPr>
            <a:xfrm flipH="1">
              <a:off x="2519437" y="2088285"/>
              <a:ext cx="7062156" cy="1053606"/>
            </a:xfrm>
            <a:prstGeom prst="rect">
              <a:avLst/>
            </a:prstGeom>
            <a:noFill/>
          </p:spPr>
          <p:txBody>
            <a:bodyPr wrap="square" rtlCol="0">
              <a:spAutoFit/>
            </a:bodyPr>
            <a:lstStyle/>
            <a:p>
              <a:pPr algn="l"/>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与发改、交易中心、住建、不动产、自然资源局、公积金管理中心等</a:t>
              </a:r>
              <a:r>
                <a:rPr lang="zh-CN" altLang="en-US" sz="2400" dirty="0">
                  <a:gradFill>
                    <a:gsLst>
                      <a:gs pos="23000">
                        <a:prstClr val="white"/>
                      </a:gs>
                      <a:gs pos="52000">
                        <a:prstClr val="white"/>
                      </a:gs>
                    </a:gsLst>
                    <a:lin ang="10800000" scaled="1"/>
                  </a:gradFill>
                  <a:latin typeface="Impact" panose="020B0806030902050204"/>
                  <a:ea typeface="黑体" panose="02010609060101010101" charset="-122"/>
                  <a:sym typeface="+mn-lt"/>
                </a:rPr>
                <a:t>6</a:t>
              </a:r>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个部门</a:t>
              </a:r>
              <a:r>
                <a:rPr lang="zh-CN" altLang="en-US" sz="2400" dirty="0">
                  <a:gradFill>
                    <a:gsLst>
                      <a:gs pos="23000">
                        <a:prstClr val="white"/>
                      </a:gs>
                      <a:gs pos="52000">
                        <a:prstClr val="white"/>
                      </a:gs>
                    </a:gsLst>
                    <a:lin ang="10800000" scaled="1"/>
                  </a:gradFill>
                  <a:latin typeface="Impact" panose="020B0806030902050204"/>
                  <a:ea typeface="黑体" panose="02010609060101010101" charset="-122"/>
                  <a:sym typeface="+mn-lt"/>
                </a:rPr>
                <a:t>28</a:t>
              </a:r>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家商业银行建立数据对接，取得项目土地、投资开发、建筑安装、网签备案、银行放贷信息等数据内容，跨网络、跨部门获取第三方数据，统一数据交换频次和应用场景，打通数据共享壁垒，解决数据不匹配难题。</a:t>
              </a:r>
              <a:endPar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endParaRPr>
            </a:p>
          </p:txBody>
        </p:sp>
      </p:grpSp>
      <p:grpSp>
        <p:nvGrpSpPr>
          <p:cNvPr id="97" name="组合 96"/>
          <p:cNvGrpSpPr/>
          <p:nvPr/>
        </p:nvGrpSpPr>
        <p:grpSpPr>
          <a:xfrm>
            <a:off x="329565" y="4195445"/>
            <a:ext cx="5192395" cy="2510790"/>
            <a:chOff x="5645462" y="1857014"/>
            <a:chExt cx="4323227" cy="1131990"/>
          </a:xfrm>
        </p:grpSpPr>
        <p:sp>
          <p:nvSpPr>
            <p:cNvPr id="98" name="文本框 97"/>
            <p:cNvSpPr txBox="1"/>
            <p:nvPr/>
          </p:nvSpPr>
          <p:spPr>
            <a:xfrm flipH="1">
              <a:off x="5645462" y="1857014"/>
              <a:ext cx="4247622" cy="179790"/>
            </a:xfrm>
            <a:prstGeom prst="rect">
              <a:avLst/>
            </a:prstGeom>
            <a:noFill/>
          </p:spPr>
          <p:txBody>
            <a:bodyPr wrap="square" rtlCol="0">
              <a:spAutoFit/>
            </a:bodyPr>
            <a:lstStyle/>
            <a:p>
              <a:pPr algn="l"/>
              <a:r>
                <a:rPr lang="zh-CN" altLang="en-US" sz="2000" b="1" dirty="0">
                  <a:solidFill>
                    <a:srgbClr val="5DF4FB"/>
                  </a:solidFill>
                  <a:latin typeface="微软雅黑" panose="020B0503020204020204" charset="-122"/>
                  <a:ea typeface="微软雅黑" panose="020B0503020204020204" charset="-122"/>
                  <a:sym typeface="+mn-lt"/>
                </a:rPr>
                <a:t>以一体化管理为主导，全面夯实监管基础</a:t>
              </a:r>
              <a:endParaRPr lang="zh-CN" altLang="en-US" sz="2000" b="1" dirty="0">
                <a:solidFill>
                  <a:srgbClr val="5DF4FB"/>
                </a:solidFill>
                <a:latin typeface="微软雅黑" panose="020B0503020204020204" charset="-122"/>
                <a:ea typeface="微软雅黑" panose="020B0503020204020204" charset="-122"/>
                <a:sym typeface="+mn-lt"/>
              </a:endParaRPr>
            </a:p>
          </p:txBody>
        </p:sp>
        <p:sp>
          <p:nvSpPr>
            <p:cNvPr id="99" name="文本框 98"/>
            <p:cNvSpPr txBox="1"/>
            <p:nvPr/>
          </p:nvSpPr>
          <p:spPr>
            <a:xfrm flipH="1">
              <a:off x="5645991" y="2073735"/>
              <a:ext cx="4322698" cy="915269"/>
            </a:xfrm>
            <a:prstGeom prst="rect">
              <a:avLst/>
            </a:prstGeom>
            <a:noFill/>
          </p:spPr>
          <p:txBody>
            <a:bodyPr wrap="square" rtlCol="0">
              <a:spAutoFit/>
            </a:bodyPr>
            <a:lstStyle/>
            <a:p>
              <a:pPr algn="l"/>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建立房地产项目全周期一体化管理体系，通过企业筹办、土地出让、建筑施工、房地产交易、竣工清算、尾盘销售、产权登记七个重点环节，以项目为单位建立“源头控管、重点突出、流程追溯、税种联动、全链跟踪”的管理模式，重塑房地产项目“开发-销售”全周期管理图谱，按图索骥、按指引操作，规范房地产行业税收征管工作。</a:t>
              </a:r>
              <a:endPar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endParaRPr>
            </a:p>
          </p:txBody>
        </p:sp>
      </p:grpSp>
      <p:grpSp>
        <p:nvGrpSpPr>
          <p:cNvPr id="36" name="组合 35"/>
          <p:cNvGrpSpPr/>
          <p:nvPr/>
        </p:nvGrpSpPr>
        <p:grpSpPr bwMode="auto">
          <a:xfrm>
            <a:off x="3395980" y="579120"/>
            <a:ext cx="5655945" cy="1052830"/>
            <a:chOff x="718493" y="2786285"/>
            <a:chExt cx="1630362" cy="789308"/>
          </a:xfrm>
        </p:grpSpPr>
        <p:sp>
          <p:nvSpPr>
            <p:cNvPr id="37" name="TextBox 146"/>
            <p:cNvSpPr txBox="1">
              <a:spLocks noChangeArrowheads="1"/>
            </p:cNvSpPr>
            <p:nvPr/>
          </p:nvSpPr>
          <p:spPr bwMode="auto">
            <a:xfrm>
              <a:off x="718493" y="3322860"/>
              <a:ext cx="1620837" cy="25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endPar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38" name="直接连接符 73"/>
            <p:cNvCxnSpPr>
              <a:cxnSpLocks noChangeShapeType="1"/>
            </p:cNvCxnSpPr>
            <p:nvPr/>
          </p:nvCxnSpPr>
          <p:spPr bwMode="auto">
            <a:xfrm>
              <a:off x="761355" y="3194273"/>
              <a:ext cx="1554163"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39" name="TextBox 146"/>
            <p:cNvSpPr txBox="1">
              <a:spLocks noChangeArrowheads="1"/>
            </p:cNvSpPr>
            <p:nvPr/>
          </p:nvSpPr>
          <p:spPr bwMode="auto">
            <a:xfrm>
              <a:off x="728018" y="2786285"/>
              <a:ext cx="1620837" cy="345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平台解决的问题</a:t>
              </a:r>
              <a:endParaRPr lang="zh-CN" altLang="en-US" sz="240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grpSp>
        <p:nvGrpSpPr>
          <p:cNvPr id="2" name="组合 1"/>
          <p:cNvGrpSpPr/>
          <p:nvPr/>
        </p:nvGrpSpPr>
        <p:grpSpPr>
          <a:xfrm>
            <a:off x="6727825" y="4119880"/>
            <a:ext cx="5323840" cy="2475866"/>
            <a:chOff x="3271022" y="4924530"/>
            <a:chExt cx="8819011" cy="1346065"/>
          </a:xfrm>
        </p:grpSpPr>
        <p:sp>
          <p:nvSpPr>
            <p:cNvPr id="3" name="文本框 2"/>
            <p:cNvSpPr txBox="1"/>
            <p:nvPr/>
          </p:nvSpPr>
          <p:spPr>
            <a:xfrm flipH="1">
              <a:off x="3271022" y="4924530"/>
              <a:ext cx="8572870" cy="250294"/>
            </a:xfrm>
            <a:prstGeom prst="rect">
              <a:avLst/>
            </a:prstGeom>
            <a:noFill/>
          </p:spPr>
          <p:txBody>
            <a:bodyPr wrap="square" rtlCol="0">
              <a:spAutoFit/>
            </a:bodyPr>
            <a:lstStyle/>
            <a:p>
              <a:pPr algn="l">
                <a:buClrTx/>
                <a:buSzTx/>
                <a:buNone/>
              </a:pPr>
              <a:r>
                <a:rPr lang="zh-CN" altLang="en-US" sz="2400" b="1" dirty="0">
                  <a:solidFill>
                    <a:srgbClr val="5DF4FB"/>
                  </a:solidFill>
                  <a:latin typeface="微软雅黑" panose="020B0503020204020204" charset="-122"/>
                  <a:ea typeface="微软雅黑" panose="020B0503020204020204" charset="-122"/>
                  <a:sym typeface="+mn-lt"/>
                </a:rPr>
                <a:t> </a:t>
              </a:r>
              <a:r>
                <a:rPr lang="zh-CN" altLang="en-US" sz="2000" b="1" dirty="0">
                  <a:solidFill>
                    <a:srgbClr val="5DF4FB"/>
                  </a:solidFill>
                  <a:latin typeface="微软雅黑" panose="020B0503020204020204" charset="-122"/>
                  <a:ea typeface="微软雅黑" panose="020B0503020204020204" charset="-122"/>
                  <a:sym typeface="+mn-lt"/>
                </a:rPr>
                <a:t>以风险防控为主责，全面提升征管质效</a:t>
              </a:r>
              <a:endParaRPr lang="zh-CN" altLang="en-US" sz="2000" b="1" dirty="0">
                <a:solidFill>
                  <a:srgbClr val="5DF4FB"/>
                </a:solidFill>
                <a:latin typeface="微软雅黑" panose="020B0503020204020204" charset="-122"/>
                <a:ea typeface="微软雅黑" panose="020B0503020204020204" charset="-122"/>
                <a:sym typeface="+mn-lt"/>
              </a:endParaRPr>
            </a:p>
          </p:txBody>
        </p:sp>
        <p:sp>
          <p:nvSpPr>
            <p:cNvPr id="4" name="文本框 3"/>
            <p:cNvSpPr txBox="1"/>
            <p:nvPr/>
          </p:nvSpPr>
          <p:spPr>
            <a:xfrm flipH="1">
              <a:off x="3500333" y="5116480"/>
              <a:ext cx="8589700" cy="1154115"/>
            </a:xfrm>
            <a:prstGeom prst="rect">
              <a:avLst/>
            </a:prstGeom>
            <a:noFill/>
          </p:spPr>
          <p:txBody>
            <a:bodyPr wrap="square" rtlCol="0">
              <a:spAutoFit/>
            </a:bodyPr>
            <a:lstStyle/>
            <a:p>
              <a:pPr algn="l"/>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建立行业管理模型</a:t>
              </a:r>
              <a:r>
                <a:rPr lang="zh-CN" altLang="en-US" sz="2400" dirty="0">
                  <a:gradFill>
                    <a:gsLst>
                      <a:gs pos="23000">
                        <a:prstClr val="white"/>
                      </a:gs>
                      <a:gs pos="52000">
                        <a:prstClr val="white"/>
                      </a:gs>
                    </a:gsLst>
                    <a:lin ang="10800000" scaled="1"/>
                  </a:gradFill>
                  <a:latin typeface="Impact" panose="020B0806030902050204"/>
                  <a:ea typeface="黑体" panose="02010609060101010101" charset="-122"/>
                  <a:sym typeface="+mn-lt"/>
                </a:rPr>
                <a:t>3</a:t>
              </a:r>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个，风险指标</a:t>
              </a:r>
              <a:r>
                <a:rPr lang="zh-CN" altLang="en-US" sz="2400" dirty="0">
                  <a:gradFill>
                    <a:gsLst>
                      <a:gs pos="23000">
                        <a:prstClr val="white"/>
                      </a:gs>
                      <a:gs pos="52000">
                        <a:prstClr val="white"/>
                      </a:gs>
                    </a:gsLst>
                    <a:lin ang="10800000" scaled="1"/>
                  </a:gradFill>
                  <a:latin typeface="Impact" panose="020B0806030902050204"/>
                  <a:ea typeface="黑体" panose="02010609060101010101" charset="-122"/>
                  <a:sym typeface="+mn-lt"/>
                </a:rPr>
                <a:t>116</a:t>
              </a:r>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个，对房地产七个重点环节实施全税种风险管理联动分析。坚持“一体化”管理理念，分析发票、申报、财务报表、征管基础信息、第三方数据、税种与税种、税种与费种等彼此关联关系，聚焦筹办环节、土地出让环节等七个重点环节细化模型，精准风险分析靶向，实现房开项目精准监管。</a:t>
              </a:r>
              <a:endPar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endParaRPr>
            </a:p>
          </p:txBody>
        </p:sp>
      </p:grpSp>
      <p:grpSp>
        <p:nvGrpSpPr>
          <p:cNvPr id="6" name="组合 5"/>
          <p:cNvGrpSpPr/>
          <p:nvPr/>
        </p:nvGrpSpPr>
        <p:grpSpPr>
          <a:xfrm>
            <a:off x="5003800" y="3098165"/>
            <a:ext cx="1777365" cy="1671320"/>
            <a:chOff x="6363" y="2702"/>
            <a:chExt cx="6312" cy="6325"/>
          </a:xfrm>
        </p:grpSpPr>
        <p:sp>
          <p:nvSpPr>
            <p:cNvPr id="7" name="Freeform 5"/>
            <p:cNvSpPr/>
            <p:nvPr/>
          </p:nvSpPr>
          <p:spPr bwMode="auto">
            <a:xfrm>
              <a:off x="6363" y="2709"/>
              <a:ext cx="3760" cy="3178"/>
            </a:xfrm>
            <a:custGeom>
              <a:avLst/>
              <a:gdLst/>
              <a:ahLst/>
              <a:cxnLst>
                <a:cxn ang="0">
                  <a:pos x="372" y="375"/>
                </a:cxn>
                <a:cxn ang="0">
                  <a:pos x="239" y="375"/>
                </a:cxn>
                <a:cxn ang="0">
                  <a:pos x="248" y="368"/>
                </a:cxn>
                <a:cxn ang="0">
                  <a:pos x="260" y="340"/>
                </a:cxn>
                <a:cxn ang="0">
                  <a:pos x="248" y="311"/>
                </a:cxn>
                <a:cxn ang="0">
                  <a:pos x="220" y="299"/>
                </a:cxn>
                <a:cxn ang="0">
                  <a:pos x="191" y="311"/>
                </a:cxn>
                <a:cxn ang="0">
                  <a:pos x="179" y="340"/>
                </a:cxn>
                <a:cxn ang="0">
                  <a:pos x="191" y="368"/>
                </a:cxn>
                <a:cxn ang="0">
                  <a:pos x="200" y="375"/>
                </a:cxn>
                <a:cxn ang="0">
                  <a:pos x="61" y="375"/>
                </a:cxn>
                <a:cxn ang="0">
                  <a:pos x="61" y="375"/>
                </a:cxn>
                <a:cxn ang="0">
                  <a:pos x="61" y="373"/>
                </a:cxn>
                <a:cxn ang="0">
                  <a:pos x="61" y="367"/>
                </a:cxn>
                <a:cxn ang="0">
                  <a:pos x="62" y="342"/>
                </a:cxn>
                <a:cxn ang="0">
                  <a:pos x="0" y="307"/>
                </a:cxn>
                <a:cxn ang="0">
                  <a:pos x="16" y="243"/>
                </a:cxn>
                <a:cxn ang="0">
                  <a:pos x="86" y="247"/>
                </a:cxn>
                <a:cxn ang="0">
                  <a:pos x="119" y="191"/>
                </a:cxn>
                <a:cxn ang="0">
                  <a:pos x="85" y="127"/>
                </a:cxn>
                <a:cxn ang="0">
                  <a:pos x="92" y="119"/>
                </a:cxn>
                <a:cxn ang="0">
                  <a:pos x="106" y="105"/>
                </a:cxn>
                <a:cxn ang="0">
                  <a:pos x="128" y="84"/>
                </a:cxn>
                <a:cxn ang="0">
                  <a:pos x="188" y="120"/>
                </a:cxn>
                <a:cxn ang="0">
                  <a:pos x="190" y="119"/>
                </a:cxn>
                <a:cxn ang="0">
                  <a:pos x="243" y="88"/>
                </a:cxn>
                <a:cxn ang="0">
                  <a:pos x="243" y="16"/>
                </a:cxn>
                <a:cxn ang="0">
                  <a:pos x="303" y="0"/>
                </a:cxn>
                <a:cxn ang="0">
                  <a:pos x="339" y="62"/>
                </a:cxn>
                <a:cxn ang="0">
                  <a:pos x="372" y="60"/>
                </a:cxn>
                <a:cxn ang="0">
                  <a:pos x="372" y="195"/>
                </a:cxn>
                <a:cxn ang="0">
                  <a:pos x="372" y="199"/>
                </a:cxn>
                <a:cxn ang="0">
                  <a:pos x="375" y="195"/>
                </a:cxn>
                <a:cxn ang="0">
                  <a:pos x="404" y="183"/>
                </a:cxn>
                <a:cxn ang="0">
                  <a:pos x="433" y="195"/>
                </a:cxn>
                <a:cxn ang="0">
                  <a:pos x="445" y="223"/>
                </a:cxn>
                <a:cxn ang="0">
                  <a:pos x="433" y="252"/>
                </a:cxn>
                <a:cxn ang="0">
                  <a:pos x="404" y="264"/>
                </a:cxn>
                <a:cxn ang="0">
                  <a:pos x="375" y="252"/>
                </a:cxn>
                <a:cxn ang="0">
                  <a:pos x="372" y="248"/>
                </a:cxn>
                <a:cxn ang="0">
                  <a:pos x="372" y="252"/>
                </a:cxn>
                <a:cxn ang="0">
                  <a:pos x="372" y="375"/>
                </a:cxn>
              </a:cxnLst>
              <a:rect l="0" t="0" r="r" b="b"/>
              <a:pathLst>
                <a:path w="445" h="375">
                  <a:moveTo>
                    <a:pt x="372" y="375"/>
                  </a:moveTo>
                  <a:cubicBezTo>
                    <a:pt x="239" y="375"/>
                    <a:pt x="239" y="375"/>
                    <a:pt x="239" y="375"/>
                  </a:cubicBezTo>
                  <a:cubicBezTo>
                    <a:pt x="243" y="373"/>
                    <a:pt x="246" y="371"/>
                    <a:pt x="248" y="368"/>
                  </a:cubicBezTo>
                  <a:cubicBezTo>
                    <a:pt x="256" y="360"/>
                    <a:pt x="260" y="351"/>
                    <a:pt x="260" y="340"/>
                  </a:cubicBezTo>
                  <a:cubicBezTo>
                    <a:pt x="260" y="328"/>
                    <a:pt x="256" y="319"/>
                    <a:pt x="248" y="311"/>
                  </a:cubicBezTo>
                  <a:cubicBezTo>
                    <a:pt x="241" y="303"/>
                    <a:pt x="231" y="299"/>
                    <a:pt x="220" y="299"/>
                  </a:cubicBezTo>
                  <a:cubicBezTo>
                    <a:pt x="209" y="299"/>
                    <a:pt x="199" y="303"/>
                    <a:pt x="191" y="311"/>
                  </a:cubicBezTo>
                  <a:cubicBezTo>
                    <a:pt x="183" y="319"/>
                    <a:pt x="179" y="328"/>
                    <a:pt x="179" y="340"/>
                  </a:cubicBezTo>
                  <a:cubicBezTo>
                    <a:pt x="179" y="351"/>
                    <a:pt x="183" y="360"/>
                    <a:pt x="191" y="368"/>
                  </a:cubicBezTo>
                  <a:cubicBezTo>
                    <a:pt x="194" y="371"/>
                    <a:pt x="197" y="373"/>
                    <a:pt x="200" y="375"/>
                  </a:cubicBezTo>
                  <a:cubicBezTo>
                    <a:pt x="61" y="375"/>
                    <a:pt x="61" y="375"/>
                    <a:pt x="61" y="375"/>
                  </a:cubicBezTo>
                  <a:cubicBezTo>
                    <a:pt x="61" y="375"/>
                    <a:pt x="61" y="375"/>
                    <a:pt x="61" y="375"/>
                  </a:cubicBezTo>
                  <a:cubicBezTo>
                    <a:pt x="61" y="374"/>
                    <a:pt x="61" y="374"/>
                    <a:pt x="61" y="373"/>
                  </a:cubicBezTo>
                  <a:cubicBezTo>
                    <a:pt x="61" y="371"/>
                    <a:pt x="61" y="369"/>
                    <a:pt x="61" y="367"/>
                  </a:cubicBezTo>
                  <a:cubicBezTo>
                    <a:pt x="61" y="359"/>
                    <a:pt x="61" y="350"/>
                    <a:pt x="62" y="342"/>
                  </a:cubicBezTo>
                  <a:cubicBezTo>
                    <a:pt x="0" y="307"/>
                    <a:pt x="0" y="307"/>
                    <a:pt x="0" y="307"/>
                  </a:cubicBezTo>
                  <a:cubicBezTo>
                    <a:pt x="4" y="285"/>
                    <a:pt x="9" y="263"/>
                    <a:pt x="16" y="243"/>
                  </a:cubicBezTo>
                  <a:cubicBezTo>
                    <a:pt x="86" y="247"/>
                    <a:pt x="86" y="247"/>
                    <a:pt x="86" y="247"/>
                  </a:cubicBezTo>
                  <a:cubicBezTo>
                    <a:pt x="95" y="227"/>
                    <a:pt x="106" y="209"/>
                    <a:pt x="119" y="191"/>
                  </a:cubicBezTo>
                  <a:cubicBezTo>
                    <a:pt x="85" y="127"/>
                    <a:pt x="85" y="127"/>
                    <a:pt x="85" y="127"/>
                  </a:cubicBezTo>
                  <a:cubicBezTo>
                    <a:pt x="87" y="124"/>
                    <a:pt x="90" y="122"/>
                    <a:pt x="92" y="119"/>
                  </a:cubicBezTo>
                  <a:cubicBezTo>
                    <a:pt x="97" y="114"/>
                    <a:pt x="101" y="110"/>
                    <a:pt x="106" y="105"/>
                  </a:cubicBezTo>
                  <a:cubicBezTo>
                    <a:pt x="113" y="98"/>
                    <a:pt x="120" y="91"/>
                    <a:pt x="128" y="84"/>
                  </a:cubicBezTo>
                  <a:cubicBezTo>
                    <a:pt x="188" y="120"/>
                    <a:pt x="188" y="120"/>
                    <a:pt x="188" y="120"/>
                  </a:cubicBezTo>
                  <a:cubicBezTo>
                    <a:pt x="189" y="120"/>
                    <a:pt x="190" y="119"/>
                    <a:pt x="190" y="119"/>
                  </a:cubicBezTo>
                  <a:cubicBezTo>
                    <a:pt x="207" y="106"/>
                    <a:pt x="225" y="96"/>
                    <a:pt x="243" y="88"/>
                  </a:cubicBezTo>
                  <a:cubicBezTo>
                    <a:pt x="243" y="16"/>
                    <a:pt x="243" y="16"/>
                    <a:pt x="243" y="16"/>
                  </a:cubicBezTo>
                  <a:cubicBezTo>
                    <a:pt x="262" y="9"/>
                    <a:pt x="282" y="4"/>
                    <a:pt x="303" y="0"/>
                  </a:cubicBezTo>
                  <a:cubicBezTo>
                    <a:pt x="339" y="62"/>
                    <a:pt x="339" y="62"/>
                    <a:pt x="339" y="62"/>
                  </a:cubicBezTo>
                  <a:cubicBezTo>
                    <a:pt x="350" y="61"/>
                    <a:pt x="361" y="60"/>
                    <a:pt x="372" y="60"/>
                  </a:cubicBezTo>
                  <a:cubicBezTo>
                    <a:pt x="372" y="195"/>
                    <a:pt x="372" y="195"/>
                    <a:pt x="372" y="195"/>
                  </a:cubicBezTo>
                  <a:cubicBezTo>
                    <a:pt x="372" y="199"/>
                    <a:pt x="372" y="199"/>
                    <a:pt x="372" y="199"/>
                  </a:cubicBezTo>
                  <a:cubicBezTo>
                    <a:pt x="373" y="197"/>
                    <a:pt x="374" y="196"/>
                    <a:pt x="375" y="195"/>
                  </a:cubicBezTo>
                  <a:cubicBezTo>
                    <a:pt x="383" y="187"/>
                    <a:pt x="393" y="183"/>
                    <a:pt x="404" y="183"/>
                  </a:cubicBezTo>
                  <a:cubicBezTo>
                    <a:pt x="415" y="183"/>
                    <a:pt x="425" y="187"/>
                    <a:pt x="433" y="195"/>
                  </a:cubicBezTo>
                  <a:cubicBezTo>
                    <a:pt x="441" y="203"/>
                    <a:pt x="445" y="212"/>
                    <a:pt x="445" y="223"/>
                  </a:cubicBezTo>
                  <a:cubicBezTo>
                    <a:pt x="445" y="235"/>
                    <a:pt x="441" y="244"/>
                    <a:pt x="433" y="252"/>
                  </a:cubicBezTo>
                  <a:cubicBezTo>
                    <a:pt x="425" y="260"/>
                    <a:pt x="415" y="264"/>
                    <a:pt x="404" y="264"/>
                  </a:cubicBezTo>
                  <a:cubicBezTo>
                    <a:pt x="393" y="264"/>
                    <a:pt x="383" y="260"/>
                    <a:pt x="375" y="252"/>
                  </a:cubicBezTo>
                  <a:cubicBezTo>
                    <a:pt x="374" y="251"/>
                    <a:pt x="373" y="250"/>
                    <a:pt x="372" y="248"/>
                  </a:cubicBezTo>
                  <a:cubicBezTo>
                    <a:pt x="372" y="252"/>
                    <a:pt x="372" y="252"/>
                    <a:pt x="372" y="252"/>
                  </a:cubicBezTo>
                  <a:lnTo>
                    <a:pt x="372" y="375"/>
                  </a:lnTo>
                  <a:close/>
                </a:path>
              </a:pathLst>
            </a:custGeom>
            <a:solidFill>
              <a:srgbClr val="00B0F0">
                <a:alpha val="31000"/>
              </a:srgbClr>
            </a:solidFill>
            <a:ln w="15875">
              <a:solidFill>
                <a:srgbClr val="00B0F0"/>
              </a:solidFill>
              <a:round/>
            </a:ln>
          </p:spPr>
          <p:txBody>
            <a:bodyPr vert="horz" wrap="square" lIns="121920" tIns="60960" rIns="121920" bIns="60960" numCol="1" anchor="t" anchorCtr="0" compatLnSpc="1"/>
            <a:p>
              <a:pPr defTabSz="1375410"/>
              <a:endParaRPr lang="en-US" sz="2665">
                <a:gradFill>
                  <a:gsLst>
                    <a:gs pos="0">
                      <a:prstClr val="white"/>
                    </a:gs>
                    <a:gs pos="61000">
                      <a:prstClr val="white"/>
                    </a:gs>
                  </a:gsLst>
                  <a:lin ang="5400000" scaled="1"/>
                </a:gradFill>
              </a:endParaRPr>
            </a:p>
          </p:txBody>
        </p:sp>
        <p:sp>
          <p:nvSpPr>
            <p:cNvPr id="8" name="Freeform 6"/>
            <p:cNvSpPr/>
            <p:nvPr/>
          </p:nvSpPr>
          <p:spPr bwMode="auto">
            <a:xfrm>
              <a:off x="9507" y="2702"/>
              <a:ext cx="3160" cy="3777"/>
            </a:xfrm>
            <a:custGeom>
              <a:avLst/>
              <a:gdLst/>
              <a:ahLst/>
              <a:cxnLst>
                <a:cxn ang="0">
                  <a:pos x="0" y="196"/>
                </a:cxn>
                <a:cxn ang="0">
                  <a:pos x="0" y="61"/>
                </a:cxn>
                <a:cxn ang="0">
                  <a:pos x="1" y="61"/>
                </a:cxn>
                <a:cxn ang="0">
                  <a:pos x="32" y="62"/>
                </a:cxn>
                <a:cxn ang="0">
                  <a:pos x="67" y="0"/>
                </a:cxn>
                <a:cxn ang="0">
                  <a:pos x="126" y="15"/>
                </a:cxn>
                <a:cxn ang="0">
                  <a:pos x="126" y="86"/>
                </a:cxn>
                <a:cxn ang="0">
                  <a:pos x="185" y="120"/>
                </a:cxn>
                <a:cxn ang="0">
                  <a:pos x="186" y="120"/>
                </a:cxn>
                <a:cxn ang="0">
                  <a:pos x="246" y="84"/>
                </a:cxn>
                <a:cxn ang="0">
                  <a:pos x="269" y="106"/>
                </a:cxn>
                <a:cxn ang="0">
                  <a:pos x="283" y="120"/>
                </a:cxn>
                <a:cxn ang="0">
                  <a:pos x="288" y="126"/>
                </a:cxn>
                <a:cxn ang="0">
                  <a:pos x="252" y="186"/>
                </a:cxn>
                <a:cxn ang="0">
                  <a:pos x="287" y="244"/>
                </a:cxn>
                <a:cxn ang="0">
                  <a:pos x="359" y="244"/>
                </a:cxn>
                <a:cxn ang="0">
                  <a:pos x="374" y="301"/>
                </a:cxn>
                <a:cxn ang="0">
                  <a:pos x="313" y="341"/>
                </a:cxn>
                <a:cxn ang="0">
                  <a:pos x="314" y="374"/>
                </a:cxn>
                <a:cxn ang="0">
                  <a:pos x="314" y="376"/>
                </a:cxn>
                <a:cxn ang="0">
                  <a:pos x="175" y="376"/>
                </a:cxn>
                <a:cxn ang="0">
                  <a:pos x="174" y="376"/>
                </a:cxn>
                <a:cxn ang="0">
                  <a:pos x="175" y="377"/>
                </a:cxn>
                <a:cxn ang="0">
                  <a:pos x="187" y="406"/>
                </a:cxn>
                <a:cxn ang="0">
                  <a:pos x="175" y="434"/>
                </a:cxn>
                <a:cxn ang="0">
                  <a:pos x="146" y="446"/>
                </a:cxn>
                <a:cxn ang="0">
                  <a:pos x="117" y="434"/>
                </a:cxn>
                <a:cxn ang="0">
                  <a:pos x="106" y="406"/>
                </a:cxn>
                <a:cxn ang="0">
                  <a:pos x="117" y="377"/>
                </a:cxn>
                <a:cxn ang="0">
                  <a:pos x="118" y="376"/>
                </a:cxn>
                <a:cxn ang="0">
                  <a:pos x="117" y="376"/>
                </a:cxn>
                <a:cxn ang="0">
                  <a:pos x="0" y="376"/>
                </a:cxn>
                <a:cxn ang="0">
                  <a:pos x="0" y="253"/>
                </a:cxn>
                <a:cxn ang="0">
                  <a:pos x="3" y="253"/>
                </a:cxn>
                <a:cxn ang="0">
                  <a:pos x="32" y="265"/>
                </a:cxn>
                <a:cxn ang="0">
                  <a:pos x="61" y="253"/>
                </a:cxn>
                <a:cxn ang="0">
                  <a:pos x="73" y="224"/>
                </a:cxn>
                <a:cxn ang="0">
                  <a:pos x="61" y="196"/>
                </a:cxn>
                <a:cxn ang="0">
                  <a:pos x="32" y="184"/>
                </a:cxn>
                <a:cxn ang="0">
                  <a:pos x="3" y="196"/>
                </a:cxn>
                <a:cxn ang="0">
                  <a:pos x="0" y="196"/>
                </a:cxn>
              </a:cxnLst>
              <a:rect l="0" t="0" r="r" b="b"/>
              <a:pathLst>
                <a:path w="374" h="446">
                  <a:moveTo>
                    <a:pt x="0" y="196"/>
                  </a:moveTo>
                  <a:cubicBezTo>
                    <a:pt x="0" y="61"/>
                    <a:pt x="0" y="61"/>
                    <a:pt x="0" y="61"/>
                  </a:cubicBezTo>
                  <a:cubicBezTo>
                    <a:pt x="0" y="61"/>
                    <a:pt x="1" y="61"/>
                    <a:pt x="1" y="61"/>
                  </a:cubicBezTo>
                  <a:cubicBezTo>
                    <a:pt x="12" y="61"/>
                    <a:pt x="22" y="61"/>
                    <a:pt x="32" y="62"/>
                  </a:cubicBezTo>
                  <a:cubicBezTo>
                    <a:pt x="67" y="0"/>
                    <a:pt x="67" y="0"/>
                    <a:pt x="67" y="0"/>
                  </a:cubicBezTo>
                  <a:cubicBezTo>
                    <a:pt x="87" y="4"/>
                    <a:pt x="107" y="8"/>
                    <a:pt x="126" y="15"/>
                  </a:cubicBezTo>
                  <a:cubicBezTo>
                    <a:pt x="126" y="86"/>
                    <a:pt x="126" y="86"/>
                    <a:pt x="126" y="86"/>
                  </a:cubicBezTo>
                  <a:cubicBezTo>
                    <a:pt x="146" y="95"/>
                    <a:pt x="166" y="106"/>
                    <a:pt x="185" y="120"/>
                  </a:cubicBezTo>
                  <a:cubicBezTo>
                    <a:pt x="185" y="120"/>
                    <a:pt x="185" y="120"/>
                    <a:pt x="186" y="120"/>
                  </a:cubicBezTo>
                  <a:cubicBezTo>
                    <a:pt x="246" y="84"/>
                    <a:pt x="246" y="84"/>
                    <a:pt x="246" y="84"/>
                  </a:cubicBezTo>
                  <a:cubicBezTo>
                    <a:pt x="254" y="91"/>
                    <a:pt x="262" y="98"/>
                    <a:pt x="269" y="106"/>
                  </a:cubicBezTo>
                  <a:cubicBezTo>
                    <a:pt x="274" y="111"/>
                    <a:pt x="278" y="115"/>
                    <a:pt x="283" y="120"/>
                  </a:cubicBezTo>
                  <a:cubicBezTo>
                    <a:pt x="284" y="122"/>
                    <a:pt x="286" y="124"/>
                    <a:pt x="288" y="126"/>
                  </a:cubicBezTo>
                  <a:cubicBezTo>
                    <a:pt x="252" y="186"/>
                    <a:pt x="252" y="186"/>
                    <a:pt x="252" y="186"/>
                  </a:cubicBezTo>
                  <a:cubicBezTo>
                    <a:pt x="266" y="204"/>
                    <a:pt x="278" y="224"/>
                    <a:pt x="287"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ubicBezTo>
                    <a:pt x="175" y="376"/>
                    <a:pt x="175" y="376"/>
                    <a:pt x="175" y="376"/>
                  </a:cubicBezTo>
                  <a:cubicBezTo>
                    <a:pt x="174" y="376"/>
                    <a:pt x="174" y="376"/>
                    <a:pt x="174" y="376"/>
                  </a:cubicBezTo>
                  <a:cubicBezTo>
                    <a:pt x="174" y="376"/>
                    <a:pt x="175" y="377"/>
                    <a:pt x="175" y="377"/>
                  </a:cubicBezTo>
                  <a:cubicBezTo>
                    <a:pt x="183" y="385"/>
                    <a:pt x="187" y="395"/>
                    <a:pt x="187" y="406"/>
                  </a:cubicBezTo>
                  <a:cubicBezTo>
                    <a:pt x="187" y="417"/>
                    <a:pt x="183" y="427"/>
                    <a:pt x="175" y="434"/>
                  </a:cubicBezTo>
                  <a:cubicBezTo>
                    <a:pt x="167" y="442"/>
                    <a:pt x="157" y="446"/>
                    <a:pt x="146" y="446"/>
                  </a:cubicBezTo>
                  <a:cubicBezTo>
                    <a:pt x="135" y="446"/>
                    <a:pt x="125" y="442"/>
                    <a:pt x="117" y="434"/>
                  </a:cubicBezTo>
                  <a:cubicBezTo>
                    <a:pt x="110" y="427"/>
                    <a:pt x="106" y="417"/>
                    <a:pt x="106" y="406"/>
                  </a:cubicBezTo>
                  <a:cubicBezTo>
                    <a:pt x="106" y="395"/>
                    <a:pt x="110" y="385"/>
                    <a:pt x="117" y="377"/>
                  </a:cubicBezTo>
                  <a:cubicBezTo>
                    <a:pt x="118" y="377"/>
                    <a:pt x="118" y="376"/>
                    <a:pt x="118" y="376"/>
                  </a:cubicBezTo>
                  <a:cubicBezTo>
                    <a:pt x="117" y="376"/>
                    <a:pt x="117" y="376"/>
                    <a:pt x="117" y="376"/>
                  </a:cubicBezTo>
                  <a:cubicBezTo>
                    <a:pt x="0" y="376"/>
                    <a:pt x="0" y="376"/>
                    <a:pt x="0" y="376"/>
                  </a:cubicBezTo>
                  <a:cubicBezTo>
                    <a:pt x="0" y="253"/>
                    <a:pt x="0" y="253"/>
                    <a:pt x="0" y="253"/>
                  </a:cubicBezTo>
                  <a:cubicBezTo>
                    <a:pt x="3" y="253"/>
                    <a:pt x="3" y="253"/>
                    <a:pt x="3" y="253"/>
                  </a:cubicBezTo>
                  <a:cubicBezTo>
                    <a:pt x="11" y="261"/>
                    <a:pt x="21" y="265"/>
                    <a:pt x="32" y="265"/>
                  </a:cubicBezTo>
                  <a:cubicBezTo>
                    <a:pt x="43" y="265"/>
                    <a:pt x="53" y="261"/>
                    <a:pt x="61" y="253"/>
                  </a:cubicBezTo>
                  <a:cubicBezTo>
                    <a:pt x="69" y="245"/>
                    <a:pt x="73" y="236"/>
                    <a:pt x="73" y="224"/>
                  </a:cubicBezTo>
                  <a:cubicBezTo>
                    <a:pt x="73" y="213"/>
                    <a:pt x="69" y="204"/>
                    <a:pt x="61" y="196"/>
                  </a:cubicBezTo>
                  <a:cubicBezTo>
                    <a:pt x="53" y="188"/>
                    <a:pt x="43" y="184"/>
                    <a:pt x="32" y="184"/>
                  </a:cubicBezTo>
                  <a:cubicBezTo>
                    <a:pt x="21" y="184"/>
                    <a:pt x="11" y="188"/>
                    <a:pt x="3" y="196"/>
                  </a:cubicBezTo>
                  <a:lnTo>
                    <a:pt x="0" y="196"/>
                  </a:lnTo>
                  <a:close/>
                </a:path>
              </a:pathLst>
            </a:custGeom>
            <a:solidFill>
              <a:srgbClr val="00B0F0">
                <a:alpha val="31000"/>
              </a:srgbClr>
            </a:solidFill>
            <a:ln w="15875">
              <a:solidFill>
                <a:srgbClr val="00B0F0"/>
              </a:solidFill>
              <a:round/>
            </a:ln>
          </p:spPr>
          <p:txBody>
            <a:bodyPr vert="horz" wrap="square" lIns="121920" tIns="60960" rIns="121920" bIns="60960" numCol="1" anchor="t" anchorCtr="0" compatLnSpc="1"/>
            <a:p>
              <a:pPr defTabSz="1375410"/>
              <a:endParaRPr lang="en-US" sz="2665">
                <a:gradFill>
                  <a:gsLst>
                    <a:gs pos="0">
                      <a:prstClr val="white"/>
                    </a:gs>
                    <a:gs pos="61000">
                      <a:prstClr val="white"/>
                    </a:gs>
                  </a:gsLst>
                  <a:lin ang="5400000" scaled="1"/>
                </a:gradFill>
              </a:endParaRPr>
            </a:p>
          </p:txBody>
        </p:sp>
        <p:sp>
          <p:nvSpPr>
            <p:cNvPr id="9" name="Freeform 7"/>
            <p:cNvSpPr/>
            <p:nvPr/>
          </p:nvSpPr>
          <p:spPr bwMode="auto">
            <a:xfrm>
              <a:off x="8873" y="5885"/>
              <a:ext cx="3803" cy="3143"/>
            </a:xfrm>
            <a:custGeom>
              <a:avLst/>
              <a:gdLst/>
              <a:ahLst/>
              <a:cxnLst>
                <a:cxn ang="0">
                  <a:pos x="75" y="311"/>
                </a:cxn>
                <a:cxn ang="0">
                  <a:pos x="75" y="166"/>
                </a:cxn>
                <a:cxn ang="0">
                  <a:pos x="70" y="172"/>
                </a:cxn>
                <a:cxn ang="0">
                  <a:pos x="41" y="184"/>
                </a:cxn>
                <a:cxn ang="0">
                  <a:pos x="12" y="172"/>
                </a:cxn>
                <a:cxn ang="0">
                  <a:pos x="0" y="144"/>
                </a:cxn>
                <a:cxn ang="0">
                  <a:pos x="12" y="115"/>
                </a:cxn>
                <a:cxn ang="0">
                  <a:pos x="41" y="103"/>
                </a:cxn>
                <a:cxn ang="0">
                  <a:pos x="70" y="115"/>
                </a:cxn>
                <a:cxn ang="0">
                  <a:pos x="75" y="121"/>
                </a:cxn>
                <a:cxn ang="0">
                  <a:pos x="75" y="0"/>
                </a:cxn>
                <a:cxn ang="0">
                  <a:pos x="192" y="0"/>
                </a:cxn>
                <a:cxn ang="0">
                  <a:pos x="192" y="1"/>
                </a:cxn>
                <a:cxn ang="0">
                  <a:pos x="181" y="30"/>
                </a:cxn>
                <a:cxn ang="0">
                  <a:pos x="192" y="58"/>
                </a:cxn>
                <a:cxn ang="0">
                  <a:pos x="221" y="70"/>
                </a:cxn>
                <a:cxn ang="0">
                  <a:pos x="250" y="58"/>
                </a:cxn>
                <a:cxn ang="0">
                  <a:pos x="262" y="30"/>
                </a:cxn>
                <a:cxn ang="0">
                  <a:pos x="250" y="1"/>
                </a:cxn>
                <a:cxn ang="0">
                  <a:pos x="250" y="0"/>
                </a:cxn>
                <a:cxn ang="0">
                  <a:pos x="389" y="0"/>
                </a:cxn>
                <a:cxn ang="0">
                  <a:pos x="388" y="32"/>
                </a:cxn>
                <a:cxn ang="0">
                  <a:pos x="450" y="66"/>
                </a:cxn>
                <a:cxn ang="0">
                  <a:pos x="436" y="121"/>
                </a:cxn>
                <a:cxn ang="0">
                  <a:pos x="363" y="125"/>
                </a:cxn>
                <a:cxn ang="0">
                  <a:pos x="329" y="183"/>
                </a:cxn>
                <a:cxn ang="0">
                  <a:pos x="366" y="243"/>
                </a:cxn>
                <a:cxn ang="0">
                  <a:pos x="344" y="266"/>
                </a:cxn>
                <a:cxn ang="0">
                  <a:pos x="322" y="287"/>
                </a:cxn>
                <a:cxn ang="0">
                  <a:pos x="260" y="251"/>
                </a:cxn>
                <a:cxn ang="0">
                  <a:pos x="203" y="285"/>
                </a:cxn>
                <a:cxn ang="0">
                  <a:pos x="203" y="356"/>
                </a:cxn>
                <a:cxn ang="0">
                  <a:pos x="145" y="371"/>
                </a:cxn>
                <a:cxn ang="0">
                  <a:pos x="108" y="309"/>
                </a:cxn>
                <a:cxn ang="0">
                  <a:pos x="76" y="311"/>
                </a:cxn>
                <a:cxn ang="0">
                  <a:pos x="75" y="311"/>
                </a:cxn>
              </a:cxnLst>
              <a:rect l="0" t="0" r="r" b="b"/>
              <a:pathLst>
                <a:path w="450" h="371">
                  <a:moveTo>
                    <a:pt x="75" y="311"/>
                  </a:moveTo>
                  <a:cubicBezTo>
                    <a:pt x="75" y="166"/>
                    <a:pt x="75" y="166"/>
                    <a:pt x="75" y="166"/>
                  </a:cubicBezTo>
                  <a:cubicBezTo>
                    <a:pt x="73" y="168"/>
                    <a:pt x="72" y="170"/>
                    <a:pt x="70" y="172"/>
                  </a:cubicBezTo>
                  <a:cubicBezTo>
                    <a:pt x="62" y="180"/>
                    <a:pt x="52" y="184"/>
                    <a:pt x="41" y="184"/>
                  </a:cubicBezTo>
                  <a:cubicBezTo>
                    <a:pt x="30" y="184"/>
                    <a:pt x="20" y="180"/>
                    <a:pt x="12" y="172"/>
                  </a:cubicBezTo>
                  <a:cubicBezTo>
                    <a:pt x="4" y="165"/>
                    <a:pt x="0" y="155"/>
                    <a:pt x="0" y="144"/>
                  </a:cubicBezTo>
                  <a:cubicBezTo>
                    <a:pt x="0" y="133"/>
                    <a:pt x="4" y="123"/>
                    <a:pt x="12" y="115"/>
                  </a:cubicBezTo>
                  <a:cubicBezTo>
                    <a:pt x="20" y="107"/>
                    <a:pt x="30" y="103"/>
                    <a:pt x="41" y="103"/>
                  </a:cubicBezTo>
                  <a:cubicBezTo>
                    <a:pt x="52" y="103"/>
                    <a:pt x="62" y="107"/>
                    <a:pt x="70" y="115"/>
                  </a:cubicBezTo>
                  <a:cubicBezTo>
                    <a:pt x="72" y="117"/>
                    <a:pt x="73" y="119"/>
                    <a:pt x="75" y="121"/>
                  </a:cubicBezTo>
                  <a:cubicBezTo>
                    <a:pt x="75" y="0"/>
                    <a:pt x="75" y="0"/>
                    <a:pt x="75" y="0"/>
                  </a:cubicBezTo>
                  <a:cubicBezTo>
                    <a:pt x="192" y="0"/>
                    <a:pt x="192" y="0"/>
                    <a:pt x="192" y="0"/>
                  </a:cubicBezTo>
                  <a:cubicBezTo>
                    <a:pt x="192" y="1"/>
                    <a:pt x="192" y="1"/>
                    <a:pt x="192" y="1"/>
                  </a:cubicBezTo>
                  <a:cubicBezTo>
                    <a:pt x="185" y="9"/>
                    <a:pt x="181" y="19"/>
                    <a:pt x="181" y="30"/>
                  </a:cubicBezTo>
                  <a:cubicBezTo>
                    <a:pt x="181" y="41"/>
                    <a:pt x="185" y="51"/>
                    <a:pt x="192" y="58"/>
                  </a:cubicBezTo>
                  <a:cubicBezTo>
                    <a:pt x="200" y="66"/>
                    <a:pt x="210" y="70"/>
                    <a:pt x="221" y="70"/>
                  </a:cubicBezTo>
                  <a:cubicBezTo>
                    <a:pt x="232" y="70"/>
                    <a:pt x="242" y="66"/>
                    <a:pt x="250" y="58"/>
                  </a:cubicBezTo>
                  <a:cubicBezTo>
                    <a:pt x="258" y="51"/>
                    <a:pt x="262" y="41"/>
                    <a:pt x="262" y="30"/>
                  </a:cubicBezTo>
                  <a:cubicBezTo>
                    <a:pt x="262" y="19"/>
                    <a:pt x="258" y="9"/>
                    <a:pt x="250" y="1"/>
                  </a:cubicBezTo>
                  <a:cubicBezTo>
                    <a:pt x="250" y="0"/>
                    <a:pt x="250" y="0"/>
                    <a:pt x="250" y="0"/>
                  </a:cubicBezTo>
                  <a:cubicBezTo>
                    <a:pt x="389" y="0"/>
                    <a:pt x="389" y="0"/>
                    <a:pt x="389" y="0"/>
                  </a:cubicBezTo>
                  <a:cubicBezTo>
                    <a:pt x="389" y="11"/>
                    <a:pt x="389" y="22"/>
                    <a:pt x="388" y="32"/>
                  </a:cubicBezTo>
                  <a:cubicBezTo>
                    <a:pt x="450" y="66"/>
                    <a:pt x="450" y="66"/>
                    <a:pt x="450" y="66"/>
                  </a:cubicBezTo>
                  <a:cubicBezTo>
                    <a:pt x="446" y="85"/>
                    <a:pt x="442" y="103"/>
                    <a:pt x="436" y="121"/>
                  </a:cubicBezTo>
                  <a:cubicBezTo>
                    <a:pt x="363" y="125"/>
                    <a:pt x="363" y="125"/>
                    <a:pt x="363" y="125"/>
                  </a:cubicBezTo>
                  <a:cubicBezTo>
                    <a:pt x="354" y="145"/>
                    <a:pt x="343" y="164"/>
                    <a:pt x="329" y="183"/>
                  </a:cubicBezTo>
                  <a:cubicBezTo>
                    <a:pt x="366" y="243"/>
                    <a:pt x="366" y="243"/>
                    <a:pt x="366" y="243"/>
                  </a:cubicBezTo>
                  <a:cubicBezTo>
                    <a:pt x="359" y="251"/>
                    <a:pt x="352" y="258"/>
                    <a:pt x="344" y="266"/>
                  </a:cubicBezTo>
                  <a:cubicBezTo>
                    <a:pt x="337" y="273"/>
                    <a:pt x="329" y="280"/>
                    <a:pt x="322" y="287"/>
                  </a:cubicBezTo>
                  <a:cubicBezTo>
                    <a:pt x="260" y="251"/>
                    <a:pt x="260" y="251"/>
                    <a:pt x="260" y="251"/>
                  </a:cubicBezTo>
                  <a:cubicBezTo>
                    <a:pt x="242" y="265"/>
                    <a:pt x="223" y="276"/>
                    <a:pt x="203" y="285"/>
                  </a:cubicBezTo>
                  <a:cubicBezTo>
                    <a:pt x="203" y="356"/>
                    <a:pt x="203" y="356"/>
                    <a:pt x="203" y="356"/>
                  </a:cubicBezTo>
                  <a:cubicBezTo>
                    <a:pt x="184" y="363"/>
                    <a:pt x="165" y="368"/>
                    <a:pt x="145" y="371"/>
                  </a:cubicBezTo>
                  <a:cubicBezTo>
                    <a:pt x="108" y="309"/>
                    <a:pt x="108" y="309"/>
                    <a:pt x="108" y="309"/>
                  </a:cubicBezTo>
                  <a:cubicBezTo>
                    <a:pt x="98" y="310"/>
                    <a:pt x="87" y="311"/>
                    <a:pt x="76" y="311"/>
                  </a:cubicBezTo>
                  <a:cubicBezTo>
                    <a:pt x="76" y="311"/>
                    <a:pt x="75" y="311"/>
                    <a:pt x="75" y="311"/>
                  </a:cubicBezTo>
                  <a:close/>
                </a:path>
              </a:pathLst>
            </a:custGeom>
            <a:solidFill>
              <a:srgbClr val="00B0F0">
                <a:alpha val="31000"/>
              </a:srgbClr>
            </a:solidFill>
            <a:ln w="15875">
              <a:solidFill>
                <a:srgbClr val="00B0F0"/>
              </a:solidFill>
              <a:round/>
            </a:ln>
          </p:spPr>
          <p:txBody>
            <a:bodyPr vert="horz" wrap="square" lIns="121920" tIns="60960" rIns="121920" bIns="60960" numCol="1" anchor="t" anchorCtr="0" compatLnSpc="1"/>
            <a:p>
              <a:pPr defTabSz="1375410"/>
              <a:endParaRPr lang="en-US" sz="2665">
                <a:gradFill>
                  <a:gsLst>
                    <a:gs pos="0">
                      <a:prstClr val="white"/>
                    </a:gs>
                    <a:gs pos="61000">
                      <a:prstClr val="white"/>
                    </a:gs>
                  </a:gsLst>
                  <a:lin ang="5400000" scaled="1"/>
                </a:gradFill>
              </a:endParaRPr>
            </a:p>
          </p:txBody>
        </p:sp>
        <p:sp>
          <p:nvSpPr>
            <p:cNvPr id="10" name="Freeform 8"/>
            <p:cNvSpPr/>
            <p:nvPr/>
          </p:nvSpPr>
          <p:spPr bwMode="auto">
            <a:xfrm>
              <a:off x="6363" y="5242"/>
              <a:ext cx="3143" cy="3777"/>
            </a:xfrm>
            <a:custGeom>
              <a:avLst/>
              <a:gdLst/>
              <a:ahLst/>
              <a:cxnLst>
                <a:cxn ang="0">
                  <a:pos x="61" y="76"/>
                </a:cxn>
                <a:cxn ang="0">
                  <a:pos x="200" y="76"/>
                </a:cxn>
                <a:cxn ang="0">
                  <a:pos x="191" y="69"/>
                </a:cxn>
                <a:cxn ang="0">
                  <a:pos x="179" y="41"/>
                </a:cxn>
                <a:cxn ang="0">
                  <a:pos x="191" y="12"/>
                </a:cxn>
                <a:cxn ang="0">
                  <a:pos x="220" y="0"/>
                </a:cxn>
                <a:cxn ang="0">
                  <a:pos x="248" y="12"/>
                </a:cxn>
                <a:cxn ang="0">
                  <a:pos x="260" y="41"/>
                </a:cxn>
                <a:cxn ang="0">
                  <a:pos x="248" y="69"/>
                </a:cxn>
                <a:cxn ang="0">
                  <a:pos x="239" y="76"/>
                </a:cxn>
                <a:cxn ang="0">
                  <a:pos x="372" y="76"/>
                </a:cxn>
                <a:cxn ang="0">
                  <a:pos x="372" y="197"/>
                </a:cxn>
                <a:cxn ang="0">
                  <a:pos x="367" y="191"/>
                </a:cxn>
                <a:cxn ang="0">
                  <a:pos x="338" y="179"/>
                </a:cxn>
                <a:cxn ang="0">
                  <a:pos x="309" y="191"/>
                </a:cxn>
                <a:cxn ang="0">
                  <a:pos x="297" y="220"/>
                </a:cxn>
                <a:cxn ang="0">
                  <a:pos x="309" y="248"/>
                </a:cxn>
                <a:cxn ang="0">
                  <a:pos x="338" y="260"/>
                </a:cxn>
                <a:cxn ang="0">
                  <a:pos x="367" y="248"/>
                </a:cxn>
                <a:cxn ang="0">
                  <a:pos x="372" y="242"/>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Lst>
              <a:rect l="0" t="0" r="r" b="b"/>
              <a:pathLst>
                <a:path w="372" h="446">
                  <a:moveTo>
                    <a:pt x="61" y="76"/>
                  </a:moveTo>
                  <a:cubicBezTo>
                    <a:pt x="200" y="76"/>
                    <a:pt x="200" y="76"/>
                    <a:pt x="200" y="76"/>
                  </a:cubicBezTo>
                  <a:cubicBezTo>
                    <a:pt x="197" y="74"/>
                    <a:pt x="194" y="72"/>
                    <a:pt x="191" y="69"/>
                  </a:cubicBezTo>
                  <a:cubicBezTo>
                    <a:pt x="183" y="61"/>
                    <a:pt x="179" y="52"/>
                    <a:pt x="179" y="41"/>
                  </a:cubicBezTo>
                  <a:cubicBezTo>
                    <a:pt x="179" y="29"/>
                    <a:pt x="183" y="20"/>
                    <a:pt x="191" y="12"/>
                  </a:cubicBezTo>
                  <a:cubicBezTo>
                    <a:pt x="199" y="4"/>
                    <a:pt x="209" y="0"/>
                    <a:pt x="220" y="0"/>
                  </a:cubicBezTo>
                  <a:cubicBezTo>
                    <a:pt x="231" y="0"/>
                    <a:pt x="241" y="4"/>
                    <a:pt x="248" y="12"/>
                  </a:cubicBezTo>
                  <a:cubicBezTo>
                    <a:pt x="256" y="20"/>
                    <a:pt x="260" y="29"/>
                    <a:pt x="260" y="41"/>
                  </a:cubicBezTo>
                  <a:cubicBezTo>
                    <a:pt x="260" y="52"/>
                    <a:pt x="256" y="61"/>
                    <a:pt x="248" y="69"/>
                  </a:cubicBezTo>
                  <a:cubicBezTo>
                    <a:pt x="246" y="72"/>
                    <a:pt x="243" y="74"/>
                    <a:pt x="239" y="76"/>
                  </a:cubicBezTo>
                  <a:cubicBezTo>
                    <a:pt x="372" y="76"/>
                    <a:pt x="372" y="76"/>
                    <a:pt x="372" y="76"/>
                  </a:cubicBezTo>
                  <a:cubicBezTo>
                    <a:pt x="372" y="197"/>
                    <a:pt x="372" y="197"/>
                    <a:pt x="372" y="197"/>
                  </a:cubicBezTo>
                  <a:cubicBezTo>
                    <a:pt x="370" y="195"/>
                    <a:pt x="369" y="193"/>
                    <a:pt x="367" y="191"/>
                  </a:cubicBezTo>
                  <a:cubicBezTo>
                    <a:pt x="359" y="183"/>
                    <a:pt x="349" y="179"/>
                    <a:pt x="338" y="179"/>
                  </a:cubicBezTo>
                  <a:cubicBezTo>
                    <a:pt x="327" y="179"/>
                    <a:pt x="317" y="183"/>
                    <a:pt x="309" y="191"/>
                  </a:cubicBezTo>
                  <a:cubicBezTo>
                    <a:pt x="301" y="199"/>
                    <a:pt x="297" y="209"/>
                    <a:pt x="297" y="220"/>
                  </a:cubicBezTo>
                  <a:cubicBezTo>
                    <a:pt x="297" y="231"/>
                    <a:pt x="301" y="241"/>
                    <a:pt x="309" y="248"/>
                  </a:cubicBezTo>
                  <a:cubicBezTo>
                    <a:pt x="317" y="256"/>
                    <a:pt x="327" y="260"/>
                    <a:pt x="338" y="260"/>
                  </a:cubicBezTo>
                  <a:cubicBezTo>
                    <a:pt x="349" y="260"/>
                    <a:pt x="359" y="256"/>
                    <a:pt x="367" y="248"/>
                  </a:cubicBezTo>
                  <a:cubicBezTo>
                    <a:pt x="369" y="246"/>
                    <a:pt x="370" y="244"/>
                    <a:pt x="372" y="242"/>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4" y="219"/>
                    <a:pt x="86" y="199"/>
                  </a:cubicBezTo>
                  <a:cubicBezTo>
                    <a:pt x="15" y="199"/>
                    <a:pt x="15" y="199"/>
                    <a:pt x="15" y="199"/>
                  </a:cubicBezTo>
                  <a:cubicBezTo>
                    <a:pt x="8" y="180"/>
                    <a:pt x="3" y="161"/>
                    <a:pt x="0" y="141"/>
                  </a:cubicBezTo>
                  <a:cubicBezTo>
                    <a:pt x="62" y="104"/>
                    <a:pt x="62" y="104"/>
                    <a:pt x="62" y="104"/>
                  </a:cubicBezTo>
                  <a:cubicBezTo>
                    <a:pt x="62" y="98"/>
                    <a:pt x="61" y="91"/>
                    <a:pt x="61" y="84"/>
                  </a:cubicBezTo>
                  <a:lnTo>
                    <a:pt x="61" y="76"/>
                  </a:lnTo>
                  <a:close/>
                </a:path>
              </a:pathLst>
            </a:custGeom>
            <a:solidFill>
              <a:srgbClr val="00B0F0">
                <a:alpha val="31000"/>
              </a:srgbClr>
            </a:solidFill>
            <a:ln w="15875">
              <a:solidFill>
                <a:srgbClr val="00B0F0"/>
              </a:solidFill>
              <a:round/>
            </a:ln>
          </p:spPr>
          <p:txBody>
            <a:bodyPr vert="horz" wrap="square" lIns="121920" tIns="60960" rIns="121920" bIns="60960" numCol="1" anchor="t" anchorCtr="0" compatLnSpc="1"/>
            <a:p>
              <a:pPr defTabSz="1375410"/>
              <a:endParaRPr lang="en-US" sz="2665">
                <a:gradFill>
                  <a:gsLst>
                    <a:gs pos="0">
                      <a:prstClr val="white"/>
                    </a:gs>
                    <a:gs pos="61000">
                      <a:prstClr val="white"/>
                    </a:gs>
                  </a:gsLst>
                  <a:lin ang="5400000" scaled="1"/>
                </a:gradFill>
              </a:endParaRPr>
            </a:p>
          </p:txBody>
        </p:sp>
        <p:sp>
          <p:nvSpPr>
            <p:cNvPr id="11" name="Freeform 31"/>
            <p:cNvSpPr/>
            <p:nvPr/>
          </p:nvSpPr>
          <p:spPr>
            <a:xfrm>
              <a:off x="12087" y="3006"/>
              <a:ext cx="313" cy="313"/>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rgbClr val="00B0F0">
                <a:alpha val="31000"/>
              </a:srgbClr>
            </a:solidFill>
            <a:ln w="12700">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908" tIns="245908" rIns="245908" bIns="245908" numCol="1" spcCol="1270" anchor="ctr" anchorCtr="0">
              <a:noAutofit/>
            </a:bodyPr>
            <a:p>
              <a:pPr algn="ctr" defTabSz="1303655">
                <a:lnSpc>
                  <a:spcPct val="90000"/>
                </a:lnSpc>
                <a:spcBef>
                  <a:spcPct val="0"/>
                </a:spcBef>
                <a:spcAft>
                  <a:spcPct val="35000"/>
                </a:spcAft>
              </a:pPr>
              <a:endParaRPr lang="en-US" sz="2935">
                <a:gradFill>
                  <a:gsLst>
                    <a:gs pos="0">
                      <a:prstClr val="white"/>
                    </a:gs>
                    <a:gs pos="61000">
                      <a:prstClr val="white"/>
                    </a:gs>
                  </a:gsLst>
                  <a:lin ang="5400000" scaled="1"/>
                </a:gradFill>
              </a:endParaRPr>
            </a:p>
          </p:txBody>
        </p:sp>
        <p:sp>
          <p:nvSpPr>
            <p:cNvPr id="12" name="Freeform 33"/>
            <p:cNvSpPr/>
            <p:nvPr/>
          </p:nvSpPr>
          <p:spPr>
            <a:xfrm>
              <a:off x="12087" y="8388"/>
              <a:ext cx="313" cy="313"/>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rgbClr val="00B0F0">
                <a:alpha val="31000"/>
              </a:srgbClr>
            </a:solidFill>
            <a:ln w="12700">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908" tIns="245908" rIns="245908" bIns="245908" numCol="1" spcCol="1270" anchor="ctr" anchorCtr="0">
              <a:noAutofit/>
            </a:bodyPr>
            <a:p>
              <a:pPr algn="ctr" defTabSz="1303655">
                <a:lnSpc>
                  <a:spcPct val="90000"/>
                </a:lnSpc>
                <a:spcBef>
                  <a:spcPct val="0"/>
                </a:spcBef>
                <a:spcAft>
                  <a:spcPct val="35000"/>
                </a:spcAft>
              </a:pPr>
              <a:endParaRPr lang="en-US" sz="2935">
                <a:gradFill>
                  <a:gsLst>
                    <a:gs pos="0">
                      <a:prstClr val="white"/>
                    </a:gs>
                    <a:gs pos="61000">
                      <a:prstClr val="white"/>
                    </a:gs>
                  </a:gsLst>
                  <a:lin ang="5400000" scaled="1"/>
                </a:gradFill>
              </a:endParaRPr>
            </a:p>
          </p:txBody>
        </p:sp>
        <p:sp>
          <p:nvSpPr>
            <p:cNvPr id="13" name="Freeform 35"/>
            <p:cNvSpPr/>
            <p:nvPr/>
          </p:nvSpPr>
          <p:spPr>
            <a:xfrm>
              <a:off x="6636" y="8388"/>
              <a:ext cx="313" cy="313"/>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rgbClr val="00B0F0">
                <a:alpha val="31000"/>
              </a:srgbClr>
            </a:solidFill>
            <a:ln w="12700">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908" tIns="245908" rIns="245908" bIns="245908" numCol="1" spcCol="1270" anchor="ctr" anchorCtr="0">
              <a:noAutofit/>
            </a:bodyPr>
            <a:p>
              <a:pPr algn="ctr" defTabSz="1303655">
                <a:lnSpc>
                  <a:spcPct val="90000"/>
                </a:lnSpc>
                <a:spcBef>
                  <a:spcPct val="0"/>
                </a:spcBef>
                <a:spcAft>
                  <a:spcPct val="35000"/>
                </a:spcAft>
              </a:pPr>
              <a:endParaRPr lang="en-US" sz="2935">
                <a:gradFill>
                  <a:gsLst>
                    <a:gs pos="0">
                      <a:prstClr val="white"/>
                    </a:gs>
                    <a:gs pos="61000">
                      <a:prstClr val="white"/>
                    </a:gs>
                  </a:gsLst>
                  <a:lin ang="5400000" scaled="1"/>
                </a:gradFill>
              </a:endParaRPr>
            </a:p>
          </p:txBody>
        </p:sp>
        <p:sp>
          <p:nvSpPr>
            <p:cNvPr id="14" name="Freeform 37"/>
            <p:cNvSpPr/>
            <p:nvPr/>
          </p:nvSpPr>
          <p:spPr>
            <a:xfrm>
              <a:off x="6636" y="3006"/>
              <a:ext cx="313" cy="313"/>
            </a:xfrm>
            <a:custGeom>
              <a:avLst/>
              <a:gdLst>
                <a:gd name="connsiteX0" fmla="*/ 0 w 1068585"/>
                <a:gd name="connsiteY0" fmla="*/ 534293 h 1068585"/>
                <a:gd name="connsiteX1" fmla="*/ 156491 w 1068585"/>
                <a:gd name="connsiteY1" fmla="*/ 156491 h 1068585"/>
                <a:gd name="connsiteX2" fmla="*/ 534294 w 1068585"/>
                <a:gd name="connsiteY2" fmla="*/ 1 h 1068585"/>
                <a:gd name="connsiteX3" fmla="*/ 912096 w 1068585"/>
                <a:gd name="connsiteY3" fmla="*/ 156492 h 1068585"/>
                <a:gd name="connsiteX4" fmla="*/ 1068586 w 1068585"/>
                <a:gd name="connsiteY4" fmla="*/ 534295 h 1068585"/>
                <a:gd name="connsiteX5" fmla="*/ 912095 w 1068585"/>
                <a:gd name="connsiteY5" fmla="*/ 912097 h 1068585"/>
                <a:gd name="connsiteX6" fmla="*/ 534293 w 1068585"/>
                <a:gd name="connsiteY6" fmla="*/ 1068588 h 1068585"/>
                <a:gd name="connsiteX7" fmla="*/ 156491 w 1068585"/>
                <a:gd name="connsiteY7" fmla="*/ 912097 h 1068585"/>
                <a:gd name="connsiteX8" fmla="*/ 1 w 1068585"/>
                <a:gd name="connsiteY8" fmla="*/ 534295 h 1068585"/>
                <a:gd name="connsiteX9" fmla="*/ 0 w 1068585"/>
                <a:gd name="connsiteY9" fmla="*/ 534293 h 106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585" h="1068585">
                  <a:moveTo>
                    <a:pt x="0" y="534293"/>
                  </a:moveTo>
                  <a:cubicBezTo>
                    <a:pt x="0" y="392590"/>
                    <a:pt x="56292" y="256690"/>
                    <a:pt x="156491" y="156491"/>
                  </a:cubicBezTo>
                  <a:cubicBezTo>
                    <a:pt x="256691" y="56292"/>
                    <a:pt x="392590" y="1"/>
                    <a:pt x="534294" y="1"/>
                  </a:cubicBezTo>
                  <a:cubicBezTo>
                    <a:pt x="675997" y="1"/>
                    <a:pt x="811897" y="56293"/>
                    <a:pt x="912096" y="156492"/>
                  </a:cubicBezTo>
                  <a:cubicBezTo>
                    <a:pt x="1012295" y="256692"/>
                    <a:pt x="1068586" y="392591"/>
                    <a:pt x="1068586" y="534295"/>
                  </a:cubicBezTo>
                  <a:cubicBezTo>
                    <a:pt x="1068586" y="675998"/>
                    <a:pt x="1012295" y="811898"/>
                    <a:pt x="912095" y="912097"/>
                  </a:cubicBezTo>
                  <a:cubicBezTo>
                    <a:pt x="811896" y="1012296"/>
                    <a:pt x="675996" y="1068588"/>
                    <a:pt x="534293" y="1068588"/>
                  </a:cubicBezTo>
                  <a:cubicBezTo>
                    <a:pt x="392590" y="1068588"/>
                    <a:pt x="256690" y="1012296"/>
                    <a:pt x="156491" y="912097"/>
                  </a:cubicBezTo>
                  <a:cubicBezTo>
                    <a:pt x="56292" y="811898"/>
                    <a:pt x="0" y="675998"/>
                    <a:pt x="1" y="534295"/>
                  </a:cubicBezTo>
                  <a:cubicBezTo>
                    <a:pt x="1" y="534294"/>
                    <a:pt x="0" y="534294"/>
                    <a:pt x="0" y="534293"/>
                  </a:cubicBezTo>
                  <a:close/>
                </a:path>
              </a:pathLst>
            </a:custGeom>
            <a:solidFill>
              <a:srgbClr val="00B0F0">
                <a:alpha val="31000"/>
              </a:srgbClr>
            </a:solidFill>
            <a:ln w="12700">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5908" tIns="245908" rIns="245908" bIns="245908" numCol="1" spcCol="1270" anchor="ctr" anchorCtr="0">
              <a:noAutofit/>
            </a:bodyPr>
            <a:p>
              <a:pPr algn="ctr" defTabSz="1303655">
                <a:lnSpc>
                  <a:spcPct val="90000"/>
                </a:lnSpc>
                <a:spcBef>
                  <a:spcPct val="0"/>
                </a:spcBef>
                <a:spcAft>
                  <a:spcPct val="35000"/>
                </a:spcAft>
              </a:pPr>
              <a:endParaRPr lang="en-US" sz="2935">
                <a:gradFill>
                  <a:gsLst>
                    <a:gs pos="0">
                      <a:prstClr val="white"/>
                    </a:gs>
                    <a:gs pos="61000">
                      <a:prstClr val="white"/>
                    </a:gs>
                  </a:gsLst>
                  <a:lin ang="5400000" scaled="1"/>
                </a:gradFill>
              </a:endParaRPr>
            </a:p>
          </p:txBody>
        </p:sp>
        <p:sp>
          <p:nvSpPr>
            <p:cNvPr id="15" name="Freeform 158"/>
            <p:cNvSpPr>
              <a:spLocks noEditPoints="1"/>
            </p:cNvSpPr>
            <p:nvPr/>
          </p:nvSpPr>
          <p:spPr bwMode="auto">
            <a:xfrm>
              <a:off x="7770" y="4282"/>
              <a:ext cx="814" cy="698"/>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bg1"/>
            </a:solidFill>
            <a:ln w="9525">
              <a:noFill/>
              <a:round/>
            </a:ln>
          </p:spPr>
          <p:txBody>
            <a:bodyPr vert="horz" wrap="square" lIns="121920" tIns="60960" rIns="121920" bIns="60960" numCol="1" anchor="t" anchorCtr="0" compatLnSpc="1"/>
            <a:p>
              <a:pPr defTabSz="1375410"/>
              <a:endParaRPr lang="en-US" sz="2665">
                <a:gradFill>
                  <a:gsLst>
                    <a:gs pos="0">
                      <a:prstClr val="white"/>
                    </a:gs>
                    <a:gs pos="61000">
                      <a:prstClr val="white"/>
                    </a:gs>
                  </a:gsLst>
                  <a:lin ang="5400000" scaled="1"/>
                </a:gradFill>
              </a:endParaRPr>
            </a:p>
          </p:txBody>
        </p:sp>
        <p:sp>
          <p:nvSpPr>
            <p:cNvPr id="16" name="Freeform 154"/>
            <p:cNvSpPr>
              <a:spLocks noEditPoints="1"/>
            </p:cNvSpPr>
            <p:nvPr/>
          </p:nvSpPr>
          <p:spPr bwMode="auto">
            <a:xfrm>
              <a:off x="10367" y="4190"/>
              <a:ext cx="827" cy="894"/>
            </a:xfrm>
            <a:custGeom>
              <a:avLst/>
              <a:gdLst/>
              <a:ahLst/>
              <a:cxnLst>
                <a:cxn ang="0">
                  <a:pos x="58" y="58"/>
                </a:cxn>
                <a:cxn ang="0">
                  <a:pos x="41" y="58"/>
                </a:cxn>
                <a:cxn ang="0">
                  <a:pos x="31" y="68"/>
                </a:cxn>
                <a:cxn ang="0">
                  <a:pos x="22" y="58"/>
                </a:cxn>
                <a:cxn ang="0">
                  <a:pos x="5" y="58"/>
                </a:cxn>
                <a:cxn ang="0">
                  <a:pos x="0" y="53"/>
                </a:cxn>
                <a:cxn ang="0">
                  <a:pos x="12" y="22"/>
                </a:cxn>
                <a:cxn ang="0">
                  <a:pos x="28" y="5"/>
                </a:cxn>
                <a:cxn ang="0">
                  <a:pos x="28" y="3"/>
                </a:cxn>
                <a:cxn ang="0">
                  <a:pos x="31" y="0"/>
                </a:cxn>
                <a:cxn ang="0">
                  <a:pos x="35" y="3"/>
                </a:cxn>
                <a:cxn ang="0">
                  <a:pos x="35" y="5"/>
                </a:cxn>
                <a:cxn ang="0">
                  <a:pos x="51" y="22"/>
                </a:cxn>
                <a:cxn ang="0">
                  <a:pos x="63" y="53"/>
                </a:cxn>
                <a:cxn ang="0">
                  <a:pos x="58" y="58"/>
                </a:cxn>
                <a:cxn ang="0">
                  <a:pos x="31" y="63"/>
                </a:cxn>
                <a:cxn ang="0">
                  <a:pos x="26" y="58"/>
                </a:cxn>
                <a:cxn ang="0">
                  <a:pos x="25" y="57"/>
                </a:cxn>
                <a:cxn ang="0">
                  <a:pos x="25" y="58"/>
                </a:cxn>
                <a:cxn ang="0">
                  <a:pos x="31" y="65"/>
                </a:cxn>
                <a:cxn ang="0">
                  <a:pos x="32" y="64"/>
                </a:cxn>
                <a:cxn ang="0">
                  <a:pos x="31" y="63"/>
                </a:cxn>
              </a:cxnLst>
              <a:rect l="0" t="0"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chemeClr val="bg1"/>
            </a:solidFill>
            <a:ln w="9525">
              <a:noFill/>
              <a:round/>
            </a:ln>
          </p:spPr>
          <p:txBody>
            <a:bodyPr vert="horz" wrap="square" lIns="121920" tIns="60960" rIns="121920" bIns="60960" numCol="1" anchor="t" anchorCtr="0" compatLnSpc="1"/>
            <a:p>
              <a:pPr defTabSz="1375410"/>
              <a:endParaRPr lang="en-US" sz="2665">
                <a:gradFill>
                  <a:gsLst>
                    <a:gs pos="0">
                      <a:prstClr val="white"/>
                    </a:gs>
                    <a:gs pos="61000">
                      <a:prstClr val="white"/>
                    </a:gs>
                  </a:gsLst>
                  <a:lin ang="5400000" scaled="1"/>
                </a:gradFill>
              </a:endParaRPr>
            </a:p>
          </p:txBody>
        </p:sp>
        <p:sp>
          <p:nvSpPr>
            <p:cNvPr id="18" name="Freeform 79"/>
            <p:cNvSpPr>
              <a:spLocks noEditPoints="1"/>
            </p:cNvSpPr>
            <p:nvPr/>
          </p:nvSpPr>
          <p:spPr bwMode="auto">
            <a:xfrm>
              <a:off x="10324" y="6852"/>
              <a:ext cx="792" cy="620"/>
            </a:xfrm>
            <a:custGeom>
              <a:avLst/>
              <a:gdLst/>
              <a:ahLst/>
              <a:cxnLst>
                <a:cxn ang="0">
                  <a:pos x="9" y="9"/>
                </a:cxn>
                <a:cxn ang="0">
                  <a:pos x="0" y="8"/>
                </a:cxn>
                <a:cxn ang="0">
                  <a:pos x="2" y="0"/>
                </a:cxn>
                <a:cxn ang="0">
                  <a:pos x="10" y="1"/>
                </a:cxn>
                <a:cxn ang="0">
                  <a:pos x="10" y="23"/>
                </a:cxn>
                <a:cxn ang="0">
                  <a:pos x="2" y="24"/>
                </a:cxn>
                <a:cxn ang="0">
                  <a:pos x="0" y="15"/>
                </a:cxn>
                <a:cxn ang="0">
                  <a:pos x="9" y="14"/>
                </a:cxn>
                <a:cxn ang="0">
                  <a:pos x="10" y="23"/>
                </a:cxn>
                <a:cxn ang="0">
                  <a:pos x="9" y="38"/>
                </a:cxn>
                <a:cxn ang="0">
                  <a:pos x="0" y="37"/>
                </a:cxn>
                <a:cxn ang="0">
                  <a:pos x="2" y="29"/>
                </a:cxn>
                <a:cxn ang="0">
                  <a:pos x="10" y="30"/>
                </a:cxn>
                <a:cxn ang="0">
                  <a:pos x="10" y="52"/>
                </a:cxn>
                <a:cxn ang="0">
                  <a:pos x="2" y="53"/>
                </a:cxn>
                <a:cxn ang="0">
                  <a:pos x="0" y="44"/>
                </a:cxn>
                <a:cxn ang="0">
                  <a:pos x="9" y="43"/>
                </a:cxn>
                <a:cxn ang="0">
                  <a:pos x="10" y="52"/>
                </a:cxn>
                <a:cxn ang="0">
                  <a:pos x="67" y="9"/>
                </a:cxn>
                <a:cxn ang="0">
                  <a:pos x="15" y="8"/>
                </a:cxn>
                <a:cxn ang="0">
                  <a:pos x="16" y="0"/>
                </a:cxn>
                <a:cxn ang="0">
                  <a:pos x="68" y="1"/>
                </a:cxn>
                <a:cxn ang="0">
                  <a:pos x="68" y="23"/>
                </a:cxn>
                <a:cxn ang="0">
                  <a:pos x="16" y="24"/>
                </a:cxn>
                <a:cxn ang="0">
                  <a:pos x="15" y="15"/>
                </a:cxn>
                <a:cxn ang="0">
                  <a:pos x="67" y="14"/>
                </a:cxn>
                <a:cxn ang="0">
                  <a:pos x="68" y="23"/>
                </a:cxn>
                <a:cxn ang="0">
                  <a:pos x="67" y="38"/>
                </a:cxn>
                <a:cxn ang="0">
                  <a:pos x="15" y="37"/>
                </a:cxn>
                <a:cxn ang="0">
                  <a:pos x="16" y="29"/>
                </a:cxn>
                <a:cxn ang="0">
                  <a:pos x="68" y="30"/>
                </a:cxn>
                <a:cxn ang="0">
                  <a:pos x="68" y="52"/>
                </a:cxn>
                <a:cxn ang="0">
                  <a:pos x="16" y="53"/>
                </a:cxn>
                <a:cxn ang="0">
                  <a:pos x="15" y="44"/>
                </a:cxn>
                <a:cxn ang="0">
                  <a:pos x="67" y="43"/>
                </a:cxn>
                <a:cxn ang="0">
                  <a:pos x="68" y="52"/>
                </a:cxn>
              </a:cxnLst>
              <a:rect l="0" t="0" r="r" b="b"/>
              <a:pathLst>
                <a:path w="68" h="53">
                  <a:moveTo>
                    <a:pt x="10" y="8"/>
                  </a:moveTo>
                  <a:cubicBezTo>
                    <a:pt x="10" y="9"/>
                    <a:pt x="10" y="9"/>
                    <a:pt x="9" y="9"/>
                  </a:cubicBezTo>
                  <a:cubicBezTo>
                    <a:pt x="2" y="9"/>
                    <a:pt x="2" y="9"/>
                    <a:pt x="2" y="9"/>
                  </a:cubicBezTo>
                  <a:cubicBezTo>
                    <a:pt x="1" y="9"/>
                    <a:pt x="0" y="9"/>
                    <a:pt x="0" y="8"/>
                  </a:cubicBezTo>
                  <a:cubicBezTo>
                    <a:pt x="0" y="1"/>
                    <a:pt x="0" y="1"/>
                    <a:pt x="0" y="1"/>
                  </a:cubicBezTo>
                  <a:cubicBezTo>
                    <a:pt x="0" y="0"/>
                    <a:pt x="1" y="0"/>
                    <a:pt x="2" y="0"/>
                  </a:cubicBezTo>
                  <a:cubicBezTo>
                    <a:pt x="9" y="0"/>
                    <a:pt x="9" y="0"/>
                    <a:pt x="9" y="0"/>
                  </a:cubicBezTo>
                  <a:cubicBezTo>
                    <a:pt x="10" y="0"/>
                    <a:pt x="10" y="0"/>
                    <a:pt x="10" y="1"/>
                  </a:cubicBezTo>
                  <a:lnTo>
                    <a:pt x="10" y="8"/>
                  </a:lnTo>
                  <a:close/>
                  <a:moveTo>
                    <a:pt x="10" y="23"/>
                  </a:moveTo>
                  <a:cubicBezTo>
                    <a:pt x="10" y="23"/>
                    <a:pt x="10" y="24"/>
                    <a:pt x="9" y="24"/>
                  </a:cubicBezTo>
                  <a:cubicBezTo>
                    <a:pt x="2" y="24"/>
                    <a:pt x="2" y="24"/>
                    <a:pt x="2" y="24"/>
                  </a:cubicBezTo>
                  <a:cubicBezTo>
                    <a:pt x="1" y="24"/>
                    <a:pt x="0" y="23"/>
                    <a:pt x="0" y="23"/>
                  </a:cubicBezTo>
                  <a:cubicBezTo>
                    <a:pt x="0" y="15"/>
                    <a:pt x="0" y="15"/>
                    <a:pt x="0" y="15"/>
                  </a:cubicBezTo>
                  <a:cubicBezTo>
                    <a:pt x="0" y="15"/>
                    <a:pt x="1" y="14"/>
                    <a:pt x="2" y="14"/>
                  </a:cubicBezTo>
                  <a:cubicBezTo>
                    <a:pt x="9" y="14"/>
                    <a:pt x="9" y="14"/>
                    <a:pt x="9" y="14"/>
                  </a:cubicBezTo>
                  <a:cubicBezTo>
                    <a:pt x="10" y="14"/>
                    <a:pt x="10" y="15"/>
                    <a:pt x="10" y="15"/>
                  </a:cubicBezTo>
                  <a:lnTo>
                    <a:pt x="10" y="23"/>
                  </a:lnTo>
                  <a:close/>
                  <a:moveTo>
                    <a:pt x="10" y="37"/>
                  </a:moveTo>
                  <a:cubicBezTo>
                    <a:pt x="10" y="38"/>
                    <a:pt x="10" y="38"/>
                    <a:pt x="9" y="38"/>
                  </a:cubicBezTo>
                  <a:cubicBezTo>
                    <a:pt x="2" y="38"/>
                    <a:pt x="2" y="38"/>
                    <a:pt x="2" y="38"/>
                  </a:cubicBezTo>
                  <a:cubicBezTo>
                    <a:pt x="1" y="38"/>
                    <a:pt x="0" y="38"/>
                    <a:pt x="0" y="37"/>
                  </a:cubicBezTo>
                  <a:cubicBezTo>
                    <a:pt x="0" y="30"/>
                    <a:pt x="0" y="30"/>
                    <a:pt x="0" y="30"/>
                  </a:cubicBezTo>
                  <a:cubicBezTo>
                    <a:pt x="0" y="29"/>
                    <a:pt x="1" y="29"/>
                    <a:pt x="2" y="29"/>
                  </a:cubicBezTo>
                  <a:cubicBezTo>
                    <a:pt x="9" y="29"/>
                    <a:pt x="9" y="29"/>
                    <a:pt x="9" y="29"/>
                  </a:cubicBezTo>
                  <a:cubicBezTo>
                    <a:pt x="10" y="29"/>
                    <a:pt x="10" y="29"/>
                    <a:pt x="10" y="30"/>
                  </a:cubicBezTo>
                  <a:lnTo>
                    <a:pt x="10" y="37"/>
                  </a:lnTo>
                  <a:close/>
                  <a:moveTo>
                    <a:pt x="10" y="52"/>
                  </a:moveTo>
                  <a:cubicBezTo>
                    <a:pt x="10" y="52"/>
                    <a:pt x="10" y="53"/>
                    <a:pt x="9" y="53"/>
                  </a:cubicBezTo>
                  <a:cubicBezTo>
                    <a:pt x="2" y="53"/>
                    <a:pt x="2" y="53"/>
                    <a:pt x="2" y="53"/>
                  </a:cubicBezTo>
                  <a:cubicBezTo>
                    <a:pt x="1" y="53"/>
                    <a:pt x="0" y="52"/>
                    <a:pt x="0" y="52"/>
                  </a:cubicBezTo>
                  <a:cubicBezTo>
                    <a:pt x="0" y="44"/>
                    <a:pt x="0" y="44"/>
                    <a:pt x="0" y="44"/>
                  </a:cubicBezTo>
                  <a:cubicBezTo>
                    <a:pt x="0" y="44"/>
                    <a:pt x="1" y="43"/>
                    <a:pt x="2" y="43"/>
                  </a:cubicBezTo>
                  <a:cubicBezTo>
                    <a:pt x="9" y="43"/>
                    <a:pt x="9" y="43"/>
                    <a:pt x="9" y="43"/>
                  </a:cubicBezTo>
                  <a:cubicBezTo>
                    <a:pt x="10" y="43"/>
                    <a:pt x="10" y="44"/>
                    <a:pt x="10" y="44"/>
                  </a:cubicBezTo>
                  <a:lnTo>
                    <a:pt x="10" y="52"/>
                  </a:lnTo>
                  <a:close/>
                  <a:moveTo>
                    <a:pt x="68" y="8"/>
                  </a:moveTo>
                  <a:cubicBezTo>
                    <a:pt x="68" y="9"/>
                    <a:pt x="68" y="9"/>
                    <a:pt x="67" y="9"/>
                  </a:cubicBezTo>
                  <a:cubicBezTo>
                    <a:pt x="16" y="9"/>
                    <a:pt x="16" y="9"/>
                    <a:pt x="16" y="9"/>
                  </a:cubicBezTo>
                  <a:cubicBezTo>
                    <a:pt x="16" y="9"/>
                    <a:pt x="15" y="9"/>
                    <a:pt x="15" y="8"/>
                  </a:cubicBezTo>
                  <a:cubicBezTo>
                    <a:pt x="15" y="1"/>
                    <a:pt x="15" y="1"/>
                    <a:pt x="15" y="1"/>
                  </a:cubicBezTo>
                  <a:cubicBezTo>
                    <a:pt x="15" y="0"/>
                    <a:pt x="16" y="0"/>
                    <a:pt x="16" y="0"/>
                  </a:cubicBezTo>
                  <a:cubicBezTo>
                    <a:pt x="67" y="0"/>
                    <a:pt x="67" y="0"/>
                    <a:pt x="67" y="0"/>
                  </a:cubicBezTo>
                  <a:cubicBezTo>
                    <a:pt x="68" y="0"/>
                    <a:pt x="68" y="0"/>
                    <a:pt x="68" y="1"/>
                  </a:cubicBezTo>
                  <a:lnTo>
                    <a:pt x="68" y="8"/>
                  </a:lnTo>
                  <a:close/>
                  <a:moveTo>
                    <a:pt x="68" y="23"/>
                  </a:moveTo>
                  <a:cubicBezTo>
                    <a:pt x="68" y="23"/>
                    <a:pt x="68" y="24"/>
                    <a:pt x="67" y="24"/>
                  </a:cubicBezTo>
                  <a:cubicBezTo>
                    <a:pt x="16" y="24"/>
                    <a:pt x="16" y="24"/>
                    <a:pt x="16" y="24"/>
                  </a:cubicBezTo>
                  <a:cubicBezTo>
                    <a:pt x="16" y="24"/>
                    <a:pt x="15" y="23"/>
                    <a:pt x="15" y="23"/>
                  </a:cubicBezTo>
                  <a:cubicBezTo>
                    <a:pt x="15" y="15"/>
                    <a:pt x="15" y="15"/>
                    <a:pt x="15" y="15"/>
                  </a:cubicBezTo>
                  <a:cubicBezTo>
                    <a:pt x="15" y="15"/>
                    <a:pt x="16" y="14"/>
                    <a:pt x="16" y="14"/>
                  </a:cubicBezTo>
                  <a:cubicBezTo>
                    <a:pt x="67" y="14"/>
                    <a:pt x="67" y="14"/>
                    <a:pt x="67" y="14"/>
                  </a:cubicBezTo>
                  <a:cubicBezTo>
                    <a:pt x="68" y="14"/>
                    <a:pt x="68" y="15"/>
                    <a:pt x="68" y="15"/>
                  </a:cubicBezTo>
                  <a:lnTo>
                    <a:pt x="68" y="23"/>
                  </a:lnTo>
                  <a:close/>
                  <a:moveTo>
                    <a:pt x="68" y="37"/>
                  </a:moveTo>
                  <a:cubicBezTo>
                    <a:pt x="68" y="38"/>
                    <a:pt x="68" y="38"/>
                    <a:pt x="67" y="38"/>
                  </a:cubicBezTo>
                  <a:cubicBezTo>
                    <a:pt x="16" y="38"/>
                    <a:pt x="16" y="38"/>
                    <a:pt x="16" y="38"/>
                  </a:cubicBezTo>
                  <a:cubicBezTo>
                    <a:pt x="16" y="38"/>
                    <a:pt x="15" y="38"/>
                    <a:pt x="15" y="37"/>
                  </a:cubicBezTo>
                  <a:cubicBezTo>
                    <a:pt x="15" y="30"/>
                    <a:pt x="15" y="30"/>
                    <a:pt x="15" y="30"/>
                  </a:cubicBezTo>
                  <a:cubicBezTo>
                    <a:pt x="15" y="29"/>
                    <a:pt x="16" y="29"/>
                    <a:pt x="16" y="29"/>
                  </a:cubicBezTo>
                  <a:cubicBezTo>
                    <a:pt x="67" y="29"/>
                    <a:pt x="67" y="29"/>
                    <a:pt x="67" y="29"/>
                  </a:cubicBezTo>
                  <a:cubicBezTo>
                    <a:pt x="68" y="29"/>
                    <a:pt x="68" y="29"/>
                    <a:pt x="68" y="30"/>
                  </a:cubicBezTo>
                  <a:lnTo>
                    <a:pt x="68" y="37"/>
                  </a:lnTo>
                  <a:close/>
                  <a:moveTo>
                    <a:pt x="68" y="52"/>
                  </a:moveTo>
                  <a:cubicBezTo>
                    <a:pt x="68" y="52"/>
                    <a:pt x="68" y="53"/>
                    <a:pt x="67" y="53"/>
                  </a:cubicBezTo>
                  <a:cubicBezTo>
                    <a:pt x="16" y="53"/>
                    <a:pt x="16" y="53"/>
                    <a:pt x="16" y="53"/>
                  </a:cubicBezTo>
                  <a:cubicBezTo>
                    <a:pt x="16" y="53"/>
                    <a:pt x="15" y="52"/>
                    <a:pt x="15" y="52"/>
                  </a:cubicBezTo>
                  <a:cubicBezTo>
                    <a:pt x="15" y="44"/>
                    <a:pt x="15" y="44"/>
                    <a:pt x="15" y="44"/>
                  </a:cubicBezTo>
                  <a:cubicBezTo>
                    <a:pt x="15" y="44"/>
                    <a:pt x="16" y="43"/>
                    <a:pt x="16" y="43"/>
                  </a:cubicBezTo>
                  <a:cubicBezTo>
                    <a:pt x="67" y="43"/>
                    <a:pt x="67" y="43"/>
                    <a:pt x="67" y="43"/>
                  </a:cubicBezTo>
                  <a:cubicBezTo>
                    <a:pt x="68" y="43"/>
                    <a:pt x="68" y="44"/>
                    <a:pt x="68" y="44"/>
                  </a:cubicBezTo>
                  <a:lnTo>
                    <a:pt x="68" y="52"/>
                  </a:lnTo>
                  <a:close/>
                </a:path>
              </a:pathLst>
            </a:custGeom>
            <a:solidFill>
              <a:schemeClr val="bg1"/>
            </a:solidFill>
            <a:ln w="9525">
              <a:noFill/>
              <a:round/>
            </a:ln>
          </p:spPr>
          <p:txBody>
            <a:bodyPr vert="horz" wrap="square" lIns="121920" tIns="60960" rIns="121920" bIns="60960" numCol="1" anchor="t" anchorCtr="0" compatLnSpc="1"/>
            <a:p>
              <a:pPr defTabSz="1375410"/>
              <a:endParaRPr lang="en-US" sz="2665">
                <a:gradFill>
                  <a:gsLst>
                    <a:gs pos="0">
                      <a:prstClr val="white"/>
                    </a:gs>
                    <a:gs pos="61000">
                      <a:prstClr val="white"/>
                    </a:gs>
                  </a:gsLst>
                  <a:lin ang="5400000" scaled="1"/>
                </a:gradFill>
              </a:endParaRPr>
            </a:p>
          </p:txBody>
        </p:sp>
        <p:sp>
          <p:nvSpPr>
            <p:cNvPr id="19" name="Freeform 107"/>
            <p:cNvSpPr>
              <a:spLocks noEditPoints="1"/>
            </p:cNvSpPr>
            <p:nvPr/>
          </p:nvSpPr>
          <p:spPr bwMode="auto">
            <a:xfrm>
              <a:off x="7836" y="6631"/>
              <a:ext cx="837" cy="849"/>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ln>
          </p:spPr>
          <p:txBody>
            <a:bodyPr vert="horz" wrap="square" lIns="121920" tIns="60960" rIns="121920" bIns="60960" numCol="1" anchor="t" anchorCtr="0" compatLnSpc="1"/>
            <a:p>
              <a:pPr defTabSz="1375410"/>
              <a:endParaRPr lang="en-US" sz="2665">
                <a:gradFill>
                  <a:gsLst>
                    <a:gs pos="0">
                      <a:prstClr val="white"/>
                    </a:gs>
                    <a:gs pos="61000">
                      <a:prstClr val="white"/>
                    </a:gs>
                  </a:gsLst>
                  <a:lin ang="5400000" scaled="1"/>
                </a:gradFill>
              </a:endParaRPr>
            </a:p>
          </p:txBody>
        </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等腰三角形 68"/>
          <p:cNvSpPr/>
          <p:nvPr/>
        </p:nvSpPr>
        <p:spPr>
          <a:xfrm rot="15360907">
            <a:off x="10409880" y="2122423"/>
            <a:ext cx="409835" cy="742415"/>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0" name="直接连接符 69"/>
          <p:cNvCxnSpPr/>
          <p:nvPr/>
        </p:nvCxnSpPr>
        <p:spPr>
          <a:xfrm flipV="1">
            <a:off x="11181190" y="529550"/>
            <a:ext cx="1068484" cy="500652"/>
          </a:xfrm>
          <a:prstGeom prst="line">
            <a:avLst/>
          </a:prstGeom>
          <a:noFill/>
          <a:ln w="1905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V="1">
            <a:off x="10496550" y="1117178"/>
            <a:ext cx="1733697" cy="702097"/>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flipH="1">
            <a:off x="-79875" y="4681007"/>
            <a:ext cx="3757355" cy="1945089"/>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39847" y="4792663"/>
            <a:ext cx="2037293" cy="681134"/>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p:nvPr/>
        </p:nvCxnSpPr>
        <p:spPr>
          <a:xfrm flipH="1">
            <a:off x="371476" y="5992316"/>
            <a:ext cx="1564897" cy="955632"/>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flipH="1">
            <a:off x="-49958" y="5905339"/>
            <a:ext cx="842868" cy="393236"/>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flipH="1">
            <a:off x="-79875" y="4884309"/>
            <a:ext cx="2380939" cy="88990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flipV="1">
            <a:off x="9610612" y="-56021"/>
            <a:ext cx="1108196" cy="84269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V="1">
            <a:off x="11134952" y="-56512"/>
            <a:ext cx="927580" cy="546097"/>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82" name="等腰三角形 81"/>
          <p:cNvSpPr/>
          <p:nvPr/>
        </p:nvSpPr>
        <p:spPr>
          <a:xfrm rot="15015087">
            <a:off x="9955257" y="1840582"/>
            <a:ext cx="408709" cy="55172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4348860">
            <a:off x="798586" y="4378341"/>
            <a:ext cx="393324" cy="46484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任意多边形 66"/>
          <p:cNvSpPr/>
          <p:nvPr/>
        </p:nvSpPr>
        <p:spPr>
          <a:xfrm flipV="1">
            <a:off x="5981216" y="1345683"/>
            <a:ext cx="4216069" cy="3659162"/>
          </a:xfrm>
          <a:custGeom>
            <a:avLst/>
            <a:gdLst>
              <a:gd name="connsiteX0" fmla="*/ 2727548 w 5189873"/>
              <a:gd name="connsiteY0" fmla="*/ 1510371 h 4504335"/>
              <a:gd name="connsiteX1" fmla="*/ 3461308 w 5189873"/>
              <a:gd name="connsiteY1" fmla="*/ 1510371 h 4504335"/>
              <a:gd name="connsiteX2" fmla="*/ 2958996 w 5189873"/>
              <a:gd name="connsiteY2" fmla="*/ 640341 h 4504335"/>
              <a:gd name="connsiteX3" fmla="*/ 2960975 w 5189873"/>
              <a:gd name="connsiteY3" fmla="*/ 636913 h 4504335"/>
              <a:gd name="connsiteX4" fmla="*/ 2594937 w 5189873"/>
              <a:gd name="connsiteY4" fmla="*/ 0 h 4504335"/>
              <a:gd name="connsiteX5" fmla="*/ 1725790 w 5189873"/>
              <a:gd name="connsiteY5" fmla="*/ 1505405 h 4504335"/>
              <a:gd name="connsiteX6" fmla="*/ 2459551 w 5189873"/>
              <a:gd name="connsiteY6" fmla="*/ 1505406 h 4504335"/>
              <a:gd name="connsiteX7" fmla="*/ 2592116 w 5189873"/>
              <a:gd name="connsiteY7" fmla="*/ 1275797 h 4504335"/>
              <a:gd name="connsiteX8" fmla="*/ 5189873 w 5189873"/>
              <a:gd name="connsiteY8" fmla="*/ 4504335 h 4504335"/>
              <a:gd name="connsiteX9" fmla="*/ 5187527 w 5189873"/>
              <a:gd name="connsiteY9" fmla="*/ 4500271 h 4504335"/>
              <a:gd name="connsiteX10" fmla="*/ 5189873 w 5189873"/>
              <a:gd name="connsiteY10" fmla="*/ 4500271 h 4504335"/>
              <a:gd name="connsiteX11" fmla="*/ 4821309 w 5189873"/>
              <a:gd name="connsiteY11" fmla="*/ 3864816 h 4504335"/>
              <a:gd name="connsiteX12" fmla="*/ 4820647 w 5189873"/>
              <a:gd name="connsiteY12" fmla="*/ 3864816 h 4504335"/>
              <a:gd name="connsiteX13" fmla="*/ 4676399 w 5189873"/>
              <a:gd name="connsiteY13" fmla="*/ 3614971 h 4504335"/>
              <a:gd name="connsiteX14" fmla="*/ 3942638 w 5189873"/>
              <a:gd name="connsiteY14" fmla="*/ 3614971 h 4504335"/>
              <a:gd name="connsiteX15" fmla="*/ 4086886 w 5189873"/>
              <a:gd name="connsiteY15" fmla="*/ 3864816 h 4504335"/>
              <a:gd name="connsiteX16" fmla="*/ 1097345 w 5189873"/>
              <a:gd name="connsiteY16" fmla="*/ 3864816 h 4504335"/>
              <a:gd name="connsiteX17" fmla="*/ 1241593 w 5189873"/>
              <a:gd name="connsiteY17" fmla="*/ 3614971 h 4504335"/>
              <a:gd name="connsiteX18" fmla="*/ 507833 w 5189873"/>
              <a:gd name="connsiteY18" fmla="*/ 3614971 h 4504335"/>
              <a:gd name="connsiteX19" fmla="*/ 0 w 5189873"/>
              <a:gd name="connsiteY19" fmla="*/ 4494561 h 4504335"/>
              <a:gd name="connsiteX20" fmla="*/ 3315 w 5189873"/>
              <a:gd name="connsiteY20" fmla="*/ 4494555 h 4504335"/>
              <a:gd name="connsiteX21" fmla="*/ 0 w 5189873"/>
              <a:gd name="connsiteY21" fmla="*/ 4500271 h 4504335"/>
              <a:gd name="connsiteX22" fmla="*/ 4453766 w 5189873"/>
              <a:gd name="connsiteY22" fmla="*/ 4500271 h 4504335"/>
              <a:gd name="connsiteX23" fmla="*/ 4455271 w 5189873"/>
              <a:gd name="connsiteY23" fmla="*/ 4502876 h 450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89873" h="4504335">
                <a:moveTo>
                  <a:pt x="2727548" y="1510371"/>
                </a:moveTo>
                <a:lnTo>
                  <a:pt x="3461308" y="1510371"/>
                </a:lnTo>
                <a:lnTo>
                  <a:pt x="2958996" y="640341"/>
                </a:lnTo>
                <a:lnTo>
                  <a:pt x="2960975" y="636913"/>
                </a:lnTo>
                <a:lnTo>
                  <a:pt x="2594937" y="0"/>
                </a:lnTo>
                <a:lnTo>
                  <a:pt x="1725790" y="1505405"/>
                </a:lnTo>
                <a:lnTo>
                  <a:pt x="2459551" y="1505406"/>
                </a:lnTo>
                <a:lnTo>
                  <a:pt x="2592116" y="1275797"/>
                </a:lnTo>
                <a:close/>
                <a:moveTo>
                  <a:pt x="5189873" y="4504335"/>
                </a:moveTo>
                <a:lnTo>
                  <a:pt x="5187527" y="4500271"/>
                </a:lnTo>
                <a:lnTo>
                  <a:pt x="5189873" y="4500271"/>
                </a:lnTo>
                <a:lnTo>
                  <a:pt x="4821309" y="3864816"/>
                </a:lnTo>
                <a:lnTo>
                  <a:pt x="4820647" y="3864816"/>
                </a:lnTo>
                <a:lnTo>
                  <a:pt x="4676399" y="3614971"/>
                </a:lnTo>
                <a:lnTo>
                  <a:pt x="3942638" y="3614971"/>
                </a:lnTo>
                <a:lnTo>
                  <a:pt x="4086886" y="3864816"/>
                </a:lnTo>
                <a:lnTo>
                  <a:pt x="1097345" y="3864816"/>
                </a:lnTo>
                <a:lnTo>
                  <a:pt x="1241593" y="3614971"/>
                </a:lnTo>
                <a:lnTo>
                  <a:pt x="507833" y="3614971"/>
                </a:lnTo>
                <a:lnTo>
                  <a:pt x="0" y="4494561"/>
                </a:lnTo>
                <a:lnTo>
                  <a:pt x="3315" y="4494555"/>
                </a:lnTo>
                <a:lnTo>
                  <a:pt x="0" y="4500271"/>
                </a:lnTo>
                <a:lnTo>
                  <a:pt x="4453766" y="4500271"/>
                </a:lnTo>
                <a:lnTo>
                  <a:pt x="4455271" y="4502876"/>
                </a:lnTo>
                <a:close/>
              </a:path>
            </a:pathLst>
          </a:custGeom>
          <a:solidFill>
            <a:srgbClr val="00B0F0">
              <a:alpha val="40000"/>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4" name="组合 3"/>
          <p:cNvGrpSpPr/>
          <p:nvPr/>
        </p:nvGrpSpPr>
        <p:grpSpPr>
          <a:xfrm>
            <a:off x="5443221" y="2401570"/>
            <a:ext cx="4754246" cy="1547495"/>
            <a:chOff x="4423937" y="1986135"/>
            <a:chExt cx="2465287" cy="1547416"/>
          </a:xfrm>
        </p:grpSpPr>
        <p:sp>
          <p:nvSpPr>
            <p:cNvPr id="22" name="文本框 35"/>
            <p:cNvSpPr txBox="1">
              <a:spLocks noChangeArrowheads="1"/>
            </p:cNvSpPr>
            <p:nvPr/>
          </p:nvSpPr>
          <p:spPr bwMode="auto">
            <a:xfrm>
              <a:off x="4423937" y="1986135"/>
              <a:ext cx="2465287" cy="99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defTabSz="1218565">
                <a:spcBef>
                  <a:spcPts val="4800"/>
                </a:spcBef>
              </a:pPr>
              <a:r>
                <a:rPr lang="zh-CN" altLang="en-US"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rPr>
                <a:t>平台功能介绍</a:t>
              </a:r>
              <a:endParaRPr lang="zh-CN" altLang="en-US"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endParaRPr>
            </a:p>
          </p:txBody>
        </p:sp>
        <p:sp>
          <p:nvSpPr>
            <p:cNvPr id="23" name="文本框 35"/>
            <p:cNvSpPr txBox="1">
              <a:spLocks noChangeArrowheads="1"/>
            </p:cNvSpPr>
            <p:nvPr/>
          </p:nvSpPr>
          <p:spPr bwMode="auto">
            <a:xfrm>
              <a:off x="4994571" y="3011581"/>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endParaRPr lang="zh-CN" altLang="en-US" sz="28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sp>
        <p:nvSpPr>
          <p:cNvPr id="51" name="任意多边形 50"/>
          <p:cNvSpPr/>
          <p:nvPr/>
        </p:nvSpPr>
        <p:spPr>
          <a:xfrm flipV="1">
            <a:off x="2042041" y="1801579"/>
            <a:ext cx="2147527" cy="2147527"/>
          </a:xfrm>
          <a:custGeom>
            <a:avLst/>
            <a:gdLst>
              <a:gd name="connsiteX0" fmla="*/ 1923320 w 3600000"/>
              <a:gd name="connsiteY0" fmla="*/ 634464 h 3600000"/>
              <a:gd name="connsiteX1" fmla="*/ 1957921 w 3600000"/>
              <a:gd name="connsiteY1" fmla="*/ 404900 h 3600000"/>
              <a:gd name="connsiteX2" fmla="*/ 1943607 w 3600000"/>
              <a:gd name="connsiteY2" fmla="*/ 402717 h 3600000"/>
              <a:gd name="connsiteX3" fmla="*/ 1851774 w 3600000"/>
              <a:gd name="connsiteY3" fmla="*/ 398079 h 3600000"/>
              <a:gd name="connsiteX4" fmla="*/ 1851774 w 3600000"/>
              <a:gd name="connsiteY4" fmla="*/ 627251 h 3600000"/>
              <a:gd name="connsiteX5" fmla="*/ 1676749 w 3600000"/>
              <a:gd name="connsiteY5" fmla="*/ 634904 h 3600000"/>
              <a:gd name="connsiteX6" fmla="*/ 1748228 w 3600000"/>
              <a:gd name="connsiteY6" fmla="*/ 627698 h 3600000"/>
              <a:gd name="connsiteX7" fmla="*/ 1748228 w 3600000"/>
              <a:gd name="connsiteY7" fmla="*/ 398079 h 3600000"/>
              <a:gd name="connsiteX8" fmla="*/ 1656395 w 3600000"/>
              <a:gd name="connsiteY8" fmla="*/ 402717 h 3600000"/>
              <a:gd name="connsiteX9" fmla="*/ 1642081 w 3600000"/>
              <a:gd name="connsiteY9" fmla="*/ 404900 h 3600000"/>
              <a:gd name="connsiteX10" fmla="*/ 2096364 w 3600000"/>
              <a:gd name="connsiteY10" fmla="*/ 663566 h 3600000"/>
              <a:gd name="connsiteX11" fmla="*/ 2162642 w 3600000"/>
              <a:gd name="connsiteY11" fmla="*/ 448703 h 3600000"/>
              <a:gd name="connsiteX12" fmla="*/ 2083064 w 3600000"/>
              <a:gd name="connsiteY12" fmla="*/ 424000 h 3600000"/>
              <a:gd name="connsiteX13" fmla="*/ 2060281 w 3600000"/>
              <a:gd name="connsiteY13" fmla="*/ 420522 h 3600000"/>
              <a:gd name="connsiteX14" fmla="*/ 2026467 w 3600000"/>
              <a:gd name="connsiteY14" fmla="*/ 644862 h 3600000"/>
              <a:gd name="connsiteX15" fmla="*/ 2040752 w 3600000"/>
              <a:gd name="connsiteY15" fmla="*/ 646303 h 3600000"/>
              <a:gd name="connsiteX16" fmla="*/ 1504026 w 3600000"/>
              <a:gd name="connsiteY16" fmla="*/ 664822 h 3600000"/>
              <a:gd name="connsiteX17" fmla="*/ 1563685 w 3600000"/>
              <a:gd name="connsiteY17" fmla="*/ 646303 h 3600000"/>
              <a:gd name="connsiteX18" fmla="*/ 1573600 w 3600000"/>
              <a:gd name="connsiteY18" fmla="*/ 645303 h 3600000"/>
              <a:gd name="connsiteX19" fmla="*/ 1539721 w 3600000"/>
              <a:gd name="connsiteY19" fmla="*/ 420522 h 3600000"/>
              <a:gd name="connsiteX20" fmla="*/ 1516938 w 3600000"/>
              <a:gd name="connsiteY20" fmla="*/ 424000 h 3600000"/>
              <a:gd name="connsiteX21" fmla="*/ 1437361 w 3600000"/>
              <a:gd name="connsiteY21" fmla="*/ 448703 h 3600000"/>
              <a:gd name="connsiteX22" fmla="*/ 2264505 w 3600000"/>
              <a:gd name="connsiteY22" fmla="*/ 716128 h 3600000"/>
              <a:gd name="connsiteX23" fmla="*/ 2361824 w 3600000"/>
              <a:gd name="connsiteY23" fmla="*/ 514043 h 3600000"/>
              <a:gd name="connsiteX24" fmla="*/ 2346710 w 3600000"/>
              <a:gd name="connsiteY24" fmla="*/ 505840 h 3600000"/>
              <a:gd name="connsiteX25" fmla="*/ 2261532 w 3600000"/>
              <a:gd name="connsiteY25" fmla="*/ 479399 h 3600000"/>
              <a:gd name="connsiteX26" fmla="*/ 2195256 w 3600000"/>
              <a:gd name="connsiteY26" fmla="*/ 694263 h 3600000"/>
              <a:gd name="connsiteX27" fmla="*/ 2262921 w 3600000"/>
              <a:gd name="connsiteY27" fmla="*/ 715267 h 3600000"/>
              <a:gd name="connsiteX28" fmla="*/ 1336416 w 3600000"/>
              <a:gd name="connsiteY28" fmla="*/ 718036 h 3600000"/>
              <a:gd name="connsiteX29" fmla="*/ 1341516 w 3600000"/>
              <a:gd name="connsiteY29" fmla="*/ 715267 h 3600000"/>
              <a:gd name="connsiteX30" fmla="*/ 1405134 w 3600000"/>
              <a:gd name="connsiteY30" fmla="*/ 695520 h 3600000"/>
              <a:gd name="connsiteX31" fmla="*/ 1338469 w 3600000"/>
              <a:gd name="connsiteY31" fmla="*/ 479399 h 3600000"/>
              <a:gd name="connsiteX32" fmla="*/ 1253292 w 3600000"/>
              <a:gd name="connsiteY32" fmla="*/ 505840 h 3600000"/>
              <a:gd name="connsiteX33" fmla="*/ 1238178 w 3600000"/>
              <a:gd name="connsiteY33" fmla="*/ 514043 h 3600000"/>
              <a:gd name="connsiteX34" fmla="*/ 2419102 w 3600000"/>
              <a:gd name="connsiteY34" fmla="*/ 800039 h 3600000"/>
              <a:gd name="connsiteX35" fmla="*/ 2545952 w 3600000"/>
              <a:gd name="connsiteY35" fmla="*/ 613985 h 3600000"/>
              <a:gd name="connsiteX36" fmla="*/ 2452934 w 3600000"/>
              <a:gd name="connsiteY36" fmla="*/ 563496 h 3600000"/>
              <a:gd name="connsiteX37" fmla="*/ 2355614 w 3600000"/>
              <a:gd name="connsiteY37" fmla="*/ 765579 h 3600000"/>
              <a:gd name="connsiteX38" fmla="*/ 1182096 w 3600000"/>
              <a:gd name="connsiteY38" fmla="*/ 801798 h 3600000"/>
              <a:gd name="connsiteX39" fmla="*/ 1245306 w 3600000"/>
              <a:gd name="connsiteY39" fmla="*/ 767488 h 3600000"/>
              <a:gd name="connsiteX40" fmla="*/ 1147069 w 3600000"/>
              <a:gd name="connsiteY40" fmla="*/ 563496 h 3600000"/>
              <a:gd name="connsiteX41" fmla="*/ 1054049 w 3600000"/>
              <a:gd name="connsiteY41" fmla="*/ 613985 h 3600000"/>
              <a:gd name="connsiteX42" fmla="*/ 2560617 w 3600000"/>
              <a:gd name="connsiteY42" fmla="*/ 904134 h 3600000"/>
              <a:gd name="connsiteX43" fmla="*/ 2712579 w 3600000"/>
              <a:gd name="connsiteY43" fmla="*/ 740359 h 3600000"/>
              <a:gd name="connsiteX44" fmla="*/ 2631002 w 3600000"/>
              <a:gd name="connsiteY44" fmla="*/ 673053 h 3600000"/>
              <a:gd name="connsiteX45" fmla="*/ 2504833 w 3600000"/>
              <a:gd name="connsiteY45" fmla="*/ 858108 h 3600000"/>
              <a:gd name="connsiteX46" fmla="*/ 1041307 w 3600000"/>
              <a:gd name="connsiteY46" fmla="*/ 906207 h 3600000"/>
              <a:gd name="connsiteX47" fmla="*/ 1096766 w 3600000"/>
              <a:gd name="connsiteY47" fmla="*/ 860450 h 3600000"/>
              <a:gd name="connsiteX48" fmla="*/ 969000 w 3600000"/>
              <a:gd name="connsiteY48" fmla="*/ 673053 h 3600000"/>
              <a:gd name="connsiteX49" fmla="*/ 887424 w 3600000"/>
              <a:gd name="connsiteY49" fmla="*/ 740359 h 3600000"/>
              <a:gd name="connsiteX50" fmla="*/ 2686748 w 3600000"/>
              <a:gd name="connsiteY50" fmla="*/ 1026623 h 3600000"/>
              <a:gd name="connsiteX51" fmla="*/ 2860299 w 3600000"/>
              <a:gd name="connsiteY51" fmla="*/ 888220 h 3600000"/>
              <a:gd name="connsiteX52" fmla="*/ 2793157 w 3600000"/>
              <a:gd name="connsiteY52" fmla="*/ 806844 h 3600000"/>
              <a:gd name="connsiteX53" fmla="*/ 2792582 w 3600000"/>
              <a:gd name="connsiteY53" fmla="*/ 806369 h 3600000"/>
              <a:gd name="connsiteX54" fmla="*/ 2640372 w 3600000"/>
              <a:gd name="connsiteY54" fmla="*/ 970415 h 3600000"/>
              <a:gd name="connsiteX55" fmla="*/ 915928 w 3600000"/>
              <a:gd name="connsiteY55" fmla="*/ 1028757 h 3600000"/>
              <a:gd name="connsiteX56" fmla="*/ 961978 w 3600000"/>
              <a:gd name="connsiteY56" fmla="*/ 972944 h 3600000"/>
              <a:gd name="connsiteX57" fmla="*/ 807420 w 3600000"/>
              <a:gd name="connsiteY57" fmla="*/ 806368 h 3600000"/>
              <a:gd name="connsiteX58" fmla="*/ 806843 w 3600000"/>
              <a:gd name="connsiteY58" fmla="*/ 806844 h 3600000"/>
              <a:gd name="connsiteX59" fmla="*/ 739702 w 3600000"/>
              <a:gd name="connsiteY59" fmla="*/ 888220 h 3600000"/>
              <a:gd name="connsiteX60" fmla="*/ 2795324 w 3600000"/>
              <a:gd name="connsiteY60" fmla="*/ 1165568 h 3600000"/>
              <a:gd name="connsiteX61" fmla="*/ 2986603 w 3600000"/>
              <a:gd name="connsiteY61" fmla="*/ 1055133 h 3600000"/>
              <a:gd name="connsiteX62" fmla="*/ 2964664 w 3600000"/>
              <a:gd name="connsiteY62" fmla="*/ 1014712 h 3600000"/>
              <a:gd name="connsiteX63" fmla="*/ 2926207 w 3600000"/>
              <a:gd name="connsiteY63" fmla="*/ 968102 h 3600000"/>
              <a:gd name="connsiteX64" fmla="*/ 2752655 w 3600000"/>
              <a:gd name="connsiteY64" fmla="*/ 1106504 h 3600000"/>
              <a:gd name="connsiteX65" fmla="*/ 2783663 w 3600000"/>
              <a:gd name="connsiteY65" fmla="*/ 1144085 h 3600000"/>
              <a:gd name="connsiteX66" fmla="*/ 808054 w 3600000"/>
              <a:gd name="connsiteY66" fmla="*/ 1167518 h 3600000"/>
              <a:gd name="connsiteX67" fmla="*/ 820774 w 3600000"/>
              <a:gd name="connsiteY67" fmla="*/ 1144085 h 3600000"/>
              <a:gd name="connsiteX68" fmla="*/ 850022 w 3600000"/>
              <a:gd name="connsiteY68" fmla="*/ 1108637 h 3600000"/>
              <a:gd name="connsiteX69" fmla="*/ 673795 w 3600000"/>
              <a:gd name="connsiteY69" fmla="*/ 968100 h 3600000"/>
              <a:gd name="connsiteX70" fmla="*/ 635336 w 3600000"/>
              <a:gd name="connsiteY70" fmla="*/ 1014712 h 3600000"/>
              <a:gd name="connsiteX71" fmla="*/ 613397 w 3600000"/>
              <a:gd name="connsiteY71" fmla="*/ 1055133 h 3600000"/>
              <a:gd name="connsiteX72" fmla="*/ 2879526 w 3600000"/>
              <a:gd name="connsiteY72" fmla="*/ 1320700 h 3600000"/>
              <a:gd name="connsiteX73" fmla="*/ 3086630 w 3600000"/>
              <a:gd name="connsiteY73" fmla="*/ 1239418 h 3600000"/>
              <a:gd name="connsiteX74" fmla="*/ 3036016 w 3600000"/>
              <a:gd name="connsiteY74" fmla="*/ 1146168 h 3600000"/>
              <a:gd name="connsiteX75" fmla="*/ 2844736 w 3600000"/>
              <a:gd name="connsiteY75" fmla="*/ 1256604 h 3600000"/>
              <a:gd name="connsiteX76" fmla="*/ 724131 w 3600000"/>
              <a:gd name="connsiteY76" fmla="*/ 1322135 h 3600000"/>
              <a:gd name="connsiteX77" fmla="*/ 758643 w 3600000"/>
              <a:gd name="connsiteY77" fmla="*/ 1258553 h 3600000"/>
              <a:gd name="connsiteX78" fmla="*/ 563985 w 3600000"/>
              <a:gd name="connsiteY78" fmla="*/ 1146168 h 3600000"/>
              <a:gd name="connsiteX79" fmla="*/ 513370 w 3600000"/>
              <a:gd name="connsiteY79" fmla="*/ 1239418 h 3600000"/>
              <a:gd name="connsiteX80" fmla="*/ 2936949 w 3600000"/>
              <a:gd name="connsiteY80" fmla="*/ 1487395 h 3600000"/>
              <a:gd name="connsiteX81" fmla="*/ 3151622 w 3600000"/>
              <a:gd name="connsiteY81" fmla="*/ 1438398 h 3600000"/>
              <a:gd name="connsiteX82" fmla="*/ 3120283 w 3600000"/>
              <a:gd name="connsiteY82" fmla="*/ 1337446 h 3600000"/>
              <a:gd name="connsiteX83" fmla="*/ 2915366 w 3600000"/>
              <a:gd name="connsiteY83" fmla="*/ 1417869 h 3600000"/>
              <a:gd name="connsiteX84" fmla="*/ 667194 w 3600000"/>
              <a:gd name="connsiteY84" fmla="*/ 1488339 h 3600000"/>
              <a:gd name="connsiteX85" fmla="*/ 688588 w 3600000"/>
              <a:gd name="connsiteY85" fmla="*/ 1419421 h 3600000"/>
              <a:gd name="connsiteX86" fmla="*/ 479717 w 3600000"/>
              <a:gd name="connsiteY86" fmla="*/ 1337446 h 3600000"/>
              <a:gd name="connsiteX87" fmla="*/ 448380 w 3600000"/>
              <a:gd name="connsiteY87" fmla="*/ 1438396 h 3600000"/>
              <a:gd name="connsiteX88" fmla="*/ 2971131 w 3600000"/>
              <a:gd name="connsiteY88" fmla="*/ 1660319 h 3600000"/>
              <a:gd name="connsiteX89" fmla="*/ 3195320 w 3600000"/>
              <a:gd name="connsiteY89" fmla="*/ 1643517 h 3600000"/>
              <a:gd name="connsiteX90" fmla="*/ 3179260 w 3600000"/>
              <a:gd name="connsiteY90" fmla="*/ 1538297 h 3600000"/>
              <a:gd name="connsiteX91" fmla="*/ 2963788 w 3600000"/>
              <a:gd name="connsiteY91" fmla="*/ 1587476 h 3600000"/>
              <a:gd name="connsiteX92" fmla="*/ 633274 w 3600000"/>
              <a:gd name="connsiteY92" fmla="*/ 1660647 h 3600000"/>
              <a:gd name="connsiteX93" fmla="*/ 640550 w 3600000"/>
              <a:gd name="connsiteY93" fmla="*/ 1588466 h 3600000"/>
              <a:gd name="connsiteX94" fmla="*/ 420740 w 3600000"/>
              <a:gd name="connsiteY94" fmla="*/ 1538297 h 3600000"/>
              <a:gd name="connsiteX95" fmla="*/ 404682 w 3600000"/>
              <a:gd name="connsiteY95" fmla="*/ 1643517 h 3600000"/>
              <a:gd name="connsiteX96" fmla="*/ 3201852 w 3600000"/>
              <a:gd name="connsiteY96" fmla="*/ 1853136 h 3600000"/>
              <a:gd name="connsiteX97" fmla="*/ 3204536 w 3600000"/>
              <a:gd name="connsiteY97" fmla="*/ 1800001 h 3600000"/>
              <a:gd name="connsiteX98" fmla="*/ 3201852 w 3600000"/>
              <a:gd name="connsiteY98" fmla="*/ 1746864 h 3600000"/>
              <a:gd name="connsiteX99" fmla="*/ 2981519 w 3600000"/>
              <a:gd name="connsiteY99" fmla="*/ 1763374 h 3600000"/>
              <a:gd name="connsiteX100" fmla="*/ 2985800 w 3600000"/>
              <a:gd name="connsiteY100" fmla="*/ 1805836 h 3600000"/>
              <a:gd name="connsiteX101" fmla="*/ 2982688 w 3600000"/>
              <a:gd name="connsiteY101" fmla="*/ 1836712 h 3600000"/>
              <a:gd name="connsiteX102" fmla="*/ 398148 w 3600000"/>
              <a:gd name="connsiteY102" fmla="*/ 1853136 h 3600000"/>
              <a:gd name="connsiteX103" fmla="*/ 621716 w 3600000"/>
              <a:gd name="connsiteY103" fmla="*/ 1836382 h 3600000"/>
              <a:gd name="connsiteX104" fmla="*/ 618637 w 3600000"/>
              <a:gd name="connsiteY104" fmla="*/ 1805836 h 3600000"/>
              <a:gd name="connsiteX105" fmla="*/ 622884 w 3600000"/>
              <a:gd name="connsiteY105" fmla="*/ 1763705 h 3600000"/>
              <a:gd name="connsiteX106" fmla="*/ 398148 w 3600000"/>
              <a:gd name="connsiteY106" fmla="*/ 1746864 h 3600000"/>
              <a:gd name="connsiteX107" fmla="*/ 395464 w 3600000"/>
              <a:gd name="connsiteY107" fmla="*/ 1800001 h 3600000"/>
              <a:gd name="connsiteX108" fmla="*/ 3179260 w 3600000"/>
              <a:gd name="connsiteY108" fmla="*/ 2061703 h 3600000"/>
              <a:gd name="connsiteX109" fmla="*/ 3195320 w 3600000"/>
              <a:gd name="connsiteY109" fmla="*/ 1956482 h 3600000"/>
              <a:gd name="connsiteX110" fmla="*/ 2972298 w 3600000"/>
              <a:gd name="connsiteY110" fmla="*/ 1939770 h 3600000"/>
              <a:gd name="connsiteX111" fmla="*/ 2964938 w 3600000"/>
              <a:gd name="connsiteY111" fmla="*/ 2012785 h 3600000"/>
              <a:gd name="connsiteX112" fmla="*/ 420740 w 3600000"/>
              <a:gd name="connsiteY112" fmla="*/ 2061703 h 3600000"/>
              <a:gd name="connsiteX113" fmla="*/ 639400 w 3600000"/>
              <a:gd name="connsiteY113" fmla="*/ 2011795 h 3600000"/>
              <a:gd name="connsiteX114" fmla="*/ 632106 w 3600000"/>
              <a:gd name="connsiteY114" fmla="*/ 1939440 h 3600000"/>
              <a:gd name="connsiteX115" fmla="*/ 404682 w 3600000"/>
              <a:gd name="connsiteY115" fmla="*/ 1956482 h 3600000"/>
              <a:gd name="connsiteX116" fmla="*/ 3120283 w 3600000"/>
              <a:gd name="connsiteY116" fmla="*/ 2262556 h 3600000"/>
              <a:gd name="connsiteX117" fmla="*/ 3151622 w 3600000"/>
              <a:gd name="connsiteY117" fmla="*/ 2161603 h 3600000"/>
              <a:gd name="connsiteX118" fmla="*/ 2940332 w 3600000"/>
              <a:gd name="connsiteY118" fmla="*/ 2113378 h 3600000"/>
              <a:gd name="connsiteX119" fmla="*/ 2918597 w 3600000"/>
              <a:gd name="connsiteY119" fmla="*/ 2183398 h 3600000"/>
              <a:gd name="connsiteX120" fmla="*/ 479717 w 3600000"/>
              <a:gd name="connsiteY120" fmla="*/ 2262556 h 3600000"/>
              <a:gd name="connsiteX121" fmla="*/ 685359 w 3600000"/>
              <a:gd name="connsiteY121" fmla="*/ 2181847 h 3600000"/>
              <a:gd name="connsiteX122" fmla="*/ 663811 w 3600000"/>
              <a:gd name="connsiteY122" fmla="*/ 2112430 h 3600000"/>
              <a:gd name="connsiteX123" fmla="*/ 448378 w 3600000"/>
              <a:gd name="connsiteY123" fmla="*/ 2161601 h 3600000"/>
              <a:gd name="connsiteX124" fmla="*/ 3036017 w 3600000"/>
              <a:gd name="connsiteY124" fmla="*/ 2453831 h 3600000"/>
              <a:gd name="connsiteX125" fmla="*/ 3086630 w 3600000"/>
              <a:gd name="connsiteY125" fmla="*/ 2360583 h 3600000"/>
              <a:gd name="connsiteX126" fmla="*/ 2884749 w 3600000"/>
              <a:gd name="connsiteY126" fmla="*/ 2281349 h 3600000"/>
              <a:gd name="connsiteX127" fmla="*/ 2849560 w 3600000"/>
              <a:gd name="connsiteY127" fmla="*/ 2346180 h 3600000"/>
              <a:gd name="connsiteX128" fmla="*/ 563985 w 3600000"/>
              <a:gd name="connsiteY128" fmla="*/ 2453831 h 3600000"/>
              <a:gd name="connsiteX129" fmla="*/ 753819 w 3600000"/>
              <a:gd name="connsiteY129" fmla="*/ 2344231 h 3600000"/>
              <a:gd name="connsiteX130" fmla="*/ 718909 w 3600000"/>
              <a:gd name="connsiteY130" fmla="*/ 2279914 h 3600000"/>
              <a:gd name="connsiteX131" fmla="*/ 513370 w 3600000"/>
              <a:gd name="connsiteY131" fmla="*/ 2360581 h 3600000"/>
              <a:gd name="connsiteX132" fmla="*/ 2926207 w 3600000"/>
              <a:gd name="connsiteY132" fmla="*/ 2631900 h 3600000"/>
              <a:gd name="connsiteX133" fmla="*/ 2964664 w 3600000"/>
              <a:gd name="connsiteY133" fmla="*/ 2585290 h 3600000"/>
              <a:gd name="connsiteX134" fmla="*/ 2986605 w 3600000"/>
              <a:gd name="connsiteY134" fmla="*/ 2544867 h 3600000"/>
              <a:gd name="connsiteX135" fmla="*/ 2800148 w 3600000"/>
              <a:gd name="connsiteY135" fmla="*/ 2437215 h 3600000"/>
              <a:gd name="connsiteX136" fmla="*/ 2783663 w 3600000"/>
              <a:gd name="connsiteY136" fmla="*/ 2467586 h 3600000"/>
              <a:gd name="connsiteX137" fmla="*/ 2758463 w 3600000"/>
              <a:gd name="connsiteY137" fmla="*/ 2498129 h 3600000"/>
              <a:gd name="connsiteX138" fmla="*/ 673793 w 3600000"/>
              <a:gd name="connsiteY138" fmla="*/ 2631900 h 3600000"/>
              <a:gd name="connsiteX139" fmla="*/ 844213 w 3600000"/>
              <a:gd name="connsiteY139" fmla="*/ 2495994 h 3600000"/>
              <a:gd name="connsiteX140" fmla="*/ 820774 w 3600000"/>
              <a:gd name="connsiteY140" fmla="*/ 2467586 h 3600000"/>
              <a:gd name="connsiteX141" fmla="*/ 803232 w 3600000"/>
              <a:gd name="connsiteY141" fmla="*/ 2435266 h 3600000"/>
              <a:gd name="connsiteX142" fmla="*/ 613396 w 3600000"/>
              <a:gd name="connsiteY142" fmla="*/ 2544867 h 3600000"/>
              <a:gd name="connsiteX143" fmla="*/ 635336 w 3600000"/>
              <a:gd name="connsiteY143" fmla="*/ 2585290 h 3600000"/>
              <a:gd name="connsiteX144" fmla="*/ 807418 w 3600000"/>
              <a:gd name="connsiteY144" fmla="*/ 2793630 h 3600000"/>
              <a:gd name="connsiteX145" fmla="*/ 956882 w 3600000"/>
              <a:gd name="connsiteY145" fmla="*/ 2632547 h 3600000"/>
              <a:gd name="connsiteX146" fmla="*/ 910121 w 3600000"/>
              <a:gd name="connsiteY146" fmla="*/ 2575873 h 3600000"/>
              <a:gd name="connsiteX147" fmla="*/ 739702 w 3600000"/>
              <a:gd name="connsiteY147" fmla="*/ 2711779 h 3600000"/>
              <a:gd name="connsiteX148" fmla="*/ 806843 w 3600000"/>
              <a:gd name="connsiteY148" fmla="*/ 2793157 h 3600000"/>
              <a:gd name="connsiteX149" fmla="*/ 2792582 w 3600000"/>
              <a:gd name="connsiteY149" fmla="*/ 2793632 h 3600000"/>
              <a:gd name="connsiteX150" fmla="*/ 2793157 w 3600000"/>
              <a:gd name="connsiteY150" fmla="*/ 2793157 h 3600000"/>
              <a:gd name="connsiteX151" fmla="*/ 2860301 w 3600000"/>
              <a:gd name="connsiteY151" fmla="*/ 2711779 h 3600000"/>
              <a:gd name="connsiteX152" fmla="*/ 2692555 w 3600000"/>
              <a:gd name="connsiteY152" fmla="*/ 2578008 h 3600000"/>
              <a:gd name="connsiteX153" fmla="*/ 2645467 w 3600000"/>
              <a:gd name="connsiteY153" fmla="*/ 2635079 h 3600000"/>
              <a:gd name="connsiteX154" fmla="*/ 1800000 w 3600000"/>
              <a:gd name="connsiteY154" fmla="*/ 2833463 h 3600000"/>
              <a:gd name="connsiteX155" fmla="*/ 2833463 w 3600000"/>
              <a:gd name="connsiteY155" fmla="*/ 1800000 h 3600000"/>
              <a:gd name="connsiteX156" fmla="*/ 1800000 w 3600000"/>
              <a:gd name="connsiteY156" fmla="*/ 766537 h 3600000"/>
              <a:gd name="connsiteX157" fmla="*/ 766537 w 3600000"/>
              <a:gd name="connsiteY157" fmla="*/ 1800000 h 3600000"/>
              <a:gd name="connsiteX158" fmla="*/ 1800000 w 3600000"/>
              <a:gd name="connsiteY158" fmla="*/ 2833463 h 3600000"/>
              <a:gd name="connsiteX159" fmla="*/ 2631002 w 3600000"/>
              <a:gd name="connsiteY159" fmla="*/ 2926947 h 3600000"/>
              <a:gd name="connsiteX160" fmla="*/ 2712579 w 3600000"/>
              <a:gd name="connsiteY160" fmla="*/ 2859640 h 3600000"/>
              <a:gd name="connsiteX161" fmla="*/ 2566750 w 3600000"/>
              <a:gd name="connsiteY161" fmla="*/ 2702476 h 3600000"/>
              <a:gd name="connsiteX162" fmla="*/ 2509926 w 3600000"/>
              <a:gd name="connsiteY162" fmla="*/ 2749361 h 3600000"/>
              <a:gd name="connsiteX163" fmla="*/ 968998 w 3600000"/>
              <a:gd name="connsiteY163" fmla="*/ 2926947 h 3600000"/>
              <a:gd name="connsiteX164" fmla="*/ 1091673 w 3600000"/>
              <a:gd name="connsiteY164" fmla="*/ 2747018 h 3600000"/>
              <a:gd name="connsiteX165" fmla="*/ 1035174 w 3600000"/>
              <a:gd name="connsiteY165" fmla="*/ 2700403 h 3600000"/>
              <a:gd name="connsiteX166" fmla="*/ 887422 w 3600000"/>
              <a:gd name="connsiteY166" fmla="*/ 2859640 h 3600000"/>
              <a:gd name="connsiteX167" fmla="*/ 1147067 w 3600000"/>
              <a:gd name="connsiteY167" fmla="*/ 3036503 h 3600000"/>
              <a:gd name="connsiteX168" fmla="*/ 1240849 w 3600000"/>
              <a:gd name="connsiteY168" fmla="*/ 2841763 h 3600000"/>
              <a:gd name="connsiteX169" fmla="*/ 1176289 w 3600000"/>
              <a:gd name="connsiteY169" fmla="*/ 2806721 h 3600000"/>
              <a:gd name="connsiteX170" fmla="*/ 1054049 w 3600000"/>
              <a:gd name="connsiteY170" fmla="*/ 2986015 h 3600000"/>
              <a:gd name="connsiteX171" fmla="*/ 2452932 w 3600000"/>
              <a:gd name="connsiteY171" fmla="*/ 3036505 h 3600000"/>
              <a:gd name="connsiteX172" fmla="*/ 2545952 w 3600000"/>
              <a:gd name="connsiteY172" fmla="*/ 2986015 h 3600000"/>
              <a:gd name="connsiteX173" fmla="*/ 2424909 w 3600000"/>
              <a:gd name="connsiteY173" fmla="*/ 2808479 h 3600000"/>
              <a:gd name="connsiteX174" fmla="*/ 2360069 w 3600000"/>
              <a:gd name="connsiteY174" fmla="*/ 2843673 h 3600000"/>
              <a:gd name="connsiteX175" fmla="*/ 2261532 w 3600000"/>
              <a:gd name="connsiteY175" fmla="*/ 3120600 h 3600000"/>
              <a:gd name="connsiteX176" fmla="*/ 2346710 w 3600000"/>
              <a:gd name="connsiteY176" fmla="*/ 3094160 h 3600000"/>
              <a:gd name="connsiteX177" fmla="*/ 2361822 w 3600000"/>
              <a:gd name="connsiteY177" fmla="*/ 3085957 h 3600000"/>
              <a:gd name="connsiteX178" fmla="*/ 2268960 w 3600000"/>
              <a:gd name="connsiteY178" fmla="*/ 2893125 h 3600000"/>
              <a:gd name="connsiteX179" fmla="*/ 2262921 w 3600000"/>
              <a:gd name="connsiteY179" fmla="*/ 2896402 h 3600000"/>
              <a:gd name="connsiteX180" fmla="*/ 2198541 w 3600000"/>
              <a:gd name="connsiteY180" fmla="*/ 2916388 h 3600000"/>
              <a:gd name="connsiteX181" fmla="*/ 1338469 w 3600000"/>
              <a:gd name="connsiteY181" fmla="*/ 3120600 h 3600000"/>
              <a:gd name="connsiteX182" fmla="*/ 1401849 w 3600000"/>
              <a:gd name="connsiteY182" fmla="*/ 2915131 h 3600000"/>
              <a:gd name="connsiteX183" fmla="*/ 1341516 w 3600000"/>
              <a:gd name="connsiteY183" fmla="*/ 2896402 h 3600000"/>
              <a:gd name="connsiteX184" fmla="*/ 1331961 w 3600000"/>
              <a:gd name="connsiteY184" fmla="*/ 2891216 h 3600000"/>
              <a:gd name="connsiteX185" fmla="*/ 1238178 w 3600000"/>
              <a:gd name="connsiteY185" fmla="*/ 3085957 h 3600000"/>
              <a:gd name="connsiteX186" fmla="*/ 1253292 w 3600000"/>
              <a:gd name="connsiteY186" fmla="*/ 3094160 h 3600000"/>
              <a:gd name="connsiteX187" fmla="*/ 2060281 w 3600000"/>
              <a:gd name="connsiteY187" fmla="*/ 3179477 h 3600000"/>
              <a:gd name="connsiteX188" fmla="*/ 2083064 w 3600000"/>
              <a:gd name="connsiteY188" fmla="*/ 3176000 h 3600000"/>
              <a:gd name="connsiteX189" fmla="*/ 2162642 w 3600000"/>
              <a:gd name="connsiteY189" fmla="*/ 3151297 h 3600000"/>
              <a:gd name="connsiteX190" fmla="*/ 2099651 w 3600000"/>
              <a:gd name="connsiteY190" fmla="*/ 2947085 h 3600000"/>
              <a:gd name="connsiteX191" fmla="*/ 2040752 w 3600000"/>
              <a:gd name="connsiteY191" fmla="*/ 2965369 h 3600000"/>
              <a:gd name="connsiteX192" fmla="*/ 2028201 w 3600000"/>
              <a:gd name="connsiteY192" fmla="*/ 2966634 h 3600000"/>
              <a:gd name="connsiteX193" fmla="*/ 1539719 w 3600000"/>
              <a:gd name="connsiteY193" fmla="*/ 3179477 h 3600000"/>
              <a:gd name="connsiteX194" fmla="*/ 1571868 w 3600000"/>
              <a:gd name="connsiteY194" fmla="*/ 2966192 h 3600000"/>
              <a:gd name="connsiteX195" fmla="*/ 1563685 w 3600000"/>
              <a:gd name="connsiteY195" fmla="*/ 2965369 h 3600000"/>
              <a:gd name="connsiteX196" fmla="*/ 1500737 w 3600000"/>
              <a:gd name="connsiteY196" fmla="*/ 2945828 h 3600000"/>
              <a:gd name="connsiteX197" fmla="*/ 1437359 w 3600000"/>
              <a:gd name="connsiteY197" fmla="*/ 3151297 h 3600000"/>
              <a:gd name="connsiteX198" fmla="*/ 1516938 w 3600000"/>
              <a:gd name="connsiteY198" fmla="*/ 3176000 h 3600000"/>
              <a:gd name="connsiteX199" fmla="*/ 1851774 w 3600000"/>
              <a:gd name="connsiteY199" fmla="*/ 3201921 h 3600000"/>
              <a:gd name="connsiteX200" fmla="*/ 1943607 w 3600000"/>
              <a:gd name="connsiteY200" fmla="*/ 3197284 h 3600000"/>
              <a:gd name="connsiteX201" fmla="*/ 1957921 w 3600000"/>
              <a:gd name="connsiteY201" fmla="*/ 3195099 h 3600000"/>
              <a:gd name="connsiteX202" fmla="*/ 1925052 w 3600000"/>
              <a:gd name="connsiteY202" fmla="*/ 2977031 h 3600000"/>
              <a:gd name="connsiteX203" fmla="*/ 1851774 w 3600000"/>
              <a:gd name="connsiteY203" fmla="*/ 2984418 h 3600000"/>
              <a:gd name="connsiteX204" fmla="*/ 1748228 w 3600000"/>
              <a:gd name="connsiteY204" fmla="*/ 3201921 h 3600000"/>
              <a:gd name="connsiteX205" fmla="*/ 1748228 w 3600000"/>
              <a:gd name="connsiteY205" fmla="*/ 2983971 h 3600000"/>
              <a:gd name="connsiteX206" fmla="*/ 1675015 w 3600000"/>
              <a:gd name="connsiteY206" fmla="*/ 2976591 h 3600000"/>
              <a:gd name="connsiteX207" fmla="*/ 1642081 w 3600000"/>
              <a:gd name="connsiteY207" fmla="*/ 3195099 h 3600000"/>
              <a:gd name="connsiteX208" fmla="*/ 1656395 w 3600000"/>
              <a:gd name="connsiteY208" fmla="*/ 3197284 h 3600000"/>
              <a:gd name="connsiteX209" fmla="*/ 1800000 w 3600000"/>
              <a:gd name="connsiteY209" fmla="*/ 3362100 h 3600000"/>
              <a:gd name="connsiteX210" fmla="*/ 237900 w 3600000"/>
              <a:gd name="connsiteY210" fmla="*/ 1800000 h 3600000"/>
              <a:gd name="connsiteX211" fmla="*/ 1800000 w 3600000"/>
              <a:gd name="connsiteY211" fmla="*/ 237900 h 3600000"/>
              <a:gd name="connsiteX212" fmla="*/ 3362100 w 3600000"/>
              <a:gd name="connsiteY212" fmla="*/ 1800000 h 3600000"/>
              <a:gd name="connsiteX213" fmla="*/ 1800000 w 3600000"/>
              <a:gd name="connsiteY213" fmla="*/ 3362100 h 3600000"/>
              <a:gd name="connsiteX214" fmla="*/ 1800000 w 3600000"/>
              <a:gd name="connsiteY214" fmla="*/ 3600000 h 3600000"/>
              <a:gd name="connsiteX215" fmla="*/ 3600000 w 3600000"/>
              <a:gd name="connsiteY215" fmla="*/ 1800000 h 3600000"/>
              <a:gd name="connsiteX216" fmla="*/ 1800000 w 3600000"/>
              <a:gd name="connsiteY216" fmla="*/ 0 h 3600000"/>
              <a:gd name="connsiteX217" fmla="*/ 0 w 3600000"/>
              <a:gd name="connsiteY217" fmla="*/ 1800000 h 3600000"/>
              <a:gd name="connsiteX218" fmla="*/ 1800000 w 3600000"/>
              <a:gd name="connsiteY218"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3600000" h="3600000">
                <a:moveTo>
                  <a:pt x="1923320" y="634464"/>
                </a:moveTo>
                <a:lnTo>
                  <a:pt x="1957921" y="404900"/>
                </a:lnTo>
                <a:lnTo>
                  <a:pt x="1943607" y="402717"/>
                </a:lnTo>
                <a:lnTo>
                  <a:pt x="1851774" y="398079"/>
                </a:lnTo>
                <a:lnTo>
                  <a:pt x="1851774" y="627251"/>
                </a:lnTo>
                <a:close/>
                <a:moveTo>
                  <a:pt x="1676749" y="634904"/>
                </a:moveTo>
                <a:lnTo>
                  <a:pt x="1748228" y="627698"/>
                </a:lnTo>
                <a:lnTo>
                  <a:pt x="1748228" y="398079"/>
                </a:lnTo>
                <a:lnTo>
                  <a:pt x="1656395" y="402717"/>
                </a:lnTo>
                <a:lnTo>
                  <a:pt x="1642081" y="404900"/>
                </a:lnTo>
                <a:close/>
                <a:moveTo>
                  <a:pt x="2096364" y="663566"/>
                </a:moveTo>
                <a:lnTo>
                  <a:pt x="2162642" y="448703"/>
                </a:lnTo>
                <a:lnTo>
                  <a:pt x="2083064" y="424000"/>
                </a:lnTo>
                <a:lnTo>
                  <a:pt x="2060281" y="420522"/>
                </a:lnTo>
                <a:lnTo>
                  <a:pt x="2026467" y="644862"/>
                </a:lnTo>
                <a:lnTo>
                  <a:pt x="2040752" y="646303"/>
                </a:lnTo>
                <a:close/>
                <a:moveTo>
                  <a:pt x="1504026" y="664822"/>
                </a:moveTo>
                <a:lnTo>
                  <a:pt x="1563685" y="646303"/>
                </a:lnTo>
                <a:lnTo>
                  <a:pt x="1573600" y="645303"/>
                </a:lnTo>
                <a:lnTo>
                  <a:pt x="1539721" y="420522"/>
                </a:lnTo>
                <a:lnTo>
                  <a:pt x="1516938" y="424000"/>
                </a:lnTo>
                <a:lnTo>
                  <a:pt x="1437361" y="448703"/>
                </a:lnTo>
                <a:close/>
                <a:moveTo>
                  <a:pt x="2264505" y="716128"/>
                </a:moveTo>
                <a:lnTo>
                  <a:pt x="2361824" y="514043"/>
                </a:lnTo>
                <a:lnTo>
                  <a:pt x="2346710" y="505840"/>
                </a:lnTo>
                <a:lnTo>
                  <a:pt x="2261532" y="479399"/>
                </a:lnTo>
                <a:lnTo>
                  <a:pt x="2195256" y="694263"/>
                </a:lnTo>
                <a:lnTo>
                  <a:pt x="2262921" y="715267"/>
                </a:lnTo>
                <a:close/>
                <a:moveTo>
                  <a:pt x="1336416" y="718036"/>
                </a:moveTo>
                <a:lnTo>
                  <a:pt x="1341516" y="715267"/>
                </a:lnTo>
                <a:lnTo>
                  <a:pt x="1405134" y="695520"/>
                </a:lnTo>
                <a:lnTo>
                  <a:pt x="1338469" y="479399"/>
                </a:lnTo>
                <a:lnTo>
                  <a:pt x="1253292" y="505840"/>
                </a:lnTo>
                <a:lnTo>
                  <a:pt x="1238178" y="514043"/>
                </a:lnTo>
                <a:close/>
                <a:moveTo>
                  <a:pt x="2419102" y="800039"/>
                </a:moveTo>
                <a:lnTo>
                  <a:pt x="2545952" y="613985"/>
                </a:lnTo>
                <a:lnTo>
                  <a:pt x="2452934" y="563496"/>
                </a:lnTo>
                <a:lnTo>
                  <a:pt x="2355614" y="765579"/>
                </a:lnTo>
                <a:close/>
                <a:moveTo>
                  <a:pt x="1182096" y="801798"/>
                </a:moveTo>
                <a:lnTo>
                  <a:pt x="1245306" y="767488"/>
                </a:lnTo>
                <a:lnTo>
                  <a:pt x="1147069" y="563496"/>
                </a:lnTo>
                <a:lnTo>
                  <a:pt x="1054049" y="613985"/>
                </a:lnTo>
                <a:close/>
                <a:moveTo>
                  <a:pt x="2560617" y="904134"/>
                </a:moveTo>
                <a:lnTo>
                  <a:pt x="2712579" y="740359"/>
                </a:lnTo>
                <a:lnTo>
                  <a:pt x="2631002" y="673053"/>
                </a:lnTo>
                <a:lnTo>
                  <a:pt x="2504833" y="858108"/>
                </a:lnTo>
                <a:close/>
                <a:moveTo>
                  <a:pt x="1041307" y="906207"/>
                </a:moveTo>
                <a:lnTo>
                  <a:pt x="1096766" y="860450"/>
                </a:lnTo>
                <a:lnTo>
                  <a:pt x="969000" y="673053"/>
                </a:lnTo>
                <a:lnTo>
                  <a:pt x="887424" y="740359"/>
                </a:lnTo>
                <a:close/>
                <a:moveTo>
                  <a:pt x="2686748" y="1026623"/>
                </a:moveTo>
                <a:lnTo>
                  <a:pt x="2860299" y="888220"/>
                </a:lnTo>
                <a:lnTo>
                  <a:pt x="2793157" y="806844"/>
                </a:lnTo>
                <a:lnTo>
                  <a:pt x="2792582" y="806369"/>
                </a:lnTo>
                <a:lnTo>
                  <a:pt x="2640372" y="970415"/>
                </a:lnTo>
                <a:close/>
                <a:moveTo>
                  <a:pt x="915928" y="1028757"/>
                </a:moveTo>
                <a:lnTo>
                  <a:pt x="961978" y="972944"/>
                </a:lnTo>
                <a:lnTo>
                  <a:pt x="807420" y="806368"/>
                </a:lnTo>
                <a:lnTo>
                  <a:pt x="806843" y="806844"/>
                </a:lnTo>
                <a:lnTo>
                  <a:pt x="739702" y="888220"/>
                </a:lnTo>
                <a:close/>
                <a:moveTo>
                  <a:pt x="2795324" y="1165568"/>
                </a:moveTo>
                <a:lnTo>
                  <a:pt x="2986603" y="1055133"/>
                </a:lnTo>
                <a:lnTo>
                  <a:pt x="2964664" y="1014712"/>
                </a:lnTo>
                <a:lnTo>
                  <a:pt x="2926207" y="968102"/>
                </a:lnTo>
                <a:lnTo>
                  <a:pt x="2752655" y="1106504"/>
                </a:lnTo>
                <a:lnTo>
                  <a:pt x="2783663" y="1144085"/>
                </a:lnTo>
                <a:close/>
                <a:moveTo>
                  <a:pt x="808054" y="1167518"/>
                </a:moveTo>
                <a:lnTo>
                  <a:pt x="820774" y="1144085"/>
                </a:lnTo>
                <a:lnTo>
                  <a:pt x="850022" y="1108637"/>
                </a:lnTo>
                <a:lnTo>
                  <a:pt x="673795" y="968100"/>
                </a:lnTo>
                <a:lnTo>
                  <a:pt x="635336" y="1014712"/>
                </a:lnTo>
                <a:lnTo>
                  <a:pt x="613397" y="1055133"/>
                </a:lnTo>
                <a:close/>
                <a:moveTo>
                  <a:pt x="2879526" y="1320700"/>
                </a:moveTo>
                <a:lnTo>
                  <a:pt x="3086630" y="1239418"/>
                </a:lnTo>
                <a:lnTo>
                  <a:pt x="3036016" y="1146168"/>
                </a:lnTo>
                <a:lnTo>
                  <a:pt x="2844736" y="1256604"/>
                </a:lnTo>
                <a:close/>
                <a:moveTo>
                  <a:pt x="724131" y="1322135"/>
                </a:moveTo>
                <a:lnTo>
                  <a:pt x="758643" y="1258553"/>
                </a:lnTo>
                <a:lnTo>
                  <a:pt x="563985" y="1146168"/>
                </a:lnTo>
                <a:lnTo>
                  <a:pt x="513370" y="1239418"/>
                </a:lnTo>
                <a:close/>
                <a:moveTo>
                  <a:pt x="2936949" y="1487395"/>
                </a:moveTo>
                <a:lnTo>
                  <a:pt x="3151622" y="1438398"/>
                </a:lnTo>
                <a:lnTo>
                  <a:pt x="3120283" y="1337446"/>
                </a:lnTo>
                <a:lnTo>
                  <a:pt x="2915366" y="1417869"/>
                </a:lnTo>
                <a:close/>
                <a:moveTo>
                  <a:pt x="667194" y="1488339"/>
                </a:moveTo>
                <a:lnTo>
                  <a:pt x="688588" y="1419421"/>
                </a:lnTo>
                <a:lnTo>
                  <a:pt x="479717" y="1337446"/>
                </a:lnTo>
                <a:lnTo>
                  <a:pt x="448380" y="1438396"/>
                </a:lnTo>
                <a:close/>
                <a:moveTo>
                  <a:pt x="2971131" y="1660319"/>
                </a:moveTo>
                <a:lnTo>
                  <a:pt x="3195320" y="1643517"/>
                </a:lnTo>
                <a:lnTo>
                  <a:pt x="3179260" y="1538297"/>
                </a:lnTo>
                <a:lnTo>
                  <a:pt x="2963788" y="1587476"/>
                </a:lnTo>
                <a:close/>
                <a:moveTo>
                  <a:pt x="633274" y="1660647"/>
                </a:moveTo>
                <a:lnTo>
                  <a:pt x="640550" y="1588466"/>
                </a:lnTo>
                <a:lnTo>
                  <a:pt x="420740" y="1538297"/>
                </a:lnTo>
                <a:lnTo>
                  <a:pt x="404682" y="1643517"/>
                </a:lnTo>
                <a:close/>
                <a:moveTo>
                  <a:pt x="3201852" y="1853136"/>
                </a:moveTo>
                <a:lnTo>
                  <a:pt x="3204536" y="1800001"/>
                </a:lnTo>
                <a:lnTo>
                  <a:pt x="3201852" y="1746864"/>
                </a:lnTo>
                <a:lnTo>
                  <a:pt x="2981519" y="1763374"/>
                </a:lnTo>
                <a:lnTo>
                  <a:pt x="2985800" y="1805836"/>
                </a:lnTo>
                <a:lnTo>
                  <a:pt x="2982688" y="1836712"/>
                </a:lnTo>
                <a:close/>
                <a:moveTo>
                  <a:pt x="398148" y="1853136"/>
                </a:moveTo>
                <a:lnTo>
                  <a:pt x="621716" y="1836382"/>
                </a:lnTo>
                <a:lnTo>
                  <a:pt x="618637" y="1805836"/>
                </a:lnTo>
                <a:lnTo>
                  <a:pt x="622884" y="1763705"/>
                </a:lnTo>
                <a:lnTo>
                  <a:pt x="398148" y="1746864"/>
                </a:lnTo>
                <a:lnTo>
                  <a:pt x="395464" y="1800001"/>
                </a:lnTo>
                <a:close/>
                <a:moveTo>
                  <a:pt x="3179260" y="2061703"/>
                </a:moveTo>
                <a:lnTo>
                  <a:pt x="3195320" y="1956482"/>
                </a:lnTo>
                <a:lnTo>
                  <a:pt x="2972298" y="1939770"/>
                </a:lnTo>
                <a:lnTo>
                  <a:pt x="2964938" y="2012785"/>
                </a:lnTo>
                <a:close/>
                <a:moveTo>
                  <a:pt x="420740" y="2061703"/>
                </a:moveTo>
                <a:lnTo>
                  <a:pt x="639400" y="2011795"/>
                </a:lnTo>
                <a:lnTo>
                  <a:pt x="632106" y="1939440"/>
                </a:lnTo>
                <a:lnTo>
                  <a:pt x="404682" y="1956482"/>
                </a:lnTo>
                <a:close/>
                <a:moveTo>
                  <a:pt x="3120283" y="2262556"/>
                </a:moveTo>
                <a:lnTo>
                  <a:pt x="3151622" y="2161603"/>
                </a:lnTo>
                <a:lnTo>
                  <a:pt x="2940332" y="2113378"/>
                </a:lnTo>
                <a:lnTo>
                  <a:pt x="2918597" y="2183398"/>
                </a:lnTo>
                <a:close/>
                <a:moveTo>
                  <a:pt x="479717" y="2262556"/>
                </a:moveTo>
                <a:lnTo>
                  <a:pt x="685359" y="2181847"/>
                </a:lnTo>
                <a:lnTo>
                  <a:pt x="663811" y="2112430"/>
                </a:lnTo>
                <a:lnTo>
                  <a:pt x="448378" y="2161601"/>
                </a:lnTo>
                <a:close/>
                <a:moveTo>
                  <a:pt x="3036017" y="2453831"/>
                </a:moveTo>
                <a:lnTo>
                  <a:pt x="3086630" y="2360583"/>
                </a:lnTo>
                <a:lnTo>
                  <a:pt x="2884749" y="2281349"/>
                </a:lnTo>
                <a:lnTo>
                  <a:pt x="2849560" y="2346180"/>
                </a:lnTo>
                <a:close/>
                <a:moveTo>
                  <a:pt x="563985" y="2453831"/>
                </a:moveTo>
                <a:lnTo>
                  <a:pt x="753819" y="2344231"/>
                </a:lnTo>
                <a:lnTo>
                  <a:pt x="718909" y="2279914"/>
                </a:lnTo>
                <a:lnTo>
                  <a:pt x="513370" y="2360581"/>
                </a:lnTo>
                <a:close/>
                <a:moveTo>
                  <a:pt x="2926207" y="2631900"/>
                </a:moveTo>
                <a:lnTo>
                  <a:pt x="2964664" y="2585290"/>
                </a:lnTo>
                <a:lnTo>
                  <a:pt x="2986605" y="2544867"/>
                </a:lnTo>
                <a:lnTo>
                  <a:pt x="2800148" y="2437215"/>
                </a:lnTo>
                <a:lnTo>
                  <a:pt x="2783663" y="2467586"/>
                </a:lnTo>
                <a:lnTo>
                  <a:pt x="2758463" y="2498129"/>
                </a:lnTo>
                <a:close/>
                <a:moveTo>
                  <a:pt x="673793" y="2631900"/>
                </a:moveTo>
                <a:lnTo>
                  <a:pt x="844213" y="2495994"/>
                </a:lnTo>
                <a:lnTo>
                  <a:pt x="820774" y="2467586"/>
                </a:lnTo>
                <a:lnTo>
                  <a:pt x="803232" y="2435266"/>
                </a:lnTo>
                <a:lnTo>
                  <a:pt x="613396" y="2544867"/>
                </a:lnTo>
                <a:lnTo>
                  <a:pt x="635336" y="2585290"/>
                </a:lnTo>
                <a:close/>
                <a:moveTo>
                  <a:pt x="807418" y="2793630"/>
                </a:moveTo>
                <a:lnTo>
                  <a:pt x="956882" y="2632547"/>
                </a:lnTo>
                <a:lnTo>
                  <a:pt x="910121" y="2575873"/>
                </a:lnTo>
                <a:lnTo>
                  <a:pt x="739702" y="2711779"/>
                </a:lnTo>
                <a:lnTo>
                  <a:pt x="806843" y="2793157"/>
                </a:lnTo>
                <a:close/>
                <a:moveTo>
                  <a:pt x="2792582" y="2793632"/>
                </a:moveTo>
                <a:lnTo>
                  <a:pt x="2793157" y="2793157"/>
                </a:lnTo>
                <a:lnTo>
                  <a:pt x="2860301" y="2711779"/>
                </a:lnTo>
                <a:lnTo>
                  <a:pt x="2692555" y="2578008"/>
                </a:lnTo>
                <a:lnTo>
                  <a:pt x="2645467" y="2635079"/>
                </a:lnTo>
                <a:close/>
                <a:moveTo>
                  <a:pt x="1800000" y="2833463"/>
                </a:moveTo>
                <a:cubicBezTo>
                  <a:pt x="2370766" y="2833463"/>
                  <a:pt x="2833463" y="2370766"/>
                  <a:pt x="2833463" y="1800000"/>
                </a:cubicBezTo>
                <a:cubicBezTo>
                  <a:pt x="2833463" y="1229234"/>
                  <a:pt x="2370766" y="766537"/>
                  <a:pt x="1800000" y="766537"/>
                </a:cubicBezTo>
                <a:cubicBezTo>
                  <a:pt x="1229234" y="766537"/>
                  <a:pt x="766537" y="1229234"/>
                  <a:pt x="766537" y="1800000"/>
                </a:cubicBezTo>
                <a:cubicBezTo>
                  <a:pt x="766537" y="2370766"/>
                  <a:pt x="1229234" y="2833463"/>
                  <a:pt x="1800000" y="2833463"/>
                </a:cubicBezTo>
                <a:close/>
                <a:moveTo>
                  <a:pt x="2631002" y="2926947"/>
                </a:moveTo>
                <a:lnTo>
                  <a:pt x="2712579" y="2859640"/>
                </a:lnTo>
                <a:lnTo>
                  <a:pt x="2566750" y="2702476"/>
                </a:lnTo>
                <a:lnTo>
                  <a:pt x="2509926" y="2749361"/>
                </a:lnTo>
                <a:close/>
                <a:moveTo>
                  <a:pt x="968998" y="2926947"/>
                </a:moveTo>
                <a:lnTo>
                  <a:pt x="1091673" y="2747018"/>
                </a:lnTo>
                <a:lnTo>
                  <a:pt x="1035174" y="2700403"/>
                </a:lnTo>
                <a:lnTo>
                  <a:pt x="887422" y="2859640"/>
                </a:lnTo>
                <a:close/>
                <a:moveTo>
                  <a:pt x="1147067" y="3036503"/>
                </a:moveTo>
                <a:lnTo>
                  <a:pt x="1240849" y="2841763"/>
                </a:lnTo>
                <a:lnTo>
                  <a:pt x="1176289" y="2806721"/>
                </a:lnTo>
                <a:lnTo>
                  <a:pt x="1054049" y="2986015"/>
                </a:lnTo>
                <a:close/>
                <a:moveTo>
                  <a:pt x="2452932" y="3036505"/>
                </a:moveTo>
                <a:lnTo>
                  <a:pt x="2545952" y="2986015"/>
                </a:lnTo>
                <a:lnTo>
                  <a:pt x="2424909" y="2808479"/>
                </a:lnTo>
                <a:lnTo>
                  <a:pt x="2360069" y="2843673"/>
                </a:lnTo>
                <a:close/>
                <a:moveTo>
                  <a:pt x="2261532" y="3120600"/>
                </a:moveTo>
                <a:lnTo>
                  <a:pt x="2346710" y="3094160"/>
                </a:lnTo>
                <a:lnTo>
                  <a:pt x="2361822" y="3085957"/>
                </a:lnTo>
                <a:lnTo>
                  <a:pt x="2268960" y="2893125"/>
                </a:lnTo>
                <a:lnTo>
                  <a:pt x="2262921" y="2896402"/>
                </a:lnTo>
                <a:lnTo>
                  <a:pt x="2198541" y="2916388"/>
                </a:lnTo>
                <a:close/>
                <a:moveTo>
                  <a:pt x="1338469" y="3120600"/>
                </a:moveTo>
                <a:lnTo>
                  <a:pt x="1401849" y="2915131"/>
                </a:lnTo>
                <a:lnTo>
                  <a:pt x="1341516" y="2896402"/>
                </a:lnTo>
                <a:lnTo>
                  <a:pt x="1331961" y="2891216"/>
                </a:lnTo>
                <a:lnTo>
                  <a:pt x="1238178" y="3085957"/>
                </a:lnTo>
                <a:lnTo>
                  <a:pt x="1253292" y="3094160"/>
                </a:lnTo>
                <a:close/>
                <a:moveTo>
                  <a:pt x="2060281" y="3179477"/>
                </a:moveTo>
                <a:lnTo>
                  <a:pt x="2083064" y="3176000"/>
                </a:lnTo>
                <a:lnTo>
                  <a:pt x="2162642" y="3151297"/>
                </a:lnTo>
                <a:lnTo>
                  <a:pt x="2099651" y="2947085"/>
                </a:lnTo>
                <a:lnTo>
                  <a:pt x="2040752" y="2965369"/>
                </a:lnTo>
                <a:lnTo>
                  <a:pt x="2028201" y="2966634"/>
                </a:lnTo>
                <a:close/>
                <a:moveTo>
                  <a:pt x="1539719" y="3179477"/>
                </a:moveTo>
                <a:lnTo>
                  <a:pt x="1571868" y="2966192"/>
                </a:lnTo>
                <a:lnTo>
                  <a:pt x="1563685" y="2965369"/>
                </a:lnTo>
                <a:lnTo>
                  <a:pt x="1500737" y="2945828"/>
                </a:lnTo>
                <a:lnTo>
                  <a:pt x="1437359" y="3151297"/>
                </a:lnTo>
                <a:lnTo>
                  <a:pt x="1516938" y="3176000"/>
                </a:lnTo>
                <a:close/>
                <a:moveTo>
                  <a:pt x="1851774" y="3201921"/>
                </a:moveTo>
                <a:lnTo>
                  <a:pt x="1943607" y="3197284"/>
                </a:lnTo>
                <a:lnTo>
                  <a:pt x="1957921" y="3195099"/>
                </a:lnTo>
                <a:lnTo>
                  <a:pt x="1925052" y="2977031"/>
                </a:lnTo>
                <a:lnTo>
                  <a:pt x="1851774" y="2984418"/>
                </a:lnTo>
                <a:close/>
                <a:moveTo>
                  <a:pt x="1748228" y="3201921"/>
                </a:moveTo>
                <a:lnTo>
                  <a:pt x="1748228" y="2983971"/>
                </a:lnTo>
                <a:lnTo>
                  <a:pt x="1675015" y="2976591"/>
                </a:lnTo>
                <a:lnTo>
                  <a:pt x="1642081" y="3195099"/>
                </a:lnTo>
                <a:lnTo>
                  <a:pt x="1656395" y="3197284"/>
                </a:lnTo>
                <a:close/>
                <a:moveTo>
                  <a:pt x="1800000" y="3362100"/>
                </a:moveTo>
                <a:cubicBezTo>
                  <a:pt x="937276" y="3362100"/>
                  <a:pt x="237900" y="2662724"/>
                  <a:pt x="237900" y="1800000"/>
                </a:cubicBezTo>
                <a:cubicBezTo>
                  <a:pt x="237900" y="937276"/>
                  <a:pt x="937276" y="237900"/>
                  <a:pt x="1800000" y="237900"/>
                </a:cubicBezTo>
                <a:cubicBezTo>
                  <a:pt x="2662724" y="237900"/>
                  <a:pt x="3362100" y="937276"/>
                  <a:pt x="3362100" y="1800000"/>
                </a:cubicBezTo>
                <a:cubicBezTo>
                  <a:pt x="3362100" y="2662724"/>
                  <a:pt x="2662724" y="3362100"/>
                  <a:pt x="1800000" y="3362100"/>
                </a:cubicBezTo>
                <a:close/>
                <a:moveTo>
                  <a:pt x="1800000" y="3600000"/>
                </a:moveTo>
                <a:cubicBezTo>
                  <a:pt x="2794113" y="3600000"/>
                  <a:pt x="3600000" y="2794113"/>
                  <a:pt x="3600000" y="1800000"/>
                </a:cubicBezTo>
                <a:cubicBezTo>
                  <a:pt x="3600000" y="805887"/>
                  <a:pt x="2794113" y="0"/>
                  <a:pt x="1800000" y="0"/>
                </a:cubicBezTo>
                <a:cubicBezTo>
                  <a:pt x="805887" y="0"/>
                  <a:pt x="0" y="805887"/>
                  <a:pt x="0" y="1800000"/>
                </a:cubicBezTo>
                <a:cubicBezTo>
                  <a:pt x="0" y="2794113"/>
                  <a:pt x="805887" y="3600000"/>
                  <a:pt x="1800000" y="3600000"/>
                </a:cubicBezTo>
                <a:close/>
              </a:path>
            </a:pathLst>
          </a:custGeom>
          <a:solidFill>
            <a:srgbClr val="0070C0">
              <a:alpha val="60000"/>
            </a:srgbClr>
          </a:solidFill>
          <a:ln w="12700" cap="flat" cmpd="sng" algn="ctr">
            <a:noFill/>
            <a:prstDash val="solid"/>
            <a:miter lim="800000"/>
          </a:ln>
          <a:effectLst/>
        </p:spPr>
        <p:txBody>
          <a:bodyPr wrap="square" rtlCol="0" anchor="ctr">
            <a:noAutofit/>
          </a:bodyP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2" name="任意多边形 51"/>
          <p:cNvSpPr/>
          <p:nvPr/>
        </p:nvSpPr>
        <p:spPr>
          <a:xfrm>
            <a:off x="2183957" y="1943495"/>
            <a:ext cx="1863695" cy="1863695"/>
          </a:xfrm>
          <a:custGeom>
            <a:avLst/>
            <a:gdLst>
              <a:gd name="connsiteX0" fmla="*/ 1685420 w 3124200"/>
              <a:gd name="connsiteY0" fmla="*/ 2727636 h 3124200"/>
              <a:gd name="connsiteX1" fmla="*/ 1613874 w 3124200"/>
              <a:gd name="connsiteY1" fmla="*/ 2734849 h 3124200"/>
              <a:gd name="connsiteX2" fmla="*/ 1613874 w 3124200"/>
              <a:gd name="connsiteY2" fmla="*/ 2964021 h 3124200"/>
              <a:gd name="connsiteX3" fmla="*/ 1705707 w 3124200"/>
              <a:gd name="connsiteY3" fmla="*/ 2959383 h 3124200"/>
              <a:gd name="connsiteX4" fmla="*/ 1720021 w 3124200"/>
              <a:gd name="connsiteY4" fmla="*/ 2957200 h 3124200"/>
              <a:gd name="connsiteX5" fmla="*/ 1438849 w 3124200"/>
              <a:gd name="connsiteY5" fmla="*/ 2727196 h 3124200"/>
              <a:gd name="connsiteX6" fmla="*/ 1404181 w 3124200"/>
              <a:gd name="connsiteY6" fmla="*/ 2957200 h 3124200"/>
              <a:gd name="connsiteX7" fmla="*/ 1418495 w 3124200"/>
              <a:gd name="connsiteY7" fmla="*/ 2959383 h 3124200"/>
              <a:gd name="connsiteX8" fmla="*/ 1510328 w 3124200"/>
              <a:gd name="connsiteY8" fmla="*/ 2964021 h 3124200"/>
              <a:gd name="connsiteX9" fmla="*/ 1510328 w 3124200"/>
              <a:gd name="connsiteY9" fmla="*/ 2734402 h 3124200"/>
              <a:gd name="connsiteX10" fmla="*/ 1858464 w 3124200"/>
              <a:gd name="connsiteY10" fmla="*/ 2698534 h 3124200"/>
              <a:gd name="connsiteX11" fmla="*/ 1802852 w 3124200"/>
              <a:gd name="connsiteY11" fmla="*/ 2715797 h 3124200"/>
              <a:gd name="connsiteX12" fmla="*/ 1788567 w 3124200"/>
              <a:gd name="connsiteY12" fmla="*/ 2717238 h 3124200"/>
              <a:gd name="connsiteX13" fmla="*/ 1822381 w 3124200"/>
              <a:gd name="connsiteY13" fmla="*/ 2941578 h 3124200"/>
              <a:gd name="connsiteX14" fmla="*/ 1845164 w 3124200"/>
              <a:gd name="connsiteY14" fmla="*/ 2938100 h 3124200"/>
              <a:gd name="connsiteX15" fmla="*/ 1924742 w 3124200"/>
              <a:gd name="connsiteY15" fmla="*/ 2913397 h 3124200"/>
              <a:gd name="connsiteX16" fmla="*/ 1266126 w 3124200"/>
              <a:gd name="connsiteY16" fmla="*/ 2697278 h 3124200"/>
              <a:gd name="connsiteX17" fmla="*/ 1199461 w 3124200"/>
              <a:gd name="connsiteY17" fmla="*/ 2913397 h 3124200"/>
              <a:gd name="connsiteX18" fmla="*/ 1279038 w 3124200"/>
              <a:gd name="connsiteY18" fmla="*/ 2938100 h 3124200"/>
              <a:gd name="connsiteX19" fmla="*/ 1301821 w 3124200"/>
              <a:gd name="connsiteY19" fmla="*/ 2941578 h 3124200"/>
              <a:gd name="connsiteX20" fmla="*/ 1335700 w 3124200"/>
              <a:gd name="connsiteY20" fmla="*/ 2716797 h 3124200"/>
              <a:gd name="connsiteX21" fmla="*/ 1325785 w 3124200"/>
              <a:gd name="connsiteY21" fmla="*/ 2715797 h 3124200"/>
              <a:gd name="connsiteX22" fmla="*/ 2026605 w 3124200"/>
              <a:gd name="connsiteY22" fmla="*/ 2645972 h 3124200"/>
              <a:gd name="connsiteX23" fmla="*/ 2025021 w 3124200"/>
              <a:gd name="connsiteY23" fmla="*/ 2646833 h 3124200"/>
              <a:gd name="connsiteX24" fmla="*/ 1957356 w 3124200"/>
              <a:gd name="connsiteY24" fmla="*/ 2667837 h 3124200"/>
              <a:gd name="connsiteX25" fmla="*/ 2023632 w 3124200"/>
              <a:gd name="connsiteY25" fmla="*/ 2882701 h 3124200"/>
              <a:gd name="connsiteX26" fmla="*/ 2108810 w 3124200"/>
              <a:gd name="connsiteY26" fmla="*/ 2856260 h 3124200"/>
              <a:gd name="connsiteX27" fmla="*/ 2123924 w 3124200"/>
              <a:gd name="connsiteY27" fmla="*/ 2848057 h 3124200"/>
              <a:gd name="connsiteX28" fmla="*/ 1098516 w 3124200"/>
              <a:gd name="connsiteY28" fmla="*/ 2644064 h 3124200"/>
              <a:gd name="connsiteX29" fmla="*/ 1000278 w 3124200"/>
              <a:gd name="connsiteY29" fmla="*/ 2848057 h 3124200"/>
              <a:gd name="connsiteX30" fmla="*/ 1015392 w 3124200"/>
              <a:gd name="connsiteY30" fmla="*/ 2856260 h 3124200"/>
              <a:gd name="connsiteX31" fmla="*/ 1100569 w 3124200"/>
              <a:gd name="connsiteY31" fmla="*/ 2882701 h 3124200"/>
              <a:gd name="connsiteX32" fmla="*/ 1167234 w 3124200"/>
              <a:gd name="connsiteY32" fmla="*/ 2666580 h 3124200"/>
              <a:gd name="connsiteX33" fmla="*/ 1103616 w 3124200"/>
              <a:gd name="connsiteY33" fmla="*/ 2646833 h 3124200"/>
              <a:gd name="connsiteX34" fmla="*/ 2181202 w 3124200"/>
              <a:gd name="connsiteY34" fmla="*/ 2562061 h 3124200"/>
              <a:gd name="connsiteX35" fmla="*/ 2117714 w 3124200"/>
              <a:gd name="connsiteY35" fmla="*/ 2596521 h 3124200"/>
              <a:gd name="connsiteX36" fmla="*/ 2215034 w 3124200"/>
              <a:gd name="connsiteY36" fmla="*/ 2798604 h 3124200"/>
              <a:gd name="connsiteX37" fmla="*/ 2308052 w 3124200"/>
              <a:gd name="connsiteY37" fmla="*/ 2748115 h 3124200"/>
              <a:gd name="connsiteX38" fmla="*/ 944196 w 3124200"/>
              <a:gd name="connsiteY38" fmla="*/ 2560302 h 3124200"/>
              <a:gd name="connsiteX39" fmla="*/ 816149 w 3124200"/>
              <a:gd name="connsiteY39" fmla="*/ 2748115 h 3124200"/>
              <a:gd name="connsiteX40" fmla="*/ 909169 w 3124200"/>
              <a:gd name="connsiteY40" fmla="*/ 2798604 h 3124200"/>
              <a:gd name="connsiteX41" fmla="*/ 1007406 w 3124200"/>
              <a:gd name="connsiteY41" fmla="*/ 2594612 h 3124200"/>
              <a:gd name="connsiteX42" fmla="*/ 2322717 w 3124200"/>
              <a:gd name="connsiteY42" fmla="*/ 2457966 h 3124200"/>
              <a:gd name="connsiteX43" fmla="*/ 2266933 w 3124200"/>
              <a:gd name="connsiteY43" fmla="*/ 2503992 h 3124200"/>
              <a:gd name="connsiteX44" fmla="*/ 2393102 w 3124200"/>
              <a:gd name="connsiteY44" fmla="*/ 2689047 h 3124200"/>
              <a:gd name="connsiteX45" fmla="*/ 2474679 w 3124200"/>
              <a:gd name="connsiteY45" fmla="*/ 2621741 h 3124200"/>
              <a:gd name="connsiteX46" fmla="*/ 803407 w 3124200"/>
              <a:gd name="connsiteY46" fmla="*/ 2455893 h 3124200"/>
              <a:gd name="connsiteX47" fmla="*/ 649524 w 3124200"/>
              <a:gd name="connsiteY47" fmla="*/ 2621741 h 3124200"/>
              <a:gd name="connsiteX48" fmla="*/ 731100 w 3124200"/>
              <a:gd name="connsiteY48" fmla="*/ 2689047 h 3124200"/>
              <a:gd name="connsiteX49" fmla="*/ 858866 w 3124200"/>
              <a:gd name="connsiteY49" fmla="*/ 2501650 h 3124200"/>
              <a:gd name="connsiteX50" fmla="*/ 2448848 w 3124200"/>
              <a:gd name="connsiteY50" fmla="*/ 2335477 h 3124200"/>
              <a:gd name="connsiteX51" fmla="*/ 2402472 w 3124200"/>
              <a:gd name="connsiteY51" fmla="*/ 2391685 h 3124200"/>
              <a:gd name="connsiteX52" fmla="*/ 2554682 w 3124200"/>
              <a:gd name="connsiteY52" fmla="*/ 2555731 h 3124200"/>
              <a:gd name="connsiteX53" fmla="*/ 2555257 w 3124200"/>
              <a:gd name="connsiteY53" fmla="*/ 2555256 h 3124200"/>
              <a:gd name="connsiteX54" fmla="*/ 2622399 w 3124200"/>
              <a:gd name="connsiteY54" fmla="*/ 2473880 h 3124200"/>
              <a:gd name="connsiteX55" fmla="*/ 678028 w 3124200"/>
              <a:gd name="connsiteY55" fmla="*/ 2333343 h 3124200"/>
              <a:gd name="connsiteX56" fmla="*/ 501802 w 3124200"/>
              <a:gd name="connsiteY56" fmla="*/ 2473880 h 3124200"/>
              <a:gd name="connsiteX57" fmla="*/ 568943 w 3124200"/>
              <a:gd name="connsiteY57" fmla="*/ 2555256 h 3124200"/>
              <a:gd name="connsiteX58" fmla="*/ 569520 w 3124200"/>
              <a:gd name="connsiteY58" fmla="*/ 2555732 h 3124200"/>
              <a:gd name="connsiteX59" fmla="*/ 724078 w 3124200"/>
              <a:gd name="connsiteY59" fmla="*/ 2389156 h 3124200"/>
              <a:gd name="connsiteX60" fmla="*/ 2557424 w 3124200"/>
              <a:gd name="connsiteY60" fmla="*/ 2196532 h 3124200"/>
              <a:gd name="connsiteX61" fmla="*/ 2545763 w 3124200"/>
              <a:gd name="connsiteY61" fmla="*/ 2218015 h 3124200"/>
              <a:gd name="connsiteX62" fmla="*/ 2514755 w 3124200"/>
              <a:gd name="connsiteY62" fmla="*/ 2255596 h 3124200"/>
              <a:gd name="connsiteX63" fmla="*/ 2688307 w 3124200"/>
              <a:gd name="connsiteY63" fmla="*/ 2393998 h 3124200"/>
              <a:gd name="connsiteX64" fmla="*/ 2726764 w 3124200"/>
              <a:gd name="connsiteY64" fmla="*/ 2347388 h 3124200"/>
              <a:gd name="connsiteX65" fmla="*/ 2748703 w 3124200"/>
              <a:gd name="connsiteY65" fmla="*/ 2306967 h 3124200"/>
              <a:gd name="connsiteX66" fmla="*/ 570154 w 3124200"/>
              <a:gd name="connsiteY66" fmla="*/ 2194582 h 3124200"/>
              <a:gd name="connsiteX67" fmla="*/ 375497 w 3124200"/>
              <a:gd name="connsiteY67" fmla="*/ 2306967 h 3124200"/>
              <a:gd name="connsiteX68" fmla="*/ 397436 w 3124200"/>
              <a:gd name="connsiteY68" fmla="*/ 2347388 h 3124200"/>
              <a:gd name="connsiteX69" fmla="*/ 435895 w 3124200"/>
              <a:gd name="connsiteY69" fmla="*/ 2394000 h 3124200"/>
              <a:gd name="connsiteX70" fmla="*/ 612122 w 3124200"/>
              <a:gd name="connsiteY70" fmla="*/ 2253463 h 3124200"/>
              <a:gd name="connsiteX71" fmla="*/ 582874 w 3124200"/>
              <a:gd name="connsiteY71" fmla="*/ 2218015 h 3124200"/>
              <a:gd name="connsiteX72" fmla="*/ 2641626 w 3124200"/>
              <a:gd name="connsiteY72" fmla="*/ 2041400 h 3124200"/>
              <a:gd name="connsiteX73" fmla="*/ 2606836 w 3124200"/>
              <a:gd name="connsiteY73" fmla="*/ 2105496 h 3124200"/>
              <a:gd name="connsiteX74" fmla="*/ 2798116 w 3124200"/>
              <a:gd name="connsiteY74" fmla="*/ 2215932 h 3124200"/>
              <a:gd name="connsiteX75" fmla="*/ 2848730 w 3124200"/>
              <a:gd name="connsiteY75" fmla="*/ 2122682 h 3124200"/>
              <a:gd name="connsiteX76" fmla="*/ 486231 w 3124200"/>
              <a:gd name="connsiteY76" fmla="*/ 2039965 h 3124200"/>
              <a:gd name="connsiteX77" fmla="*/ 275470 w 3124200"/>
              <a:gd name="connsiteY77" fmla="*/ 2122682 h 3124200"/>
              <a:gd name="connsiteX78" fmla="*/ 326085 w 3124200"/>
              <a:gd name="connsiteY78" fmla="*/ 2215932 h 3124200"/>
              <a:gd name="connsiteX79" fmla="*/ 520743 w 3124200"/>
              <a:gd name="connsiteY79" fmla="*/ 2103547 h 3124200"/>
              <a:gd name="connsiteX80" fmla="*/ 2699049 w 3124200"/>
              <a:gd name="connsiteY80" fmla="*/ 1874705 h 3124200"/>
              <a:gd name="connsiteX81" fmla="*/ 2677466 w 3124200"/>
              <a:gd name="connsiteY81" fmla="*/ 1944231 h 3124200"/>
              <a:gd name="connsiteX82" fmla="*/ 2882383 w 3124200"/>
              <a:gd name="connsiteY82" fmla="*/ 2024654 h 3124200"/>
              <a:gd name="connsiteX83" fmla="*/ 2913722 w 3124200"/>
              <a:gd name="connsiteY83" fmla="*/ 1923702 h 3124200"/>
              <a:gd name="connsiteX84" fmla="*/ 429294 w 3124200"/>
              <a:gd name="connsiteY84" fmla="*/ 1873761 h 3124200"/>
              <a:gd name="connsiteX85" fmla="*/ 210480 w 3124200"/>
              <a:gd name="connsiteY85" fmla="*/ 1923704 h 3124200"/>
              <a:gd name="connsiteX86" fmla="*/ 241817 w 3124200"/>
              <a:gd name="connsiteY86" fmla="*/ 2024654 h 3124200"/>
              <a:gd name="connsiteX87" fmla="*/ 450688 w 3124200"/>
              <a:gd name="connsiteY87" fmla="*/ 1942679 h 3124200"/>
              <a:gd name="connsiteX88" fmla="*/ 2733231 w 3124200"/>
              <a:gd name="connsiteY88" fmla="*/ 1701781 h 3124200"/>
              <a:gd name="connsiteX89" fmla="*/ 2725888 w 3124200"/>
              <a:gd name="connsiteY89" fmla="*/ 1774624 h 3124200"/>
              <a:gd name="connsiteX90" fmla="*/ 2941360 w 3124200"/>
              <a:gd name="connsiteY90" fmla="*/ 1823803 h 3124200"/>
              <a:gd name="connsiteX91" fmla="*/ 2957420 w 3124200"/>
              <a:gd name="connsiteY91" fmla="*/ 1718583 h 3124200"/>
              <a:gd name="connsiteX92" fmla="*/ 395374 w 3124200"/>
              <a:gd name="connsiteY92" fmla="*/ 1701453 h 3124200"/>
              <a:gd name="connsiteX93" fmla="*/ 166782 w 3124200"/>
              <a:gd name="connsiteY93" fmla="*/ 1718583 h 3124200"/>
              <a:gd name="connsiteX94" fmla="*/ 182840 w 3124200"/>
              <a:gd name="connsiteY94" fmla="*/ 1823803 h 3124200"/>
              <a:gd name="connsiteX95" fmla="*/ 402650 w 3124200"/>
              <a:gd name="connsiteY95" fmla="*/ 1773634 h 3124200"/>
              <a:gd name="connsiteX96" fmla="*/ 2963952 w 3124200"/>
              <a:gd name="connsiteY96" fmla="*/ 1508964 h 3124200"/>
              <a:gd name="connsiteX97" fmla="*/ 2744788 w 3124200"/>
              <a:gd name="connsiteY97" fmla="*/ 1525388 h 3124200"/>
              <a:gd name="connsiteX98" fmla="*/ 2747900 w 3124200"/>
              <a:gd name="connsiteY98" fmla="*/ 1556264 h 3124200"/>
              <a:gd name="connsiteX99" fmla="*/ 2743619 w 3124200"/>
              <a:gd name="connsiteY99" fmla="*/ 1598726 h 3124200"/>
              <a:gd name="connsiteX100" fmla="*/ 2963952 w 3124200"/>
              <a:gd name="connsiteY100" fmla="*/ 1615236 h 3124200"/>
              <a:gd name="connsiteX101" fmla="*/ 2966636 w 3124200"/>
              <a:gd name="connsiteY101" fmla="*/ 1562099 h 3124200"/>
              <a:gd name="connsiteX102" fmla="*/ 160248 w 3124200"/>
              <a:gd name="connsiteY102" fmla="*/ 1508964 h 3124200"/>
              <a:gd name="connsiteX103" fmla="*/ 157564 w 3124200"/>
              <a:gd name="connsiteY103" fmla="*/ 1562099 h 3124200"/>
              <a:gd name="connsiteX104" fmla="*/ 160248 w 3124200"/>
              <a:gd name="connsiteY104" fmla="*/ 1615236 h 3124200"/>
              <a:gd name="connsiteX105" fmla="*/ 384984 w 3124200"/>
              <a:gd name="connsiteY105" fmla="*/ 1598395 h 3124200"/>
              <a:gd name="connsiteX106" fmla="*/ 380737 w 3124200"/>
              <a:gd name="connsiteY106" fmla="*/ 1556264 h 3124200"/>
              <a:gd name="connsiteX107" fmla="*/ 383816 w 3124200"/>
              <a:gd name="connsiteY107" fmla="*/ 1525718 h 3124200"/>
              <a:gd name="connsiteX108" fmla="*/ 2941360 w 3124200"/>
              <a:gd name="connsiteY108" fmla="*/ 1300397 h 3124200"/>
              <a:gd name="connsiteX109" fmla="*/ 2727038 w 3124200"/>
              <a:gd name="connsiteY109" fmla="*/ 1349315 h 3124200"/>
              <a:gd name="connsiteX110" fmla="*/ 2734398 w 3124200"/>
              <a:gd name="connsiteY110" fmla="*/ 1422330 h 3124200"/>
              <a:gd name="connsiteX111" fmla="*/ 2957420 w 3124200"/>
              <a:gd name="connsiteY111" fmla="*/ 1405618 h 3124200"/>
              <a:gd name="connsiteX112" fmla="*/ 182840 w 3124200"/>
              <a:gd name="connsiteY112" fmla="*/ 1300397 h 3124200"/>
              <a:gd name="connsiteX113" fmla="*/ 166782 w 3124200"/>
              <a:gd name="connsiteY113" fmla="*/ 1405618 h 3124200"/>
              <a:gd name="connsiteX114" fmla="*/ 394206 w 3124200"/>
              <a:gd name="connsiteY114" fmla="*/ 1422660 h 3124200"/>
              <a:gd name="connsiteX115" fmla="*/ 401500 w 3124200"/>
              <a:gd name="connsiteY115" fmla="*/ 1350305 h 3124200"/>
              <a:gd name="connsiteX116" fmla="*/ 2882383 w 3124200"/>
              <a:gd name="connsiteY116" fmla="*/ 1099544 h 3124200"/>
              <a:gd name="connsiteX117" fmla="*/ 2680697 w 3124200"/>
              <a:gd name="connsiteY117" fmla="*/ 1178702 h 3124200"/>
              <a:gd name="connsiteX118" fmla="*/ 2702432 w 3124200"/>
              <a:gd name="connsiteY118" fmla="*/ 1248722 h 3124200"/>
              <a:gd name="connsiteX119" fmla="*/ 2913722 w 3124200"/>
              <a:gd name="connsiteY119" fmla="*/ 1200497 h 3124200"/>
              <a:gd name="connsiteX120" fmla="*/ 241817 w 3124200"/>
              <a:gd name="connsiteY120" fmla="*/ 1099544 h 3124200"/>
              <a:gd name="connsiteX121" fmla="*/ 210478 w 3124200"/>
              <a:gd name="connsiteY121" fmla="*/ 1200499 h 3124200"/>
              <a:gd name="connsiteX122" fmla="*/ 425911 w 3124200"/>
              <a:gd name="connsiteY122" fmla="*/ 1249670 h 3124200"/>
              <a:gd name="connsiteX123" fmla="*/ 447459 w 3124200"/>
              <a:gd name="connsiteY123" fmla="*/ 1180253 h 3124200"/>
              <a:gd name="connsiteX124" fmla="*/ 2798117 w 3124200"/>
              <a:gd name="connsiteY124" fmla="*/ 908269 h 3124200"/>
              <a:gd name="connsiteX125" fmla="*/ 2611660 w 3124200"/>
              <a:gd name="connsiteY125" fmla="*/ 1015920 h 3124200"/>
              <a:gd name="connsiteX126" fmla="*/ 2646849 w 3124200"/>
              <a:gd name="connsiteY126" fmla="*/ 1080751 h 3124200"/>
              <a:gd name="connsiteX127" fmla="*/ 2848730 w 3124200"/>
              <a:gd name="connsiteY127" fmla="*/ 1001517 h 3124200"/>
              <a:gd name="connsiteX128" fmla="*/ 326085 w 3124200"/>
              <a:gd name="connsiteY128" fmla="*/ 908269 h 3124200"/>
              <a:gd name="connsiteX129" fmla="*/ 275470 w 3124200"/>
              <a:gd name="connsiteY129" fmla="*/ 1001519 h 3124200"/>
              <a:gd name="connsiteX130" fmla="*/ 481009 w 3124200"/>
              <a:gd name="connsiteY130" fmla="*/ 1082186 h 3124200"/>
              <a:gd name="connsiteX131" fmla="*/ 515919 w 3124200"/>
              <a:gd name="connsiteY131" fmla="*/ 1017869 h 3124200"/>
              <a:gd name="connsiteX132" fmla="*/ 2688307 w 3124200"/>
              <a:gd name="connsiteY132" fmla="*/ 730200 h 3124200"/>
              <a:gd name="connsiteX133" fmla="*/ 2520563 w 3124200"/>
              <a:gd name="connsiteY133" fmla="*/ 863971 h 3124200"/>
              <a:gd name="connsiteX134" fmla="*/ 2545763 w 3124200"/>
              <a:gd name="connsiteY134" fmla="*/ 894514 h 3124200"/>
              <a:gd name="connsiteX135" fmla="*/ 2562248 w 3124200"/>
              <a:gd name="connsiteY135" fmla="*/ 924885 h 3124200"/>
              <a:gd name="connsiteX136" fmla="*/ 2748705 w 3124200"/>
              <a:gd name="connsiteY136" fmla="*/ 817233 h 3124200"/>
              <a:gd name="connsiteX137" fmla="*/ 2726764 w 3124200"/>
              <a:gd name="connsiteY137" fmla="*/ 776810 h 3124200"/>
              <a:gd name="connsiteX138" fmla="*/ 435893 w 3124200"/>
              <a:gd name="connsiteY138" fmla="*/ 730200 h 3124200"/>
              <a:gd name="connsiteX139" fmla="*/ 397436 w 3124200"/>
              <a:gd name="connsiteY139" fmla="*/ 776810 h 3124200"/>
              <a:gd name="connsiteX140" fmla="*/ 375496 w 3124200"/>
              <a:gd name="connsiteY140" fmla="*/ 817233 h 3124200"/>
              <a:gd name="connsiteX141" fmla="*/ 565332 w 3124200"/>
              <a:gd name="connsiteY141" fmla="*/ 926834 h 3124200"/>
              <a:gd name="connsiteX142" fmla="*/ 582874 w 3124200"/>
              <a:gd name="connsiteY142" fmla="*/ 894514 h 3124200"/>
              <a:gd name="connsiteX143" fmla="*/ 606313 w 3124200"/>
              <a:gd name="connsiteY143" fmla="*/ 866106 h 3124200"/>
              <a:gd name="connsiteX144" fmla="*/ 569518 w 3124200"/>
              <a:gd name="connsiteY144" fmla="*/ 568470 h 3124200"/>
              <a:gd name="connsiteX145" fmla="*/ 568943 w 3124200"/>
              <a:gd name="connsiteY145" fmla="*/ 568943 h 3124200"/>
              <a:gd name="connsiteX146" fmla="*/ 501802 w 3124200"/>
              <a:gd name="connsiteY146" fmla="*/ 650321 h 3124200"/>
              <a:gd name="connsiteX147" fmla="*/ 672221 w 3124200"/>
              <a:gd name="connsiteY147" fmla="*/ 786227 h 3124200"/>
              <a:gd name="connsiteX148" fmla="*/ 718982 w 3124200"/>
              <a:gd name="connsiteY148" fmla="*/ 729553 h 3124200"/>
              <a:gd name="connsiteX149" fmla="*/ 2554682 w 3124200"/>
              <a:gd name="connsiteY149" fmla="*/ 568468 h 3124200"/>
              <a:gd name="connsiteX150" fmla="*/ 2407567 w 3124200"/>
              <a:gd name="connsiteY150" fmla="*/ 727021 h 3124200"/>
              <a:gd name="connsiteX151" fmla="*/ 2454655 w 3124200"/>
              <a:gd name="connsiteY151" fmla="*/ 784092 h 3124200"/>
              <a:gd name="connsiteX152" fmla="*/ 2622401 w 3124200"/>
              <a:gd name="connsiteY152" fmla="*/ 650321 h 3124200"/>
              <a:gd name="connsiteX153" fmla="*/ 2555257 w 3124200"/>
              <a:gd name="connsiteY153" fmla="*/ 568943 h 3124200"/>
              <a:gd name="connsiteX154" fmla="*/ 1562100 w 3124200"/>
              <a:gd name="connsiteY154" fmla="*/ 528637 h 3124200"/>
              <a:gd name="connsiteX155" fmla="*/ 528637 w 3124200"/>
              <a:gd name="connsiteY155" fmla="*/ 1562100 h 3124200"/>
              <a:gd name="connsiteX156" fmla="*/ 1562100 w 3124200"/>
              <a:gd name="connsiteY156" fmla="*/ 2595563 h 3124200"/>
              <a:gd name="connsiteX157" fmla="*/ 2595563 w 3124200"/>
              <a:gd name="connsiteY157" fmla="*/ 1562100 h 3124200"/>
              <a:gd name="connsiteX158" fmla="*/ 1562100 w 3124200"/>
              <a:gd name="connsiteY158" fmla="*/ 528637 h 3124200"/>
              <a:gd name="connsiteX159" fmla="*/ 2393102 w 3124200"/>
              <a:gd name="connsiteY159" fmla="*/ 435153 h 3124200"/>
              <a:gd name="connsiteX160" fmla="*/ 2272026 w 3124200"/>
              <a:gd name="connsiteY160" fmla="*/ 612739 h 3124200"/>
              <a:gd name="connsiteX161" fmla="*/ 2328850 w 3124200"/>
              <a:gd name="connsiteY161" fmla="*/ 659624 h 3124200"/>
              <a:gd name="connsiteX162" fmla="*/ 2474679 w 3124200"/>
              <a:gd name="connsiteY162" fmla="*/ 502460 h 3124200"/>
              <a:gd name="connsiteX163" fmla="*/ 731098 w 3124200"/>
              <a:gd name="connsiteY163" fmla="*/ 435153 h 3124200"/>
              <a:gd name="connsiteX164" fmla="*/ 649522 w 3124200"/>
              <a:gd name="connsiteY164" fmla="*/ 502460 h 3124200"/>
              <a:gd name="connsiteX165" fmla="*/ 797274 w 3124200"/>
              <a:gd name="connsiteY165" fmla="*/ 661697 h 3124200"/>
              <a:gd name="connsiteX166" fmla="*/ 853773 w 3124200"/>
              <a:gd name="connsiteY166" fmla="*/ 615082 h 3124200"/>
              <a:gd name="connsiteX167" fmla="*/ 909167 w 3124200"/>
              <a:gd name="connsiteY167" fmla="*/ 325597 h 3124200"/>
              <a:gd name="connsiteX168" fmla="*/ 816149 w 3124200"/>
              <a:gd name="connsiteY168" fmla="*/ 376085 h 3124200"/>
              <a:gd name="connsiteX169" fmla="*/ 938389 w 3124200"/>
              <a:gd name="connsiteY169" fmla="*/ 555379 h 3124200"/>
              <a:gd name="connsiteX170" fmla="*/ 1002949 w 3124200"/>
              <a:gd name="connsiteY170" fmla="*/ 520337 h 3124200"/>
              <a:gd name="connsiteX171" fmla="*/ 2215032 w 3124200"/>
              <a:gd name="connsiteY171" fmla="*/ 325595 h 3124200"/>
              <a:gd name="connsiteX172" fmla="*/ 2122169 w 3124200"/>
              <a:gd name="connsiteY172" fmla="*/ 518427 h 3124200"/>
              <a:gd name="connsiteX173" fmla="*/ 2187009 w 3124200"/>
              <a:gd name="connsiteY173" fmla="*/ 553621 h 3124200"/>
              <a:gd name="connsiteX174" fmla="*/ 2308052 w 3124200"/>
              <a:gd name="connsiteY174" fmla="*/ 376085 h 3124200"/>
              <a:gd name="connsiteX175" fmla="*/ 2023632 w 3124200"/>
              <a:gd name="connsiteY175" fmla="*/ 241500 h 3124200"/>
              <a:gd name="connsiteX176" fmla="*/ 1960641 w 3124200"/>
              <a:gd name="connsiteY176" fmla="*/ 445712 h 3124200"/>
              <a:gd name="connsiteX177" fmla="*/ 2025021 w 3124200"/>
              <a:gd name="connsiteY177" fmla="*/ 465698 h 3124200"/>
              <a:gd name="connsiteX178" fmla="*/ 2031060 w 3124200"/>
              <a:gd name="connsiteY178" fmla="*/ 468975 h 3124200"/>
              <a:gd name="connsiteX179" fmla="*/ 2123922 w 3124200"/>
              <a:gd name="connsiteY179" fmla="*/ 276143 h 3124200"/>
              <a:gd name="connsiteX180" fmla="*/ 2108810 w 3124200"/>
              <a:gd name="connsiteY180" fmla="*/ 267940 h 3124200"/>
              <a:gd name="connsiteX181" fmla="*/ 1100569 w 3124200"/>
              <a:gd name="connsiteY181" fmla="*/ 241500 h 3124200"/>
              <a:gd name="connsiteX182" fmla="*/ 1015392 w 3124200"/>
              <a:gd name="connsiteY182" fmla="*/ 267940 h 3124200"/>
              <a:gd name="connsiteX183" fmla="*/ 1000278 w 3124200"/>
              <a:gd name="connsiteY183" fmla="*/ 276143 h 3124200"/>
              <a:gd name="connsiteX184" fmla="*/ 1094061 w 3124200"/>
              <a:gd name="connsiteY184" fmla="*/ 470884 h 3124200"/>
              <a:gd name="connsiteX185" fmla="*/ 1103616 w 3124200"/>
              <a:gd name="connsiteY185" fmla="*/ 465698 h 3124200"/>
              <a:gd name="connsiteX186" fmla="*/ 1163949 w 3124200"/>
              <a:gd name="connsiteY186" fmla="*/ 446969 h 3124200"/>
              <a:gd name="connsiteX187" fmla="*/ 1822381 w 3124200"/>
              <a:gd name="connsiteY187" fmla="*/ 182623 h 3124200"/>
              <a:gd name="connsiteX188" fmla="*/ 1790301 w 3124200"/>
              <a:gd name="connsiteY188" fmla="*/ 395466 h 3124200"/>
              <a:gd name="connsiteX189" fmla="*/ 1802852 w 3124200"/>
              <a:gd name="connsiteY189" fmla="*/ 396731 h 3124200"/>
              <a:gd name="connsiteX190" fmla="*/ 1861751 w 3124200"/>
              <a:gd name="connsiteY190" fmla="*/ 415015 h 3124200"/>
              <a:gd name="connsiteX191" fmla="*/ 1924742 w 3124200"/>
              <a:gd name="connsiteY191" fmla="*/ 210803 h 3124200"/>
              <a:gd name="connsiteX192" fmla="*/ 1845164 w 3124200"/>
              <a:gd name="connsiteY192" fmla="*/ 186100 h 3124200"/>
              <a:gd name="connsiteX193" fmla="*/ 1301819 w 3124200"/>
              <a:gd name="connsiteY193" fmla="*/ 182623 h 3124200"/>
              <a:gd name="connsiteX194" fmla="*/ 1279038 w 3124200"/>
              <a:gd name="connsiteY194" fmla="*/ 186100 h 3124200"/>
              <a:gd name="connsiteX195" fmla="*/ 1199459 w 3124200"/>
              <a:gd name="connsiteY195" fmla="*/ 210803 h 3124200"/>
              <a:gd name="connsiteX196" fmla="*/ 1262837 w 3124200"/>
              <a:gd name="connsiteY196" fmla="*/ 416272 h 3124200"/>
              <a:gd name="connsiteX197" fmla="*/ 1325785 w 3124200"/>
              <a:gd name="connsiteY197" fmla="*/ 396731 h 3124200"/>
              <a:gd name="connsiteX198" fmla="*/ 1333968 w 3124200"/>
              <a:gd name="connsiteY198" fmla="*/ 395908 h 3124200"/>
              <a:gd name="connsiteX199" fmla="*/ 1613874 w 3124200"/>
              <a:gd name="connsiteY199" fmla="*/ 160179 h 3124200"/>
              <a:gd name="connsiteX200" fmla="*/ 1613874 w 3124200"/>
              <a:gd name="connsiteY200" fmla="*/ 377682 h 3124200"/>
              <a:gd name="connsiteX201" fmla="*/ 1687152 w 3124200"/>
              <a:gd name="connsiteY201" fmla="*/ 385069 h 3124200"/>
              <a:gd name="connsiteX202" fmla="*/ 1720021 w 3124200"/>
              <a:gd name="connsiteY202" fmla="*/ 167001 h 3124200"/>
              <a:gd name="connsiteX203" fmla="*/ 1705707 w 3124200"/>
              <a:gd name="connsiteY203" fmla="*/ 164816 h 3124200"/>
              <a:gd name="connsiteX204" fmla="*/ 1510328 w 3124200"/>
              <a:gd name="connsiteY204" fmla="*/ 160179 h 3124200"/>
              <a:gd name="connsiteX205" fmla="*/ 1418495 w 3124200"/>
              <a:gd name="connsiteY205" fmla="*/ 164816 h 3124200"/>
              <a:gd name="connsiteX206" fmla="*/ 1404181 w 3124200"/>
              <a:gd name="connsiteY206" fmla="*/ 167001 h 3124200"/>
              <a:gd name="connsiteX207" fmla="*/ 1437115 w 3124200"/>
              <a:gd name="connsiteY207" fmla="*/ 385509 h 3124200"/>
              <a:gd name="connsiteX208" fmla="*/ 1510328 w 3124200"/>
              <a:gd name="connsiteY208" fmla="*/ 378129 h 3124200"/>
              <a:gd name="connsiteX209" fmla="*/ 1562100 w 3124200"/>
              <a:gd name="connsiteY209" fmla="*/ 0 h 3124200"/>
              <a:gd name="connsiteX210" fmla="*/ 3124200 w 3124200"/>
              <a:gd name="connsiteY210" fmla="*/ 1562100 h 3124200"/>
              <a:gd name="connsiteX211" fmla="*/ 1562100 w 3124200"/>
              <a:gd name="connsiteY211" fmla="*/ 3124200 h 3124200"/>
              <a:gd name="connsiteX212" fmla="*/ 0 w 3124200"/>
              <a:gd name="connsiteY212" fmla="*/ 1562100 h 3124200"/>
              <a:gd name="connsiteX213" fmla="*/ 1562100 w 3124200"/>
              <a:gd name="connsiteY213"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3124200" h="3124200">
                <a:moveTo>
                  <a:pt x="1685420" y="2727636"/>
                </a:moveTo>
                <a:lnTo>
                  <a:pt x="1613874" y="2734849"/>
                </a:lnTo>
                <a:lnTo>
                  <a:pt x="1613874" y="2964021"/>
                </a:lnTo>
                <a:lnTo>
                  <a:pt x="1705707" y="2959383"/>
                </a:lnTo>
                <a:lnTo>
                  <a:pt x="1720021" y="2957200"/>
                </a:lnTo>
                <a:close/>
                <a:moveTo>
                  <a:pt x="1438849" y="2727196"/>
                </a:moveTo>
                <a:lnTo>
                  <a:pt x="1404181" y="2957200"/>
                </a:lnTo>
                <a:lnTo>
                  <a:pt x="1418495" y="2959383"/>
                </a:lnTo>
                <a:lnTo>
                  <a:pt x="1510328" y="2964021"/>
                </a:lnTo>
                <a:lnTo>
                  <a:pt x="1510328" y="2734402"/>
                </a:lnTo>
                <a:close/>
                <a:moveTo>
                  <a:pt x="1858464" y="2698534"/>
                </a:moveTo>
                <a:lnTo>
                  <a:pt x="1802852" y="2715797"/>
                </a:lnTo>
                <a:lnTo>
                  <a:pt x="1788567" y="2717238"/>
                </a:lnTo>
                <a:lnTo>
                  <a:pt x="1822381" y="2941578"/>
                </a:lnTo>
                <a:lnTo>
                  <a:pt x="1845164" y="2938100"/>
                </a:lnTo>
                <a:lnTo>
                  <a:pt x="1924742" y="2913397"/>
                </a:lnTo>
                <a:close/>
                <a:moveTo>
                  <a:pt x="1266126" y="2697278"/>
                </a:moveTo>
                <a:lnTo>
                  <a:pt x="1199461" y="2913397"/>
                </a:lnTo>
                <a:lnTo>
                  <a:pt x="1279038" y="2938100"/>
                </a:lnTo>
                <a:lnTo>
                  <a:pt x="1301821" y="2941578"/>
                </a:lnTo>
                <a:lnTo>
                  <a:pt x="1335700" y="2716797"/>
                </a:lnTo>
                <a:lnTo>
                  <a:pt x="1325785" y="2715797"/>
                </a:lnTo>
                <a:close/>
                <a:moveTo>
                  <a:pt x="2026605" y="2645972"/>
                </a:moveTo>
                <a:lnTo>
                  <a:pt x="2025021" y="2646833"/>
                </a:lnTo>
                <a:lnTo>
                  <a:pt x="1957356" y="2667837"/>
                </a:lnTo>
                <a:lnTo>
                  <a:pt x="2023632" y="2882701"/>
                </a:lnTo>
                <a:lnTo>
                  <a:pt x="2108810" y="2856260"/>
                </a:lnTo>
                <a:lnTo>
                  <a:pt x="2123924" y="2848057"/>
                </a:lnTo>
                <a:close/>
                <a:moveTo>
                  <a:pt x="1098516" y="2644064"/>
                </a:moveTo>
                <a:lnTo>
                  <a:pt x="1000278" y="2848057"/>
                </a:lnTo>
                <a:lnTo>
                  <a:pt x="1015392" y="2856260"/>
                </a:lnTo>
                <a:lnTo>
                  <a:pt x="1100569" y="2882701"/>
                </a:lnTo>
                <a:lnTo>
                  <a:pt x="1167234" y="2666580"/>
                </a:lnTo>
                <a:lnTo>
                  <a:pt x="1103616" y="2646833"/>
                </a:lnTo>
                <a:close/>
                <a:moveTo>
                  <a:pt x="2181202" y="2562061"/>
                </a:moveTo>
                <a:lnTo>
                  <a:pt x="2117714" y="2596521"/>
                </a:lnTo>
                <a:lnTo>
                  <a:pt x="2215034" y="2798604"/>
                </a:lnTo>
                <a:lnTo>
                  <a:pt x="2308052" y="2748115"/>
                </a:lnTo>
                <a:close/>
                <a:moveTo>
                  <a:pt x="944196" y="2560302"/>
                </a:moveTo>
                <a:lnTo>
                  <a:pt x="816149" y="2748115"/>
                </a:lnTo>
                <a:lnTo>
                  <a:pt x="909169" y="2798604"/>
                </a:lnTo>
                <a:lnTo>
                  <a:pt x="1007406" y="2594612"/>
                </a:lnTo>
                <a:close/>
                <a:moveTo>
                  <a:pt x="2322717" y="2457966"/>
                </a:moveTo>
                <a:lnTo>
                  <a:pt x="2266933" y="2503992"/>
                </a:lnTo>
                <a:lnTo>
                  <a:pt x="2393102" y="2689047"/>
                </a:lnTo>
                <a:lnTo>
                  <a:pt x="2474679" y="2621741"/>
                </a:lnTo>
                <a:close/>
                <a:moveTo>
                  <a:pt x="803407" y="2455893"/>
                </a:moveTo>
                <a:lnTo>
                  <a:pt x="649524" y="2621741"/>
                </a:lnTo>
                <a:lnTo>
                  <a:pt x="731100" y="2689047"/>
                </a:lnTo>
                <a:lnTo>
                  <a:pt x="858866" y="2501650"/>
                </a:lnTo>
                <a:close/>
                <a:moveTo>
                  <a:pt x="2448848" y="2335477"/>
                </a:moveTo>
                <a:lnTo>
                  <a:pt x="2402472" y="2391685"/>
                </a:lnTo>
                <a:lnTo>
                  <a:pt x="2554682" y="2555731"/>
                </a:lnTo>
                <a:lnTo>
                  <a:pt x="2555257" y="2555256"/>
                </a:lnTo>
                <a:lnTo>
                  <a:pt x="2622399" y="2473880"/>
                </a:lnTo>
                <a:close/>
                <a:moveTo>
                  <a:pt x="678028" y="2333343"/>
                </a:moveTo>
                <a:lnTo>
                  <a:pt x="501802" y="2473880"/>
                </a:lnTo>
                <a:lnTo>
                  <a:pt x="568943" y="2555256"/>
                </a:lnTo>
                <a:lnTo>
                  <a:pt x="569520" y="2555732"/>
                </a:lnTo>
                <a:lnTo>
                  <a:pt x="724078" y="2389156"/>
                </a:lnTo>
                <a:close/>
                <a:moveTo>
                  <a:pt x="2557424" y="2196532"/>
                </a:moveTo>
                <a:lnTo>
                  <a:pt x="2545763" y="2218015"/>
                </a:lnTo>
                <a:lnTo>
                  <a:pt x="2514755" y="2255596"/>
                </a:lnTo>
                <a:lnTo>
                  <a:pt x="2688307" y="2393998"/>
                </a:lnTo>
                <a:lnTo>
                  <a:pt x="2726764" y="2347388"/>
                </a:lnTo>
                <a:lnTo>
                  <a:pt x="2748703" y="2306967"/>
                </a:lnTo>
                <a:close/>
                <a:moveTo>
                  <a:pt x="570154" y="2194582"/>
                </a:moveTo>
                <a:lnTo>
                  <a:pt x="375497" y="2306967"/>
                </a:lnTo>
                <a:lnTo>
                  <a:pt x="397436" y="2347388"/>
                </a:lnTo>
                <a:lnTo>
                  <a:pt x="435895" y="2394000"/>
                </a:lnTo>
                <a:lnTo>
                  <a:pt x="612122" y="2253463"/>
                </a:lnTo>
                <a:lnTo>
                  <a:pt x="582874" y="2218015"/>
                </a:lnTo>
                <a:close/>
                <a:moveTo>
                  <a:pt x="2641626" y="2041400"/>
                </a:moveTo>
                <a:lnTo>
                  <a:pt x="2606836" y="2105496"/>
                </a:lnTo>
                <a:lnTo>
                  <a:pt x="2798116" y="2215932"/>
                </a:lnTo>
                <a:lnTo>
                  <a:pt x="2848730" y="2122682"/>
                </a:lnTo>
                <a:close/>
                <a:moveTo>
                  <a:pt x="486231" y="2039965"/>
                </a:moveTo>
                <a:lnTo>
                  <a:pt x="275470" y="2122682"/>
                </a:lnTo>
                <a:lnTo>
                  <a:pt x="326085" y="2215932"/>
                </a:lnTo>
                <a:lnTo>
                  <a:pt x="520743" y="2103547"/>
                </a:lnTo>
                <a:close/>
                <a:moveTo>
                  <a:pt x="2699049" y="1874705"/>
                </a:moveTo>
                <a:lnTo>
                  <a:pt x="2677466" y="1944231"/>
                </a:lnTo>
                <a:lnTo>
                  <a:pt x="2882383" y="2024654"/>
                </a:lnTo>
                <a:lnTo>
                  <a:pt x="2913722" y="1923702"/>
                </a:lnTo>
                <a:close/>
                <a:moveTo>
                  <a:pt x="429294" y="1873761"/>
                </a:moveTo>
                <a:lnTo>
                  <a:pt x="210480" y="1923704"/>
                </a:lnTo>
                <a:lnTo>
                  <a:pt x="241817" y="2024654"/>
                </a:lnTo>
                <a:lnTo>
                  <a:pt x="450688" y="1942679"/>
                </a:lnTo>
                <a:close/>
                <a:moveTo>
                  <a:pt x="2733231" y="1701781"/>
                </a:moveTo>
                <a:lnTo>
                  <a:pt x="2725888" y="1774624"/>
                </a:lnTo>
                <a:lnTo>
                  <a:pt x="2941360" y="1823803"/>
                </a:lnTo>
                <a:lnTo>
                  <a:pt x="2957420" y="1718583"/>
                </a:lnTo>
                <a:close/>
                <a:moveTo>
                  <a:pt x="395374" y="1701453"/>
                </a:moveTo>
                <a:lnTo>
                  <a:pt x="166782" y="1718583"/>
                </a:lnTo>
                <a:lnTo>
                  <a:pt x="182840" y="1823803"/>
                </a:lnTo>
                <a:lnTo>
                  <a:pt x="402650" y="1773634"/>
                </a:lnTo>
                <a:close/>
                <a:moveTo>
                  <a:pt x="2963952" y="1508964"/>
                </a:moveTo>
                <a:lnTo>
                  <a:pt x="2744788" y="1525388"/>
                </a:lnTo>
                <a:lnTo>
                  <a:pt x="2747900" y="1556264"/>
                </a:lnTo>
                <a:lnTo>
                  <a:pt x="2743619" y="1598726"/>
                </a:lnTo>
                <a:lnTo>
                  <a:pt x="2963952" y="1615236"/>
                </a:lnTo>
                <a:lnTo>
                  <a:pt x="2966636" y="1562099"/>
                </a:lnTo>
                <a:close/>
                <a:moveTo>
                  <a:pt x="160248" y="1508964"/>
                </a:moveTo>
                <a:lnTo>
                  <a:pt x="157564" y="1562099"/>
                </a:lnTo>
                <a:lnTo>
                  <a:pt x="160248" y="1615236"/>
                </a:lnTo>
                <a:lnTo>
                  <a:pt x="384984" y="1598395"/>
                </a:lnTo>
                <a:lnTo>
                  <a:pt x="380737" y="1556264"/>
                </a:lnTo>
                <a:lnTo>
                  <a:pt x="383816" y="1525718"/>
                </a:lnTo>
                <a:close/>
                <a:moveTo>
                  <a:pt x="2941360" y="1300397"/>
                </a:moveTo>
                <a:lnTo>
                  <a:pt x="2727038" y="1349315"/>
                </a:lnTo>
                <a:lnTo>
                  <a:pt x="2734398" y="1422330"/>
                </a:lnTo>
                <a:lnTo>
                  <a:pt x="2957420" y="1405618"/>
                </a:lnTo>
                <a:close/>
                <a:moveTo>
                  <a:pt x="182840" y="1300397"/>
                </a:moveTo>
                <a:lnTo>
                  <a:pt x="166782" y="1405618"/>
                </a:lnTo>
                <a:lnTo>
                  <a:pt x="394206" y="1422660"/>
                </a:lnTo>
                <a:lnTo>
                  <a:pt x="401500" y="1350305"/>
                </a:lnTo>
                <a:close/>
                <a:moveTo>
                  <a:pt x="2882383" y="1099544"/>
                </a:moveTo>
                <a:lnTo>
                  <a:pt x="2680697" y="1178702"/>
                </a:lnTo>
                <a:lnTo>
                  <a:pt x="2702432" y="1248722"/>
                </a:lnTo>
                <a:lnTo>
                  <a:pt x="2913722" y="1200497"/>
                </a:lnTo>
                <a:close/>
                <a:moveTo>
                  <a:pt x="241817" y="1099544"/>
                </a:moveTo>
                <a:lnTo>
                  <a:pt x="210478" y="1200499"/>
                </a:lnTo>
                <a:lnTo>
                  <a:pt x="425911" y="1249670"/>
                </a:lnTo>
                <a:lnTo>
                  <a:pt x="447459" y="1180253"/>
                </a:lnTo>
                <a:close/>
                <a:moveTo>
                  <a:pt x="2798117" y="908269"/>
                </a:moveTo>
                <a:lnTo>
                  <a:pt x="2611660" y="1015920"/>
                </a:lnTo>
                <a:lnTo>
                  <a:pt x="2646849" y="1080751"/>
                </a:lnTo>
                <a:lnTo>
                  <a:pt x="2848730" y="1001517"/>
                </a:lnTo>
                <a:close/>
                <a:moveTo>
                  <a:pt x="326085" y="908269"/>
                </a:moveTo>
                <a:lnTo>
                  <a:pt x="275470" y="1001519"/>
                </a:lnTo>
                <a:lnTo>
                  <a:pt x="481009" y="1082186"/>
                </a:lnTo>
                <a:lnTo>
                  <a:pt x="515919" y="1017869"/>
                </a:lnTo>
                <a:close/>
                <a:moveTo>
                  <a:pt x="2688307" y="730200"/>
                </a:moveTo>
                <a:lnTo>
                  <a:pt x="2520563" y="863971"/>
                </a:lnTo>
                <a:lnTo>
                  <a:pt x="2545763" y="894514"/>
                </a:lnTo>
                <a:lnTo>
                  <a:pt x="2562248" y="924885"/>
                </a:lnTo>
                <a:lnTo>
                  <a:pt x="2748705" y="817233"/>
                </a:lnTo>
                <a:lnTo>
                  <a:pt x="2726764" y="776810"/>
                </a:lnTo>
                <a:close/>
                <a:moveTo>
                  <a:pt x="435893" y="730200"/>
                </a:moveTo>
                <a:lnTo>
                  <a:pt x="397436" y="776810"/>
                </a:lnTo>
                <a:lnTo>
                  <a:pt x="375496" y="817233"/>
                </a:lnTo>
                <a:lnTo>
                  <a:pt x="565332" y="926834"/>
                </a:lnTo>
                <a:lnTo>
                  <a:pt x="582874" y="894514"/>
                </a:lnTo>
                <a:lnTo>
                  <a:pt x="606313" y="866106"/>
                </a:lnTo>
                <a:close/>
                <a:moveTo>
                  <a:pt x="569518" y="568470"/>
                </a:moveTo>
                <a:lnTo>
                  <a:pt x="568943" y="568943"/>
                </a:lnTo>
                <a:lnTo>
                  <a:pt x="501802" y="650321"/>
                </a:lnTo>
                <a:lnTo>
                  <a:pt x="672221" y="786227"/>
                </a:lnTo>
                <a:lnTo>
                  <a:pt x="718982" y="729553"/>
                </a:lnTo>
                <a:close/>
                <a:moveTo>
                  <a:pt x="2554682" y="568468"/>
                </a:moveTo>
                <a:lnTo>
                  <a:pt x="2407567" y="727021"/>
                </a:lnTo>
                <a:lnTo>
                  <a:pt x="2454655" y="784092"/>
                </a:lnTo>
                <a:lnTo>
                  <a:pt x="2622401" y="650321"/>
                </a:lnTo>
                <a:lnTo>
                  <a:pt x="2555257" y="568943"/>
                </a:lnTo>
                <a:close/>
                <a:moveTo>
                  <a:pt x="1562100" y="528637"/>
                </a:moveTo>
                <a:cubicBezTo>
                  <a:pt x="991334" y="528637"/>
                  <a:pt x="528637" y="991334"/>
                  <a:pt x="528637" y="1562100"/>
                </a:cubicBezTo>
                <a:cubicBezTo>
                  <a:pt x="528637" y="2132866"/>
                  <a:pt x="991334" y="2595563"/>
                  <a:pt x="1562100" y="2595563"/>
                </a:cubicBezTo>
                <a:cubicBezTo>
                  <a:pt x="2132866" y="2595563"/>
                  <a:pt x="2595563" y="2132866"/>
                  <a:pt x="2595563" y="1562100"/>
                </a:cubicBezTo>
                <a:cubicBezTo>
                  <a:pt x="2595563" y="991334"/>
                  <a:pt x="2132866" y="528637"/>
                  <a:pt x="1562100" y="528637"/>
                </a:cubicBezTo>
                <a:close/>
                <a:moveTo>
                  <a:pt x="2393102" y="435153"/>
                </a:moveTo>
                <a:lnTo>
                  <a:pt x="2272026" y="612739"/>
                </a:lnTo>
                <a:lnTo>
                  <a:pt x="2328850" y="659624"/>
                </a:lnTo>
                <a:lnTo>
                  <a:pt x="2474679" y="502460"/>
                </a:lnTo>
                <a:close/>
                <a:moveTo>
                  <a:pt x="731098" y="435153"/>
                </a:moveTo>
                <a:lnTo>
                  <a:pt x="649522" y="502460"/>
                </a:lnTo>
                <a:lnTo>
                  <a:pt x="797274" y="661697"/>
                </a:lnTo>
                <a:lnTo>
                  <a:pt x="853773" y="615082"/>
                </a:lnTo>
                <a:close/>
                <a:moveTo>
                  <a:pt x="909167" y="325597"/>
                </a:moveTo>
                <a:lnTo>
                  <a:pt x="816149" y="376085"/>
                </a:lnTo>
                <a:lnTo>
                  <a:pt x="938389" y="555379"/>
                </a:lnTo>
                <a:lnTo>
                  <a:pt x="1002949" y="520337"/>
                </a:lnTo>
                <a:close/>
                <a:moveTo>
                  <a:pt x="2215032" y="325595"/>
                </a:moveTo>
                <a:lnTo>
                  <a:pt x="2122169" y="518427"/>
                </a:lnTo>
                <a:lnTo>
                  <a:pt x="2187009" y="553621"/>
                </a:lnTo>
                <a:lnTo>
                  <a:pt x="2308052" y="376085"/>
                </a:lnTo>
                <a:close/>
                <a:moveTo>
                  <a:pt x="2023632" y="241500"/>
                </a:moveTo>
                <a:lnTo>
                  <a:pt x="1960641" y="445712"/>
                </a:lnTo>
                <a:lnTo>
                  <a:pt x="2025021" y="465698"/>
                </a:lnTo>
                <a:lnTo>
                  <a:pt x="2031060" y="468975"/>
                </a:lnTo>
                <a:lnTo>
                  <a:pt x="2123922" y="276143"/>
                </a:lnTo>
                <a:lnTo>
                  <a:pt x="2108810" y="267940"/>
                </a:lnTo>
                <a:close/>
                <a:moveTo>
                  <a:pt x="1100569" y="241500"/>
                </a:moveTo>
                <a:lnTo>
                  <a:pt x="1015392" y="267940"/>
                </a:lnTo>
                <a:lnTo>
                  <a:pt x="1000278" y="276143"/>
                </a:lnTo>
                <a:lnTo>
                  <a:pt x="1094061" y="470884"/>
                </a:lnTo>
                <a:lnTo>
                  <a:pt x="1103616" y="465698"/>
                </a:lnTo>
                <a:lnTo>
                  <a:pt x="1163949" y="446969"/>
                </a:lnTo>
                <a:close/>
                <a:moveTo>
                  <a:pt x="1822381" y="182623"/>
                </a:moveTo>
                <a:lnTo>
                  <a:pt x="1790301" y="395466"/>
                </a:lnTo>
                <a:lnTo>
                  <a:pt x="1802852" y="396731"/>
                </a:lnTo>
                <a:lnTo>
                  <a:pt x="1861751" y="415015"/>
                </a:lnTo>
                <a:lnTo>
                  <a:pt x="1924742" y="210803"/>
                </a:lnTo>
                <a:lnTo>
                  <a:pt x="1845164" y="186100"/>
                </a:lnTo>
                <a:close/>
                <a:moveTo>
                  <a:pt x="1301819" y="182623"/>
                </a:moveTo>
                <a:lnTo>
                  <a:pt x="1279038" y="186100"/>
                </a:lnTo>
                <a:lnTo>
                  <a:pt x="1199459" y="210803"/>
                </a:lnTo>
                <a:lnTo>
                  <a:pt x="1262837" y="416272"/>
                </a:lnTo>
                <a:lnTo>
                  <a:pt x="1325785" y="396731"/>
                </a:lnTo>
                <a:lnTo>
                  <a:pt x="1333968" y="395908"/>
                </a:lnTo>
                <a:close/>
                <a:moveTo>
                  <a:pt x="1613874" y="160179"/>
                </a:moveTo>
                <a:lnTo>
                  <a:pt x="1613874" y="377682"/>
                </a:lnTo>
                <a:lnTo>
                  <a:pt x="1687152" y="385069"/>
                </a:lnTo>
                <a:lnTo>
                  <a:pt x="1720021" y="167001"/>
                </a:lnTo>
                <a:lnTo>
                  <a:pt x="1705707" y="164816"/>
                </a:lnTo>
                <a:close/>
                <a:moveTo>
                  <a:pt x="1510328" y="160179"/>
                </a:moveTo>
                <a:lnTo>
                  <a:pt x="1418495" y="164816"/>
                </a:lnTo>
                <a:lnTo>
                  <a:pt x="1404181" y="167001"/>
                </a:lnTo>
                <a:lnTo>
                  <a:pt x="1437115" y="385509"/>
                </a:lnTo>
                <a:lnTo>
                  <a:pt x="1510328" y="378129"/>
                </a:lnTo>
                <a:close/>
                <a:moveTo>
                  <a:pt x="1562100" y="0"/>
                </a:moveTo>
                <a:cubicBezTo>
                  <a:pt x="2424824" y="0"/>
                  <a:pt x="3124200" y="699376"/>
                  <a:pt x="3124200" y="1562100"/>
                </a:cubicBezTo>
                <a:cubicBezTo>
                  <a:pt x="3124200" y="2424824"/>
                  <a:pt x="2424824" y="3124200"/>
                  <a:pt x="1562100" y="3124200"/>
                </a:cubicBezTo>
                <a:cubicBezTo>
                  <a:pt x="699376" y="3124200"/>
                  <a:pt x="0" y="2424824"/>
                  <a:pt x="0" y="1562100"/>
                </a:cubicBezTo>
                <a:cubicBezTo>
                  <a:pt x="0" y="699376"/>
                  <a:pt x="699376" y="0"/>
                  <a:pt x="1562100" y="0"/>
                </a:cubicBezTo>
                <a:close/>
              </a:path>
            </a:pathLst>
          </a:custGeom>
          <a:solidFill>
            <a:srgbClr val="00182E"/>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3" name="椭圆 52"/>
          <p:cNvSpPr/>
          <p:nvPr/>
        </p:nvSpPr>
        <p:spPr>
          <a:xfrm flipV="1">
            <a:off x="1991196" y="1750734"/>
            <a:ext cx="2249217" cy="2249217"/>
          </a:xfrm>
          <a:prstGeom prst="ellipse">
            <a:avLst/>
          </a:prstGeom>
          <a:noFill/>
          <a:ln w="12700" cap="flat" cmpd="sng" algn="ctr">
            <a:solidFill>
              <a:srgbClr val="00B0F0"/>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4" name="椭圆 53"/>
          <p:cNvSpPr/>
          <p:nvPr/>
        </p:nvSpPr>
        <p:spPr>
          <a:xfrm rot="10800000" flipV="1">
            <a:off x="1534957" y="1349087"/>
            <a:ext cx="3052511" cy="3052511"/>
          </a:xfrm>
          <a:prstGeom prst="ellipse">
            <a:avLst/>
          </a:prstGeom>
          <a:noFill/>
          <a:ln w="12700" cap="flat" cmpd="sng" algn="ctr">
            <a:solidFill>
              <a:srgbClr val="00B0F0"/>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5" name="文本框 54"/>
          <p:cNvSpPr txBox="1"/>
          <p:nvPr/>
        </p:nvSpPr>
        <p:spPr>
          <a:xfrm>
            <a:off x="2007067" y="2096794"/>
            <a:ext cx="2104982" cy="1568450"/>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3">
                      <a:lumMod val="50000"/>
                    </a:schemeClr>
                  </a:solidFill>
                </a:ln>
                <a:solidFill>
                  <a:schemeClr val="bg1"/>
                </a:solidFill>
                <a:effectLst>
                  <a:glow rad="63500">
                    <a:schemeClr val="accent3">
                      <a:satMod val="175000"/>
                      <a:alpha val="40000"/>
                    </a:schemeClr>
                  </a:glow>
                </a:effectLst>
                <a:latin typeface="+mj-lt"/>
                <a:ea typeface="Segoe UI Black" panose="020B0A02040204020203" pitchFamily="34" charset="0"/>
                <a:cs typeface="Segoe UI Black" panose="020B0A02040204020203" pitchFamily="34" charset="0"/>
              </a:defRPr>
            </a:lvl1pPr>
          </a:lstStyle>
          <a:p>
            <a:r>
              <a:rPr lang="en-US" altLang="zh-CN" sz="9600" dirty="0">
                <a:ln w="12700">
                  <a:solidFill>
                    <a:srgbClr val="002060"/>
                  </a:solidFill>
                </a:ln>
                <a:solidFill>
                  <a:srgbClr val="00B0F0"/>
                </a:solidFill>
                <a:effectLst>
                  <a:glow rad="63500">
                    <a:srgbClr val="00B0F0">
                      <a:alpha val="40000"/>
                    </a:srgbClr>
                  </a:glow>
                </a:effectLst>
                <a:latin typeface="Impact" panose="020B0806030902050204"/>
                <a:ea typeface="Segoe UI" panose="020B0502040204020203" charset="0"/>
                <a:cs typeface="Segoe UI" panose="020B0502040204020203" charset="0"/>
              </a:rPr>
              <a:t>3</a:t>
            </a:r>
            <a:endParaRPr lang="en-US" altLang="zh-CN" sz="9600" dirty="0">
              <a:ln w="12700">
                <a:solidFill>
                  <a:srgbClr val="002060"/>
                </a:solidFill>
              </a:ln>
              <a:solidFill>
                <a:srgbClr val="00B0F0"/>
              </a:solidFill>
              <a:effectLst>
                <a:glow rad="63500">
                  <a:srgbClr val="00B0F0">
                    <a:alpha val="40000"/>
                  </a:srgbClr>
                </a:glow>
              </a:effectLst>
              <a:latin typeface="Impact" panose="020B0806030902050204"/>
              <a:ea typeface="Segoe UI" panose="020B0502040204020203" charset="0"/>
              <a:cs typeface="Segoe UI" panose="020B0502040204020203" charset="0"/>
            </a:endParaRPr>
          </a:p>
        </p:txBody>
      </p:sp>
      <p:grpSp>
        <p:nvGrpSpPr>
          <p:cNvPr id="56" name="组合 55"/>
          <p:cNvGrpSpPr/>
          <p:nvPr/>
        </p:nvGrpSpPr>
        <p:grpSpPr>
          <a:xfrm>
            <a:off x="1842842" y="1602380"/>
            <a:ext cx="2545925" cy="2545925"/>
            <a:chOff x="4229098" y="1556361"/>
            <a:chExt cx="3733802" cy="3733802"/>
          </a:xfrm>
        </p:grpSpPr>
        <p:sp>
          <p:nvSpPr>
            <p:cNvPr id="57" name="弧形 56"/>
            <p:cNvSpPr/>
            <p:nvPr/>
          </p:nvSpPr>
          <p:spPr>
            <a:xfrm>
              <a:off x="4301675" y="1634675"/>
              <a:ext cx="3588650" cy="3588650"/>
            </a:xfrm>
            <a:prstGeom prst="arc">
              <a:avLst>
                <a:gd name="adj1" fmla="val 12852548"/>
                <a:gd name="adj2" fmla="val 19665503"/>
              </a:avLst>
            </a:prstGeom>
            <a:noFill/>
            <a:ln w="5715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58" name="椭圆 57"/>
            <p:cNvSpPr/>
            <p:nvPr/>
          </p:nvSpPr>
          <p:spPr>
            <a:xfrm>
              <a:off x="4229098" y="1556361"/>
              <a:ext cx="3733802" cy="3733802"/>
            </a:xfrm>
            <a:prstGeom prst="ellipse">
              <a:avLst/>
            </a:prstGeom>
            <a:noFill/>
            <a:ln w="57150" cap="flat" cmpd="sng" algn="ctr">
              <a:no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grpSp>
        <p:nvGrpSpPr>
          <p:cNvPr id="59" name="组合 58"/>
          <p:cNvGrpSpPr/>
          <p:nvPr/>
        </p:nvGrpSpPr>
        <p:grpSpPr>
          <a:xfrm>
            <a:off x="1638872" y="1453002"/>
            <a:ext cx="2844680" cy="2844680"/>
            <a:chOff x="4010025" y="1343025"/>
            <a:chExt cx="4171950" cy="4171950"/>
          </a:xfrm>
        </p:grpSpPr>
        <p:sp>
          <p:nvSpPr>
            <p:cNvPr id="60" name="弧形 59"/>
            <p:cNvSpPr/>
            <p:nvPr/>
          </p:nvSpPr>
          <p:spPr>
            <a:xfrm>
              <a:off x="4155760" y="1488760"/>
              <a:ext cx="3880480" cy="3880480"/>
            </a:xfrm>
            <a:prstGeom prst="arc">
              <a:avLst>
                <a:gd name="adj1" fmla="val 2137315"/>
                <a:gd name="adj2" fmla="val 14452087"/>
              </a:avLst>
            </a:prstGeom>
            <a:noFill/>
            <a:ln w="7620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61" name="椭圆 60"/>
            <p:cNvSpPr/>
            <p:nvPr/>
          </p:nvSpPr>
          <p:spPr>
            <a:xfrm>
              <a:off x="4010025" y="1343025"/>
              <a:ext cx="4171950" cy="4171950"/>
            </a:xfrm>
            <a:prstGeom prst="ellipse">
              <a:avLst/>
            </a:prstGeom>
            <a:noFill/>
            <a:ln w="76200" cap="flat" cmpd="sng" algn="ctr">
              <a:no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3300000">
            <a:off x="3424856" y="2822462"/>
            <a:ext cx="5342272"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53"/>
                                        </p:tgtEl>
                                        <p:attrNameLst>
                                          <p:attrName>style.visibility</p:attrName>
                                        </p:attrNameLst>
                                      </p:cBhvr>
                                      <p:to>
                                        <p:strVal val="visible"/>
                                      </p:to>
                                    </p:set>
                                    <p:anim calcmode="lin" valueType="num">
                                      <p:cBhvr>
                                        <p:cTn id="17" dur="750" fill="hold"/>
                                        <p:tgtEl>
                                          <p:spTgt spid="53"/>
                                        </p:tgtEl>
                                        <p:attrNameLst>
                                          <p:attrName>ppt_w</p:attrName>
                                        </p:attrNameLst>
                                      </p:cBhvr>
                                      <p:tavLst>
                                        <p:tav tm="0">
                                          <p:val>
                                            <p:fltVal val="0"/>
                                          </p:val>
                                        </p:tav>
                                        <p:tav tm="100000">
                                          <p:val>
                                            <p:strVal val="#ppt_w"/>
                                          </p:val>
                                        </p:tav>
                                      </p:tavLst>
                                    </p:anim>
                                    <p:anim calcmode="lin" valueType="num">
                                      <p:cBhvr>
                                        <p:cTn id="18" dur="750" fill="hold"/>
                                        <p:tgtEl>
                                          <p:spTgt spid="53"/>
                                        </p:tgtEl>
                                        <p:attrNameLst>
                                          <p:attrName>ppt_h</p:attrName>
                                        </p:attrNameLst>
                                      </p:cBhvr>
                                      <p:tavLst>
                                        <p:tav tm="0">
                                          <p:val>
                                            <p:fltVal val="0"/>
                                          </p:val>
                                        </p:tav>
                                        <p:tav tm="100000">
                                          <p:val>
                                            <p:strVal val="#ppt_h"/>
                                          </p:val>
                                        </p:tav>
                                      </p:tavLst>
                                    </p:anim>
                                    <p:animEffect transition="in" filter="fade">
                                      <p:cBhvr>
                                        <p:cTn id="19" dur="750"/>
                                        <p:tgtEl>
                                          <p:spTgt spid="53"/>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750" fill="hold"/>
                                        <p:tgtEl>
                                          <p:spTgt spid="54"/>
                                        </p:tgtEl>
                                        <p:attrNameLst>
                                          <p:attrName>ppt_w</p:attrName>
                                        </p:attrNameLst>
                                      </p:cBhvr>
                                      <p:tavLst>
                                        <p:tav tm="0">
                                          <p:val>
                                            <p:fltVal val="0"/>
                                          </p:val>
                                        </p:tav>
                                        <p:tav tm="100000">
                                          <p:val>
                                            <p:strVal val="#ppt_w"/>
                                          </p:val>
                                        </p:tav>
                                      </p:tavLst>
                                    </p:anim>
                                    <p:anim calcmode="lin" valueType="num">
                                      <p:cBhvr>
                                        <p:cTn id="23" dur="750" fill="hold"/>
                                        <p:tgtEl>
                                          <p:spTgt spid="54"/>
                                        </p:tgtEl>
                                        <p:attrNameLst>
                                          <p:attrName>ppt_h</p:attrName>
                                        </p:attrNameLst>
                                      </p:cBhvr>
                                      <p:tavLst>
                                        <p:tav tm="0">
                                          <p:val>
                                            <p:fltVal val="0"/>
                                          </p:val>
                                        </p:tav>
                                        <p:tav tm="100000">
                                          <p:val>
                                            <p:strVal val="#ppt_h"/>
                                          </p:val>
                                        </p:tav>
                                      </p:tavLst>
                                    </p:anim>
                                    <p:animEffect transition="in" filter="fade">
                                      <p:cBhvr>
                                        <p:cTn id="24" dur="750"/>
                                        <p:tgtEl>
                                          <p:spTgt spid="54"/>
                                        </p:tgtEl>
                                      </p:cBhvr>
                                    </p:animEffect>
                                  </p:childTnLst>
                                </p:cTn>
                              </p:par>
                              <p:par>
                                <p:cTn id="25" presetID="53" presetClass="entr" presetSubtype="16" fill="hold" nodeType="withEffect">
                                  <p:stCondLst>
                                    <p:cond delay="500"/>
                                  </p:stCondLst>
                                  <p:childTnLst>
                                    <p:set>
                                      <p:cBhvr>
                                        <p:cTn id="26" dur="1" fill="hold">
                                          <p:stCondLst>
                                            <p:cond delay="0"/>
                                          </p:stCondLst>
                                        </p:cTn>
                                        <p:tgtEl>
                                          <p:spTgt spid="56"/>
                                        </p:tgtEl>
                                        <p:attrNameLst>
                                          <p:attrName>style.visibility</p:attrName>
                                        </p:attrNameLst>
                                      </p:cBhvr>
                                      <p:to>
                                        <p:strVal val="visible"/>
                                      </p:to>
                                    </p:set>
                                    <p:anim calcmode="lin" valueType="num">
                                      <p:cBhvr>
                                        <p:cTn id="27" dur="750" fill="hold"/>
                                        <p:tgtEl>
                                          <p:spTgt spid="56"/>
                                        </p:tgtEl>
                                        <p:attrNameLst>
                                          <p:attrName>ppt_w</p:attrName>
                                        </p:attrNameLst>
                                      </p:cBhvr>
                                      <p:tavLst>
                                        <p:tav tm="0">
                                          <p:val>
                                            <p:fltVal val="0"/>
                                          </p:val>
                                        </p:tav>
                                        <p:tav tm="100000">
                                          <p:val>
                                            <p:strVal val="#ppt_w"/>
                                          </p:val>
                                        </p:tav>
                                      </p:tavLst>
                                    </p:anim>
                                    <p:anim calcmode="lin" valueType="num">
                                      <p:cBhvr>
                                        <p:cTn id="28" dur="750" fill="hold"/>
                                        <p:tgtEl>
                                          <p:spTgt spid="56"/>
                                        </p:tgtEl>
                                        <p:attrNameLst>
                                          <p:attrName>ppt_h</p:attrName>
                                        </p:attrNameLst>
                                      </p:cBhvr>
                                      <p:tavLst>
                                        <p:tav tm="0">
                                          <p:val>
                                            <p:fltVal val="0"/>
                                          </p:val>
                                        </p:tav>
                                        <p:tav tm="100000">
                                          <p:val>
                                            <p:strVal val="#ppt_h"/>
                                          </p:val>
                                        </p:tav>
                                      </p:tavLst>
                                    </p:anim>
                                    <p:animEffect transition="in" filter="fade">
                                      <p:cBhvr>
                                        <p:cTn id="29" dur="750"/>
                                        <p:tgtEl>
                                          <p:spTgt spid="56"/>
                                        </p:tgtEl>
                                      </p:cBhvr>
                                    </p:animEffect>
                                  </p:childTnLst>
                                </p:cTn>
                              </p:par>
                              <p:par>
                                <p:cTn id="30" presetID="53" presetClass="entr" presetSubtype="16" fill="hold" nodeType="withEffect">
                                  <p:stCondLst>
                                    <p:cond delay="400"/>
                                  </p:stCondLst>
                                  <p:childTnLst>
                                    <p:set>
                                      <p:cBhvr>
                                        <p:cTn id="31" dur="1" fill="hold">
                                          <p:stCondLst>
                                            <p:cond delay="0"/>
                                          </p:stCondLst>
                                        </p:cTn>
                                        <p:tgtEl>
                                          <p:spTgt spid="59"/>
                                        </p:tgtEl>
                                        <p:attrNameLst>
                                          <p:attrName>style.visibility</p:attrName>
                                        </p:attrNameLst>
                                      </p:cBhvr>
                                      <p:to>
                                        <p:strVal val="visible"/>
                                      </p:to>
                                    </p:set>
                                    <p:anim calcmode="lin" valueType="num">
                                      <p:cBhvr>
                                        <p:cTn id="32" dur="750" fill="hold"/>
                                        <p:tgtEl>
                                          <p:spTgt spid="59"/>
                                        </p:tgtEl>
                                        <p:attrNameLst>
                                          <p:attrName>ppt_w</p:attrName>
                                        </p:attrNameLst>
                                      </p:cBhvr>
                                      <p:tavLst>
                                        <p:tav tm="0">
                                          <p:val>
                                            <p:fltVal val="0"/>
                                          </p:val>
                                        </p:tav>
                                        <p:tav tm="100000">
                                          <p:val>
                                            <p:strVal val="#ppt_w"/>
                                          </p:val>
                                        </p:tav>
                                      </p:tavLst>
                                    </p:anim>
                                    <p:anim calcmode="lin" valueType="num">
                                      <p:cBhvr>
                                        <p:cTn id="33" dur="750" fill="hold"/>
                                        <p:tgtEl>
                                          <p:spTgt spid="59"/>
                                        </p:tgtEl>
                                        <p:attrNameLst>
                                          <p:attrName>ppt_h</p:attrName>
                                        </p:attrNameLst>
                                      </p:cBhvr>
                                      <p:tavLst>
                                        <p:tav tm="0">
                                          <p:val>
                                            <p:fltVal val="0"/>
                                          </p:val>
                                        </p:tav>
                                        <p:tav tm="100000">
                                          <p:val>
                                            <p:strVal val="#ppt_h"/>
                                          </p:val>
                                        </p:tav>
                                      </p:tavLst>
                                    </p:anim>
                                    <p:animEffect transition="in" filter="fade">
                                      <p:cBhvr>
                                        <p:cTn id="34" dur="750"/>
                                        <p:tgtEl>
                                          <p:spTgt spid="59"/>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p:cTn id="37" dur="1100" fill="hold"/>
                                        <p:tgtEl>
                                          <p:spTgt spid="55"/>
                                        </p:tgtEl>
                                        <p:attrNameLst>
                                          <p:attrName>ppt_w</p:attrName>
                                        </p:attrNameLst>
                                      </p:cBhvr>
                                      <p:tavLst>
                                        <p:tav tm="0">
                                          <p:val>
                                            <p:strVal val="#ppt_w+.3"/>
                                          </p:val>
                                        </p:tav>
                                        <p:tav tm="100000">
                                          <p:val>
                                            <p:strVal val="#ppt_w"/>
                                          </p:val>
                                        </p:tav>
                                      </p:tavLst>
                                    </p:anim>
                                    <p:anim calcmode="lin" valueType="num">
                                      <p:cBhvr>
                                        <p:cTn id="38" dur="1100" fill="hold"/>
                                        <p:tgtEl>
                                          <p:spTgt spid="55"/>
                                        </p:tgtEl>
                                        <p:attrNameLst>
                                          <p:attrName>ppt_h</p:attrName>
                                        </p:attrNameLst>
                                      </p:cBhvr>
                                      <p:tavLst>
                                        <p:tav tm="0">
                                          <p:val>
                                            <p:strVal val="#ppt_h"/>
                                          </p:val>
                                        </p:tav>
                                        <p:tav tm="100000">
                                          <p:val>
                                            <p:strVal val="#ppt_h"/>
                                          </p:val>
                                        </p:tav>
                                      </p:tavLst>
                                    </p:anim>
                                    <p:animEffect transition="in" filter="fade">
                                      <p:cBhvr>
                                        <p:cTn id="39" dur="1100"/>
                                        <p:tgtEl>
                                          <p:spTgt spid="55"/>
                                        </p:tgtEl>
                                      </p:cBhvr>
                                    </p:animEffect>
                                  </p:childTnLst>
                                </p:cTn>
                              </p:par>
                              <p:par>
                                <p:cTn id="40" presetID="8" presetClass="emph" presetSubtype="0" repeatCount="indefinite" fill="hold" nodeType="withEffect">
                                  <p:stCondLst>
                                    <p:cond delay="700"/>
                                  </p:stCondLst>
                                  <p:childTnLst>
                                    <p:animRot by="21600000">
                                      <p:cBhvr>
                                        <p:cTn id="41" dur="5000" fill="hold"/>
                                        <p:tgtEl>
                                          <p:spTgt spid="56"/>
                                        </p:tgtEl>
                                        <p:attrNameLst>
                                          <p:attrName>r</p:attrName>
                                        </p:attrNameLst>
                                      </p:cBhvr>
                                    </p:animRot>
                                  </p:childTnLst>
                                </p:cTn>
                              </p:par>
                              <p:par>
                                <p:cTn id="42" presetID="8" presetClass="emph" presetSubtype="0" repeatCount="indefinite" fill="hold" nodeType="withEffect">
                                  <p:stCondLst>
                                    <p:cond delay="500"/>
                                  </p:stCondLst>
                                  <p:childTnLst>
                                    <p:animRot by="-21600000">
                                      <p:cBhvr>
                                        <p:cTn id="43" dur="5000" fill="hold"/>
                                        <p:tgtEl>
                                          <p:spTgt spid="59"/>
                                        </p:tgtEl>
                                        <p:attrNameLst>
                                          <p:attrName>r</p:attrName>
                                        </p:attrNameLst>
                                      </p:cBhvr>
                                    </p:animRot>
                                  </p:childTnLst>
                                </p:cTn>
                              </p:par>
                              <p:par>
                                <p:cTn id="44" presetID="53" presetClass="entr" presetSubtype="528" fill="hold" grpId="0" nodeType="withEffect">
                                  <p:stCondLst>
                                    <p:cond delay="100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anim calcmode="lin" valueType="num">
                                      <p:cBhvr>
                                        <p:cTn id="49" dur="500" fill="hold"/>
                                        <p:tgtEl>
                                          <p:spTgt spid="67"/>
                                        </p:tgtEl>
                                        <p:attrNameLst>
                                          <p:attrName>ppt_x</p:attrName>
                                        </p:attrNameLst>
                                      </p:cBhvr>
                                      <p:tavLst>
                                        <p:tav tm="0">
                                          <p:val>
                                            <p:fltVal val="0.5"/>
                                          </p:val>
                                        </p:tav>
                                        <p:tav tm="100000">
                                          <p:val>
                                            <p:strVal val="#ppt_x"/>
                                          </p:val>
                                        </p:tav>
                                      </p:tavLst>
                                    </p:anim>
                                    <p:anim calcmode="lin" valueType="num">
                                      <p:cBhvr>
                                        <p:cTn id="50" dur="500" fill="hold"/>
                                        <p:tgtEl>
                                          <p:spTgt spid="67"/>
                                        </p:tgtEl>
                                        <p:attrNameLst>
                                          <p:attrName>ppt_y</p:attrName>
                                        </p:attrNameLst>
                                      </p:cBhvr>
                                      <p:tavLst>
                                        <p:tav tm="0">
                                          <p:val>
                                            <p:fltVal val="0.5"/>
                                          </p:val>
                                        </p:tav>
                                        <p:tav tm="100000">
                                          <p:val>
                                            <p:strVal val="#ppt_y"/>
                                          </p:val>
                                        </p:tav>
                                      </p:tavLst>
                                    </p:anim>
                                  </p:childTnLst>
                                </p:cTn>
                              </p:par>
                              <p:par>
                                <p:cTn id="51" presetID="42" presetClass="entr" presetSubtype="0" fill="hold" nodeType="withEffect">
                                  <p:stCondLst>
                                    <p:cond delay="150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par>
                                <p:cTn id="56" presetID="53" presetClass="entr" presetSubtype="528" repeatCount="3000"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p:cTn id="58" dur="700" fill="hold"/>
                                        <p:tgtEl>
                                          <p:spTgt spid="80"/>
                                        </p:tgtEl>
                                        <p:attrNameLst>
                                          <p:attrName>ppt_w</p:attrName>
                                        </p:attrNameLst>
                                      </p:cBhvr>
                                      <p:tavLst>
                                        <p:tav tm="0">
                                          <p:val>
                                            <p:fltVal val="0"/>
                                          </p:val>
                                        </p:tav>
                                        <p:tav tm="100000">
                                          <p:val>
                                            <p:strVal val="#ppt_w"/>
                                          </p:val>
                                        </p:tav>
                                      </p:tavLst>
                                    </p:anim>
                                    <p:anim calcmode="lin" valueType="num">
                                      <p:cBhvr>
                                        <p:cTn id="59" dur="700" fill="hold"/>
                                        <p:tgtEl>
                                          <p:spTgt spid="80"/>
                                        </p:tgtEl>
                                        <p:attrNameLst>
                                          <p:attrName>ppt_h</p:attrName>
                                        </p:attrNameLst>
                                      </p:cBhvr>
                                      <p:tavLst>
                                        <p:tav tm="0">
                                          <p:val>
                                            <p:fltVal val="0"/>
                                          </p:val>
                                        </p:tav>
                                        <p:tav tm="100000">
                                          <p:val>
                                            <p:strVal val="#ppt_h"/>
                                          </p:val>
                                        </p:tav>
                                      </p:tavLst>
                                    </p:anim>
                                    <p:animEffect transition="in" filter="fade">
                                      <p:cBhvr>
                                        <p:cTn id="60" dur="700"/>
                                        <p:tgtEl>
                                          <p:spTgt spid="80"/>
                                        </p:tgtEl>
                                      </p:cBhvr>
                                    </p:animEffect>
                                    <p:anim calcmode="lin" valueType="num">
                                      <p:cBhvr>
                                        <p:cTn id="61" dur="700" fill="hold"/>
                                        <p:tgtEl>
                                          <p:spTgt spid="80"/>
                                        </p:tgtEl>
                                        <p:attrNameLst>
                                          <p:attrName>ppt_x</p:attrName>
                                        </p:attrNameLst>
                                      </p:cBhvr>
                                      <p:tavLst>
                                        <p:tav tm="0">
                                          <p:val>
                                            <p:fltVal val="0.5"/>
                                          </p:val>
                                        </p:tav>
                                        <p:tav tm="100000">
                                          <p:val>
                                            <p:strVal val="#ppt_x"/>
                                          </p:val>
                                        </p:tav>
                                      </p:tavLst>
                                    </p:anim>
                                    <p:anim calcmode="lin" valueType="num">
                                      <p:cBhvr>
                                        <p:cTn id="62" dur="700" fill="hold"/>
                                        <p:tgtEl>
                                          <p:spTgt spid="80"/>
                                        </p:tgtEl>
                                        <p:attrNameLst>
                                          <p:attrName>ppt_y</p:attrName>
                                        </p:attrNameLst>
                                      </p:cBhvr>
                                      <p:tavLst>
                                        <p:tav tm="0">
                                          <p:val>
                                            <p:fltVal val="0.5"/>
                                          </p:val>
                                        </p:tav>
                                        <p:tav tm="100000">
                                          <p:val>
                                            <p:strVal val="#ppt_y"/>
                                          </p:val>
                                        </p:tav>
                                      </p:tavLst>
                                    </p:anim>
                                  </p:childTnLst>
                                </p:cTn>
                              </p:par>
                              <p:par>
                                <p:cTn id="63" presetID="53" presetClass="entr" presetSubtype="528" repeatCount="3000" fill="hold" nodeType="withEffect">
                                  <p:stCondLst>
                                    <p:cond delay="100"/>
                                  </p:stCondLst>
                                  <p:childTnLst>
                                    <p:set>
                                      <p:cBhvr>
                                        <p:cTn id="64" dur="1" fill="hold">
                                          <p:stCondLst>
                                            <p:cond delay="0"/>
                                          </p:stCondLst>
                                        </p:cTn>
                                        <p:tgtEl>
                                          <p:spTgt spid="81"/>
                                        </p:tgtEl>
                                        <p:attrNameLst>
                                          <p:attrName>style.visibility</p:attrName>
                                        </p:attrNameLst>
                                      </p:cBhvr>
                                      <p:to>
                                        <p:strVal val="visible"/>
                                      </p:to>
                                    </p:set>
                                    <p:anim calcmode="lin" valueType="num">
                                      <p:cBhvr>
                                        <p:cTn id="65" dur="500" fill="hold"/>
                                        <p:tgtEl>
                                          <p:spTgt spid="81"/>
                                        </p:tgtEl>
                                        <p:attrNameLst>
                                          <p:attrName>ppt_w</p:attrName>
                                        </p:attrNameLst>
                                      </p:cBhvr>
                                      <p:tavLst>
                                        <p:tav tm="0">
                                          <p:val>
                                            <p:fltVal val="0"/>
                                          </p:val>
                                        </p:tav>
                                        <p:tav tm="100000">
                                          <p:val>
                                            <p:strVal val="#ppt_w"/>
                                          </p:val>
                                        </p:tav>
                                      </p:tavLst>
                                    </p:anim>
                                    <p:anim calcmode="lin" valueType="num">
                                      <p:cBhvr>
                                        <p:cTn id="66" dur="500" fill="hold"/>
                                        <p:tgtEl>
                                          <p:spTgt spid="81"/>
                                        </p:tgtEl>
                                        <p:attrNameLst>
                                          <p:attrName>ppt_h</p:attrName>
                                        </p:attrNameLst>
                                      </p:cBhvr>
                                      <p:tavLst>
                                        <p:tav tm="0">
                                          <p:val>
                                            <p:fltVal val="0"/>
                                          </p:val>
                                        </p:tav>
                                        <p:tav tm="100000">
                                          <p:val>
                                            <p:strVal val="#ppt_h"/>
                                          </p:val>
                                        </p:tav>
                                      </p:tavLst>
                                    </p:anim>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fltVal val="0.5"/>
                                          </p:val>
                                        </p:tav>
                                        <p:tav tm="100000">
                                          <p:val>
                                            <p:strVal val="#ppt_x"/>
                                          </p:val>
                                        </p:tav>
                                      </p:tavLst>
                                    </p:anim>
                                    <p:anim calcmode="lin" valueType="num">
                                      <p:cBhvr>
                                        <p:cTn id="69" dur="500" fill="hold"/>
                                        <p:tgtEl>
                                          <p:spTgt spid="81"/>
                                        </p:tgtEl>
                                        <p:attrNameLst>
                                          <p:attrName>ppt_y</p:attrName>
                                        </p:attrNameLst>
                                      </p:cBhvr>
                                      <p:tavLst>
                                        <p:tav tm="0">
                                          <p:val>
                                            <p:fltVal val="0.5"/>
                                          </p:val>
                                        </p:tav>
                                        <p:tav tm="100000">
                                          <p:val>
                                            <p:strVal val="#ppt_y"/>
                                          </p:val>
                                        </p:tav>
                                      </p:tavLst>
                                    </p:anim>
                                  </p:childTnLst>
                                </p:cTn>
                              </p:par>
                              <p:par>
                                <p:cTn id="70" presetID="53" presetClass="entr" presetSubtype="528" repeatCount="300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 calcmode="lin" valueType="num">
                                      <p:cBhvr>
                                        <p:cTn id="72" dur="500" fill="hold"/>
                                        <p:tgtEl>
                                          <p:spTgt spid="70"/>
                                        </p:tgtEl>
                                        <p:attrNameLst>
                                          <p:attrName>ppt_w</p:attrName>
                                        </p:attrNameLst>
                                      </p:cBhvr>
                                      <p:tavLst>
                                        <p:tav tm="0">
                                          <p:val>
                                            <p:fltVal val="0"/>
                                          </p:val>
                                        </p:tav>
                                        <p:tav tm="100000">
                                          <p:val>
                                            <p:strVal val="#ppt_w"/>
                                          </p:val>
                                        </p:tav>
                                      </p:tavLst>
                                    </p:anim>
                                    <p:anim calcmode="lin" valueType="num">
                                      <p:cBhvr>
                                        <p:cTn id="73" dur="500" fill="hold"/>
                                        <p:tgtEl>
                                          <p:spTgt spid="70"/>
                                        </p:tgtEl>
                                        <p:attrNameLst>
                                          <p:attrName>ppt_h</p:attrName>
                                        </p:attrNameLst>
                                      </p:cBhvr>
                                      <p:tavLst>
                                        <p:tav tm="0">
                                          <p:val>
                                            <p:fltVal val="0"/>
                                          </p:val>
                                        </p:tav>
                                        <p:tav tm="100000">
                                          <p:val>
                                            <p:strVal val="#ppt_h"/>
                                          </p:val>
                                        </p:tav>
                                      </p:tavLst>
                                    </p:anim>
                                    <p:animEffect transition="in" filter="fade">
                                      <p:cBhvr>
                                        <p:cTn id="74" dur="500"/>
                                        <p:tgtEl>
                                          <p:spTgt spid="70"/>
                                        </p:tgtEl>
                                      </p:cBhvr>
                                    </p:animEffect>
                                    <p:anim calcmode="lin" valueType="num">
                                      <p:cBhvr>
                                        <p:cTn id="75" dur="500" fill="hold"/>
                                        <p:tgtEl>
                                          <p:spTgt spid="70"/>
                                        </p:tgtEl>
                                        <p:attrNameLst>
                                          <p:attrName>ppt_x</p:attrName>
                                        </p:attrNameLst>
                                      </p:cBhvr>
                                      <p:tavLst>
                                        <p:tav tm="0">
                                          <p:val>
                                            <p:fltVal val="0.5"/>
                                          </p:val>
                                        </p:tav>
                                        <p:tav tm="100000">
                                          <p:val>
                                            <p:strVal val="#ppt_x"/>
                                          </p:val>
                                        </p:tav>
                                      </p:tavLst>
                                    </p:anim>
                                    <p:anim calcmode="lin" valueType="num">
                                      <p:cBhvr>
                                        <p:cTn id="76" dur="500" fill="hold"/>
                                        <p:tgtEl>
                                          <p:spTgt spid="70"/>
                                        </p:tgtEl>
                                        <p:attrNameLst>
                                          <p:attrName>ppt_y</p:attrName>
                                        </p:attrNameLst>
                                      </p:cBhvr>
                                      <p:tavLst>
                                        <p:tav tm="0">
                                          <p:val>
                                            <p:fltVal val="0.5"/>
                                          </p:val>
                                        </p:tav>
                                        <p:tav tm="100000">
                                          <p:val>
                                            <p:strVal val="#ppt_y"/>
                                          </p:val>
                                        </p:tav>
                                      </p:tavLst>
                                    </p:anim>
                                  </p:childTnLst>
                                </p:cTn>
                              </p:par>
                              <p:par>
                                <p:cTn id="77" presetID="53" presetClass="entr" presetSubtype="528" repeatCount="300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p:cTn id="79" dur="700" fill="hold"/>
                                        <p:tgtEl>
                                          <p:spTgt spid="71"/>
                                        </p:tgtEl>
                                        <p:attrNameLst>
                                          <p:attrName>ppt_w</p:attrName>
                                        </p:attrNameLst>
                                      </p:cBhvr>
                                      <p:tavLst>
                                        <p:tav tm="0">
                                          <p:val>
                                            <p:fltVal val="0"/>
                                          </p:val>
                                        </p:tav>
                                        <p:tav tm="100000">
                                          <p:val>
                                            <p:strVal val="#ppt_w"/>
                                          </p:val>
                                        </p:tav>
                                      </p:tavLst>
                                    </p:anim>
                                    <p:anim calcmode="lin" valueType="num">
                                      <p:cBhvr>
                                        <p:cTn id="80" dur="700" fill="hold"/>
                                        <p:tgtEl>
                                          <p:spTgt spid="71"/>
                                        </p:tgtEl>
                                        <p:attrNameLst>
                                          <p:attrName>ppt_h</p:attrName>
                                        </p:attrNameLst>
                                      </p:cBhvr>
                                      <p:tavLst>
                                        <p:tav tm="0">
                                          <p:val>
                                            <p:fltVal val="0"/>
                                          </p:val>
                                        </p:tav>
                                        <p:tav tm="100000">
                                          <p:val>
                                            <p:strVal val="#ppt_h"/>
                                          </p:val>
                                        </p:tav>
                                      </p:tavLst>
                                    </p:anim>
                                    <p:animEffect transition="in" filter="fade">
                                      <p:cBhvr>
                                        <p:cTn id="81" dur="700"/>
                                        <p:tgtEl>
                                          <p:spTgt spid="71"/>
                                        </p:tgtEl>
                                      </p:cBhvr>
                                    </p:animEffect>
                                    <p:anim calcmode="lin" valueType="num">
                                      <p:cBhvr>
                                        <p:cTn id="82" dur="700" fill="hold"/>
                                        <p:tgtEl>
                                          <p:spTgt spid="71"/>
                                        </p:tgtEl>
                                        <p:attrNameLst>
                                          <p:attrName>ppt_x</p:attrName>
                                        </p:attrNameLst>
                                      </p:cBhvr>
                                      <p:tavLst>
                                        <p:tav tm="0">
                                          <p:val>
                                            <p:fltVal val="0.5"/>
                                          </p:val>
                                        </p:tav>
                                        <p:tav tm="100000">
                                          <p:val>
                                            <p:strVal val="#ppt_x"/>
                                          </p:val>
                                        </p:tav>
                                      </p:tavLst>
                                    </p:anim>
                                    <p:anim calcmode="lin" valueType="num">
                                      <p:cBhvr>
                                        <p:cTn id="83" dur="700" fill="hold"/>
                                        <p:tgtEl>
                                          <p:spTgt spid="71"/>
                                        </p:tgtEl>
                                        <p:attrNameLst>
                                          <p:attrName>ppt_y</p:attrName>
                                        </p:attrNameLst>
                                      </p:cBhvr>
                                      <p:tavLst>
                                        <p:tav tm="0">
                                          <p:val>
                                            <p:fltVal val="0.5"/>
                                          </p:val>
                                        </p:tav>
                                        <p:tav tm="100000">
                                          <p:val>
                                            <p:strVal val="#ppt_y"/>
                                          </p:val>
                                        </p:tav>
                                      </p:tavLst>
                                    </p:anim>
                                  </p:childTnLst>
                                </p:cTn>
                              </p:par>
                              <p:par>
                                <p:cTn id="84" presetID="53" presetClass="entr" presetSubtype="528" repeatCount="3000" fill="hold" nodeType="withEffect">
                                  <p:stCondLst>
                                    <p:cond delay="100"/>
                                  </p:stCondLst>
                                  <p:childTnLst>
                                    <p:set>
                                      <p:cBhvr>
                                        <p:cTn id="85" dur="1" fill="hold">
                                          <p:stCondLst>
                                            <p:cond delay="0"/>
                                          </p:stCondLst>
                                        </p:cTn>
                                        <p:tgtEl>
                                          <p:spTgt spid="76"/>
                                        </p:tgtEl>
                                        <p:attrNameLst>
                                          <p:attrName>style.visibility</p:attrName>
                                        </p:attrNameLst>
                                      </p:cBhvr>
                                      <p:to>
                                        <p:strVal val="visible"/>
                                      </p:to>
                                    </p:set>
                                    <p:anim calcmode="lin" valueType="num">
                                      <p:cBhvr>
                                        <p:cTn id="86" dur="500" fill="hold"/>
                                        <p:tgtEl>
                                          <p:spTgt spid="76"/>
                                        </p:tgtEl>
                                        <p:attrNameLst>
                                          <p:attrName>ppt_w</p:attrName>
                                        </p:attrNameLst>
                                      </p:cBhvr>
                                      <p:tavLst>
                                        <p:tav tm="0">
                                          <p:val>
                                            <p:fltVal val="0"/>
                                          </p:val>
                                        </p:tav>
                                        <p:tav tm="100000">
                                          <p:val>
                                            <p:strVal val="#ppt_w"/>
                                          </p:val>
                                        </p:tav>
                                      </p:tavLst>
                                    </p:anim>
                                    <p:anim calcmode="lin" valueType="num">
                                      <p:cBhvr>
                                        <p:cTn id="87" dur="500" fill="hold"/>
                                        <p:tgtEl>
                                          <p:spTgt spid="76"/>
                                        </p:tgtEl>
                                        <p:attrNameLst>
                                          <p:attrName>ppt_h</p:attrName>
                                        </p:attrNameLst>
                                      </p:cBhvr>
                                      <p:tavLst>
                                        <p:tav tm="0">
                                          <p:val>
                                            <p:fltVal val="0"/>
                                          </p:val>
                                        </p:tav>
                                        <p:tav tm="100000">
                                          <p:val>
                                            <p:strVal val="#ppt_h"/>
                                          </p:val>
                                        </p:tav>
                                      </p:tavLst>
                                    </p:anim>
                                    <p:animEffect transition="in" filter="fade">
                                      <p:cBhvr>
                                        <p:cTn id="88" dur="500"/>
                                        <p:tgtEl>
                                          <p:spTgt spid="76"/>
                                        </p:tgtEl>
                                      </p:cBhvr>
                                    </p:animEffect>
                                    <p:anim calcmode="lin" valueType="num">
                                      <p:cBhvr>
                                        <p:cTn id="89" dur="500" fill="hold"/>
                                        <p:tgtEl>
                                          <p:spTgt spid="76"/>
                                        </p:tgtEl>
                                        <p:attrNameLst>
                                          <p:attrName>ppt_x</p:attrName>
                                        </p:attrNameLst>
                                      </p:cBhvr>
                                      <p:tavLst>
                                        <p:tav tm="0">
                                          <p:val>
                                            <p:fltVal val="0.5"/>
                                          </p:val>
                                        </p:tav>
                                        <p:tav tm="100000">
                                          <p:val>
                                            <p:strVal val="#ppt_x"/>
                                          </p:val>
                                        </p:tav>
                                      </p:tavLst>
                                    </p:anim>
                                    <p:anim calcmode="lin" valueType="num">
                                      <p:cBhvr>
                                        <p:cTn id="90" dur="500" fill="hold"/>
                                        <p:tgtEl>
                                          <p:spTgt spid="76"/>
                                        </p:tgtEl>
                                        <p:attrNameLst>
                                          <p:attrName>ppt_y</p:attrName>
                                        </p:attrNameLst>
                                      </p:cBhvr>
                                      <p:tavLst>
                                        <p:tav tm="0">
                                          <p:val>
                                            <p:fltVal val="0.5"/>
                                          </p:val>
                                        </p:tav>
                                        <p:tav tm="100000">
                                          <p:val>
                                            <p:strVal val="#ppt_y"/>
                                          </p:val>
                                        </p:tav>
                                      </p:tavLst>
                                    </p:anim>
                                  </p:childTnLst>
                                </p:cTn>
                              </p:par>
                              <p:par>
                                <p:cTn id="91" presetID="53" presetClass="entr" presetSubtype="528" repeatCount="3000" fill="hold" nodeType="withEffect">
                                  <p:stCondLst>
                                    <p:cond delay="300"/>
                                  </p:stCondLst>
                                  <p:childTnLst>
                                    <p:set>
                                      <p:cBhvr>
                                        <p:cTn id="92" dur="1" fill="hold">
                                          <p:stCondLst>
                                            <p:cond delay="0"/>
                                          </p:stCondLst>
                                        </p:cTn>
                                        <p:tgtEl>
                                          <p:spTgt spid="79"/>
                                        </p:tgtEl>
                                        <p:attrNameLst>
                                          <p:attrName>style.visibility</p:attrName>
                                        </p:attrNameLst>
                                      </p:cBhvr>
                                      <p:to>
                                        <p:strVal val="visible"/>
                                      </p:to>
                                    </p:set>
                                    <p:anim calcmode="lin" valueType="num">
                                      <p:cBhvr>
                                        <p:cTn id="93" dur="500" fill="hold"/>
                                        <p:tgtEl>
                                          <p:spTgt spid="79"/>
                                        </p:tgtEl>
                                        <p:attrNameLst>
                                          <p:attrName>ppt_w</p:attrName>
                                        </p:attrNameLst>
                                      </p:cBhvr>
                                      <p:tavLst>
                                        <p:tav tm="0">
                                          <p:val>
                                            <p:fltVal val="0"/>
                                          </p:val>
                                        </p:tav>
                                        <p:tav tm="100000">
                                          <p:val>
                                            <p:strVal val="#ppt_w"/>
                                          </p:val>
                                        </p:tav>
                                      </p:tavLst>
                                    </p:anim>
                                    <p:anim calcmode="lin" valueType="num">
                                      <p:cBhvr>
                                        <p:cTn id="94" dur="500" fill="hold"/>
                                        <p:tgtEl>
                                          <p:spTgt spid="79"/>
                                        </p:tgtEl>
                                        <p:attrNameLst>
                                          <p:attrName>ppt_h</p:attrName>
                                        </p:attrNameLst>
                                      </p:cBhvr>
                                      <p:tavLst>
                                        <p:tav tm="0">
                                          <p:val>
                                            <p:fltVal val="0"/>
                                          </p:val>
                                        </p:tav>
                                        <p:tav tm="100000">
                                          <p:val>
                                            <p:strVal val="#ppt_h"/>
                                          </p:val>
                                        </p:tav>
                                      </p:tavLst>
                                    </p:anim>
                                    <p:animEffect transition="in" filter="fade">
                                      <p:cBhvr>
                                        <p:cTn id="95" dur="500"/>
                                        <p:tgtEl>
                                          <p:spTgt spid="79"/>
                                        </p:tgtEl>
                                      </p:cBhvr>
                                    </p:animEffect>
                                    <p:anim calcmode="lin" valueType="num">
                                      <p:cBhvr>
                                        <p:cTn id="96" dur="500" fill="hold"/>
                                        <p:tgtEl>
                                          <p:spTgt spid="79"/>
                                        </p:tgtEl>
                                        <p:attrNameLst>
                                          <p:attrName>ppt_x</p:attrName>
                                        </p:attrNameLst>
                                      </p:cBhvr>
                                      <p:tavLst>
                                        <p:tav tm="0">
                                          <p:val>
                                            <p:fltVal val="0.5"/>
                                          </p:val>
                                        </p:tav>
                                        <p:tav tm="100000">
                                          <p:val>
                                            <p:strVal val="#ppt_x"/>
                                          </p:val>
                                        </p:tav>
                                      </p:tavLst>
                                    </p:anim>
                                    <p:anim calcmode="lin" valueType="num">
                                      <p:cBhvr>
                                        <p:cTn id="97" dur="500" fill="hold"/>
                                        <p:tgtEl>
                                          <p:spTgt spid="79"/>
                                        </p:tgtEl>
                                        <p:attrNameLst>
                                          <p:attrName>ppt_y</p:attrName>
                                        </p:attrNameLst>
                                      </p:cBhvr>
                                      <p:tavLst>
                                        <p:tav tm="0">
                                          <p:val>
                                            <p:fltVal val="0.5"/>
                                          </p:val>
                                        </p:tav>
                                        <p:tav tm="100000">
                                          <p:val>
                                            <p:strVal val="#ppt_y"/>
                                          </p:val>
                                        </p:tav>
                                      </p:tavLst>
                                    </p:anim>
                                  </p:childTnLst>
                                </p:cTn>
                              </p:par>
                              <p:par>
                                <p:cTn id="98" presetID="53" presetClass="entr" presetSubtype="528" repeatCount="3000" fill="hold" nodeType="withEffect">
                                  <p:stCondLst>
                                    <p:cond delay="0"/>
                                  </p:stCondLst>
                                  <p:childTnLst>
                                    <p:set>
                                      <p:cBhvr>
                                        <p:cTn id="99" dur="1" fill="hold">
                                          <p:stCondLst>
                                            <p:cond delay="0"/>
                                          </p:stCondLst>
                                        </p:cTn>
                                        <p:tgtEl>
                                          <p:spTgt spid="78"/>
                                        </p:tgtEl>
                                        <p:attrNameLst>
                                          <p:attrName>style.visibility</p:attrName>
                                        </p:attrNameLst>
                                      </p:cBhvr>
                                      <p:to>
                                        <p:strVal val="visible"/>
                                      </p:to>
                                    </p:set>
                                    <p:anim calcmode="lin" valueType="num">
                                      <p:cBhvr>
                                        <p:cTn id="100" dur="700" fill="hold"/>
                                        <p:tgtEl>
                                          <p:spTgt spid="78"/>
                                        </p:tgtEl>
                                        <p:attrNameLst>
                                          <p:attrName>ppt_w</p:attrName>
                                        </p:attrNameLst>
                                      </p:cBhvr>
                                      <p:tavLst>
                                        <p:tav tm="0">
                                          <p:val>
                                            <p:fltVal val="0"/>
                                          </p:val>
                                        </p:tav>
                                        <p:tav tm="100000">
                                          <p:val>
                                            <p:strVal val="#ppt_w"/>
                                          </p:val>
                                        </p:tav>
                                      </p:tavLst>
                                    </p:anim>
                                    <p:anim calcmode="lin" valueType="num">
                                      <p:cBhvr>
                                        <p:cTn id="101" dur="700" fill="hold"/>
                                        <p:tgtEl>
                                          <p:spTgt spid="78"/>
                                        </p:tgtEl>
                                        <p:attrNameLst>
                                          <p:attrName>ppt_h</p:attrName>
                                        </p:attrNameLst>
                                      </p:cBhvr>
                                      <p:tavLst>
                                        <p:tav tm="0">
                                          <p:val>
                                            <p:fltVal val="0"/>
                                          </p:val>
                                        </p:tav>
                                        <p:tav tm="100000">
                                          <p:val>
                                            <p:strVal val="#ppt_h"/>
                                          </p:val>
                                        </p:tav>
                                      </p:tavLst>
                                    </p:anim>
                                    <p:animEffect transition="in" filter="fade">
                                      <p:cBhvr>
                                        <p:cTn id="102" dur="700"/>
                                        <p:tgtEl>
                                          <p:spTgt spid="78"/>
                                        </p:tgtEl>
                                      </p:cBhvr>
                                    </p:animEffect>
                                    <p:anim calcmode="lin" valueType="num">
                                      <p:cBhvr>
                                        <p:cTn id="103" dur="700" fill="hold"/>
                                        <p:tgtEl>
                                          <p:spTgt spid="78"/>
                                        </p:tgtEl>
                                        <p:attrNameLst>
                                          <p:attrName>ppt_x</p:attrName>
                                        </p:attrNameLst>
                                      </p:cBhvr>
                                      <p:tavLst>
                                        <p:tav tm="0">
                                          <p:val>
                                            <p:fltVal val="0.5"/>
                                          </p:val>
                                        </p:tav>
                                        <p:tav tm="100000">
                                          <p:val>
                                            <p:strVal val="#ppt_x"/>
                                          </p:val>
                                        </p:tav>
                                      </p:tavLst>
                                    </p:anim>
                                    <p:anim calcmode="lin" valueType="num">
                                      <p:cBhvr>
                                        <p:cTn id="104" dur="700" fill="hold"/>
                                        <p:tgtEl>
                                          <p:spTgt spid="78"/>
                                        </p:tgtEl>
                                        <p:attrNameLst>
                                          <p:attrName>ppt_y</p:attrName>
                                        </p:attrNameLst>
                                      </p:cBhvr>
                                      <p:tavLst>
                                        <p:tav tm="0">
                                          <p:val>
                                            <p:fltVal val="0.5"/>
                                          </p:val>
                                        </p:tav>
                                        <p:tav tm="100000">
                                          <p:val>
                                            <p:strVal val="#ppt_y"/>
                                          </p:val>
                                        </p:tav>
                                      </p:tavLst>
                                    </p:anim>
                                  </p:childTnLst>
                                </p:cTn>
                              </p:par>
                              <p:par>
                                <p:cTn id="105" presetID="53" presetClass="entr" presetSubtype="528" repeatCount="3000" fill="hold" nodeType="withEffect">
                                  <p:stCondLst>
                                    <p:cond delay="200"/>
                                  </p:stCondLst>
                                  <p:childTnLst>
                                    <p:set>
                                      <p:cBhvr>
                                        <p:cTn id="106" dur="1" fill="hold">
                                          <p:stCondLst>
                                            <p:cond delay="0"/>
                                          </p:stCondLst>
                                        </p:cTn>
                                        <p:tgtEl>
                                          <p:spTgt spid="73"/>
                                        </p:tgtEl>
                                        <p:attrNameLst>
                                          <p:attrName>style.visibility</p:attrName>
                                        </p:attrNameLst>
                                      </p:cBhvr>
                                      <p:to>
                                        <p:strVal val="visible"/>
                                      </p:to>
                                    </p:set>
                                    <p:anim calcmode="lin" valueType="num">
                                      <p:cBhvr>
                                        <p:cTn id="107" dur="500" fill="hold"/>
                                        <p:tgtEl>
                                          <p:spTgt spid="73"/>
                                        </p:tgtEl>
                                        <p:attrNameLst>
                                          <p:attrName>ppt_w</p:attrName>
                                        </p:attrNameLst>
                                      </p:cBhvr>
                                      <p:tavLst>
                                        <p:tav tm="0">
                                          <p:val>
                                            <p:fltVal val="0"/>
                                          </p:val>
                                        </p:tav>
                                        <p:tav tm="100000">
                                          <p:val>
                                            <p:strVal val="#ppt_w"/>
                                          </p:val>
                                        </p:tav>
                                      </p:tavLst>
                                    </p:anim>
                                    <p:anim calcmode="lin" valueType="num">
                                      <p:cBhvr>
                                        <p:cTn id="108" dur="500" fill="hold"/>
                                        <p:tgtEl>
                                          <p:spTgt spid="73"/>
                                        </p:tgtEl>
                                        <p:attrNameLst>
                                          <p:attrName>ppt_h</p:attrName>
                                        </p:attrNameLst>
                                      </p:cBhvr>
                                      <p:tavLst>
                                        <p:tav tm="0">
                                          <p:val>
                                            <p:fltVal val="0"/>
                                          </p:val>
                                        </p:tav>
                                        <p:tav tm="100000">
                                          <p:val>
                                            <p:strVal val="#ppt_h"/>
                                          </p:val>
                                        </p:tav>
                                      </p:tavLst>
                                    </p:anim>
                                    <p:animEffect transition="in" filter="fade">
                                      <p:cBhvr>
                                        <p:cTn id="109" dur="500"/>
                                        <p:tgtEl>
                                          <p:spTgt spid="73"/>
                                        </p:tgtEl>
                                      </p:cBhvr>
                                    </p:animEffect>
                                    <p:anim calcmode="lin" valueType="num">
                                      <p:cBhvr>
                                        <p:cTn id="110" dur="500" fill="hold"/>
                                        <p:tgtEl>
                                          <p:spTgt spid="73"/>
                                        </p:tgtEl>
                                        <p:attrNameLst>
                                          <p:attrName>ppt_x</p:attrName>
                                        </p:attrNameLst>
                                      </p:cBhvr>
                                      <p:tavLst>
                                        <p:tav tm="0">
                                          <p:val>
                                            <p:fltVal val="0.5"/>
                                          </p:val>
                                        </p:tav>
                                        <p:tav tm="100000">
                                          <p:val>
                                            <p:strVal val="#ppt_x"/>
                                          </p:val>
                                        </p:tav>
                                      </p:tavLst>
                                    </p:anim>
                                    <p:anim calcmode="lin" valueType="num">
                                      <p:cBhvr>
                                        <p:cTn id="111" dur="500" fill="hold"/>
                                        <p:tgtEl>
                                          <p:spTgt spid="73"/>
                                        </p:tgtEl>
                                        <p:attrNameLst>
                                          <p:attrName>ppt_y</p:attrName>
                                        </p:attrNameLst>
                                      </p:cBhvr>
                                      <p:tavLst>
                                        <p:tav tm="0">
                                          <p:val>
                                            <p:fltVal val="0.5"/>
                                          </p:val>
                                        </p:tav>
                                        <p:tav tm="100000">
                                          <p:val>
                                            <p:strVal val="#ppt_y"/>
                                          </p:val>
                                        </p:tav>
                                      </p:tavLst>
                                    </p:anim>
                                  </p:childTnLst>
                                </p:cTn>
                              </p:par>
                              <p:par>
                                <p:cTn id="112" presetID="53" presetClass="entr" presetSubtype="528" repeatCount="3000" fill="hold" nodeType="withEffect">
                                  <p:stCondLst>
                                    <p:cond delay="0"/>
                                  </p:stCondLst>
                                  <p:childTnLst>
                                    <p:set>
                                      <p:cBhvr>
                                        <p:cTn id="113" dur="1" fill="hold">
                                          <p:stCondLst>
                                            <p:cond delay="0"/>
                                          </p:stCondLst>
                                        </p:cTn>
                                        <p:tgtEl>
                                          <p:spTgt spid="77"/>
                                        </p:tgtEl>
                                        <p:attrNameLst>
                                          <p:attrName>style.visibility</p:attrName>
                                        </p:attrNameLst>
                                      </p:cBhvr>
                                      <p:to>
                                        <p:strVal val="visible"/>
                                      </p:to>
                                    </p:set>
                                    <p:anim calcmode="lin" valueType="num">
                                      <p:cBhvr>
                                        <p:cTn id="114" dur="800" fill="hold"/>
                                        <p:tgtEl>
                                          <p:spTgt spid="77"/>
                                        </p:tgtEl>
                                        <p:attrNameLst>
                                          <p:attrName>ppt_w</p:attrName>
                                        </p:attrNameLst>
                                      </p:cBhvr>
                                      <p:tavLst>
                                        <p:tav tm="0">
                                          <p:val>
                                            <p:fltVal val="0"/>
                                          </p:val>
                                        </p:tav>
                                        <p:tav tm="100000">
                                          <p:val>
                                            <p:strVal val="#ppt_w"/>
                                          </p:val>
                                        </p:tav>
                                      </p:tavLst>
                                    </p:anim>
                                    <p:anim calcmode="lin" valueType="num">
                                      <p:cBhvr>
                                        <p:cTn id="115" dur="800" fill="hold"/>
                                        <p:tgtEl>
                                          <p:spTgt spid="77"/>
                                        </p:tgtEl>
                                        <p:attrNameLst>
                                          <p:attrName>ppt_h</p:attrName>
                                        </p:attrNameLst>
                                      </p:cBhvr>
                                      <p:tavLst>
                                        <p:tav tm="0">
                                          <p:val>
                                            <p:fltVal val="0"/>
                                          </p:val>
                                        </p:tav>
                                        <p:tav tm="100000">
                                          <p:val>
                                            <p:strVal val="#ppt_h"/>
                                          </p:val>
                                        </p:tav>
                                      </p:tavLst>
                                    </p:anim>
                                    <p:animEffect transition="in" filter="fade">
                                      <p:cBhvr>
                                        <p:cTn id="116" dur="800"/>
                                        <p:tgtEl>
                                          <p:spTgt spid="77"/>
                                        </p:tgtEl>
                                      </p:cBhvr>
                                    </p:animEffect>
                                    <p:anim calcmode="lin" valueType="num">
                                      <p:cBhvr>
                                        <p:cTn id="117" dur="800" fill="hold"/>
                                        <p:tgtEl>
                                          <p:spTgt spid="77"/>
                                        </p:tgtEl>
                                        <p:attrNameLst>
                                          <p:attrName>ppt_x</p:attrName>
                                        </p:attrNameLst>
                                      </p:cBhvr>
                                      <p:tavLst>
                                        <p:tav tm="0">
                                          <p:val>
                                            <p:fltVal val="0.5"/>
                                          </p:val>
                                        </p:tav>
                                        <p:tav tm="100000">
                                          <p:val>
                                            <p:strVal val="#ppt_x"/>
                                          </p:val>
                                        </p:tav>
                                      </p:tavLst>
                                    </p:anim>
                                    <p:anim calcmode="lin" valueType="num">
                                      <p:cBhvr>
                                        <p:cTn id="118" dur="800" fill="hold"/>
                                        <p:tgtEl>
                                          <p:spTgt spid="77"/>
                                        </p:tgtEl>
                                        <p:attrNameLst>
                                          <p:attrName>ppt_y</p:attrName>
                                        </p:attrNameLst>
                                      </p:cBhvr>
                                      <p:tavLst>
                                        <p:tav tm="0">
                                          <p:val>
                                            <p:fltVal val="0.5"/>
                                          </p:val>
                                        </p:tav>
                                        <p:tav tm="100000">
                                          <p:val>
                                            <p:strVal val="#ppt_y"/>
                                          </p:val>
                                        </p:tav>
                                      </p:tavLst>
                                    </p:anim>
                                  </p:childTnLst>
                                </p:cTn>
                              </p:par>
                              <p:par>
                                <p:cTn id="119" presetID="53" presetClass="entr" presetSubtype="528" fill="hold" grpId="0" nodeType="withEffect">
                                  <p:stCondLst>
                                    <p:cond delay="700"/>
                                  </p:stCondLst>
                                  <p:childTnLst>
                                    <p:set>
                                      <p:cBhvr>
                                        <p:cTn id="120" dur="1" fill="hold">
                                          <p:stCondLst>
                                            <p:cond delay="0"/>
                                          </p:stCondLst>
                                        </p:cTn>
                                        <p:tgtEl>
                                          <p:spTgt spid="82"/>
                                        </p:tgtEl>
                                        <p:attrNameLst>
                                          <p:attrName>style.visibility</p:attrName>
                                        </p:attrNameLst>
                                      </p:cBhvr>
                                      <p:to>
                                        <p:strVal val="visible"/>
                                      </p:to>
                                    </p:set>
                                    <p:anim calcmode="lin" valueType="num">
                                      <p:cBhvr>
                                        <p:cTn id="121" dur="750" fill="hold"/>
                                        <p:tgtEl>
                                          <p:spTgt spid="82"/>
                                        </p:tgtEl>
                                        <p:attrNameLst>
                                          <p:attrName>ppt_w</p:attrName>
                                        </p:attrNameLst>
                                      </p:cBhvr>
                                      <p:tavLst>
                                        <p:tav tm="0">
                                          <p:val>
                                            <p:fltVal val="0"/>
                                          </p:val>
                                        </p:tav>
                                        <p:tav tm="100000">
                                          <p:val>
                                            <p:strVal val="#ppt_w"/>
                                          </p:val>
                                        </p:tav>
                                      </p:tavLst>
                                    </p:anim>
                                    <p:anim calcmode="lin" valueType="num">
                                      <p:cBhvr>
                                        <p:cTn id="122" dur="750" fill="hold"/>
                                        <p:tgtEl>
                                          <p:spTgt spid="82"/>
                                        </p:tgtEl>
                                        <p:attrNameLst>
                                          <p:attrName>ppt_h</p:attrName>
                                        </p:attrNameLst>
                                      </p:cBhvr>
                                      <p:tavLst>
                                        <p:tav tm="0">
                                          <p:val>
                                            <p:fltVal val="0"/>
                                          </p:val>
                                        </p:tav>
                                        <p:tav tm="100000">
                                          <p:val>
                                            <p:strVal val="#ppt_h"/>
                                          </p:val>
                                        </p:tav>
                                      </p:tavLst>
                                    </p:anim>
                                    <p:animEffect transition="in" filter="fade">
                                      <p:cBhvr>
                                        <p:cTn id="123" dur="750"/>
                                        <p:tgtEl>
                                          <p:spTgt spid="82"/>
                                        </p:tgtEl>
                                      </p:cBhvr>
                                    </p:animEffect>
                                    <p:anim calcmode="lin" valueType="num">
                                      <p:cBhvr>
                                        <p:cTn id="124" dur="750" fill="hold"/>
                                        <p:tgtEl>
                                          <p:spTgt spid="82"/>
                                        </p:tgtEl>
                                        <p:attrNameLst>
                                          <p:attrName>ppt_x</p:attrName>
                                        </p:attrNameLst>
                                      </p:cBhvr>
                                      <p:tavLst>
                                        <p:tav tm="0">
                                          <p:val>
                                            <p:fltVal val="0.5"/>
                                          </p:val>
                                        </p:tav>
                                        <p:tav tm="100000">
                                          <p:val>
                                            <p:strVal val="#ppt_x"/>
                                          </p:val>
                                        </p:tav>
                                      </p:tavLst>
                                    </p:anim>
                                    <p:anim calcmode="lin" valueType="num">
                                      <p:cBhvr>
                                        <p:cTn id="125" dur="750" fill="hold"/>
                                        <p:tgtEl>
                                          <p:spTgt spid="82"/>
                                        </p:tgtEl>
                                        <p:attrNameLst>
                                          <p:attrName>ppt_y</p:attrName>
                                        </p:attrNameLst>
                                      </p:cBhvr>
                                      <p:tavLst>
                                        <p:tav tm="0">
                                          <p:val>
                                            <p:fltVal val="0.5"/>
                                          </p:val>
                                        </p:tav>
                                        <p:tav tm="100000">
                                          <p:val>
                                            <p:strVal val="#ppt_y"/>
                                          </p:val>
                                        </p:tav>
                                      </p:tavLst>
                                    </p:anim>
                                  </p:childTnLst>
                                </p:cTn>
                              </p:par>
                              <p:par>
                                <p:cTn id="126" presetID="53" presetClass="entr" presetSubtype="528" fill="hold" grpId="0" nodeType="withEffect">
                                  <p:stCondLst>
                                    <p:cond delay="600"/>
                                  </p:stCondLst>
                                  <p:childTnLst>
                                    <p:set>
                                      <p:cBhvr>
                                        <p:cTn id="127" dur="1" fill="hold">
                                          <p:stCondLst>
                                            <p:cond delay="0"/>
                                          </p:stCondLst>
                                        </p:cTn>
                                        <p:tgtEl>
                                          <p:spTgt spid="69"/>
                                        </p:tgtEl>
                                        <p:attrNameLst>
                                          <p:attrName>style.visibility</p:attrName>
                                        </p:attrNameLst>
                                      </p:cBhvr>
                                      <p:to>
                                        <p:strVal val="visible"/>
                                      </p:to>
                                    </p:set>
                                    <p:anim calcmode="lin" valueType="num">
                                      <p:cBhvr>
                                        <p:cTn id="128" dur="750" fill="hold"/>
                                        <p:tgtEl>
                                          <p:spTgt spid="69"/>
                                        </p:tgtEl>
                                        <p:attrNameLst>
                                          <p:attrName>ppt_w</p:attrName>
                                        </p:attrNameLst>
                                      </p:cBhvr>
                                      <p:tavLst>
                                        <p:tav tm="0">
                                          <p:val>
                                            <p:fltVal val="0"/>
                                          </p:val>
                                        </p:tav>
                                        <p:tav tm="100000">
                                          <p:val>
                                            <p:strVal val="#ppt_w"/>
                                          </p:val>
                                        </p:tav>
                                      </p:tavLst>
                                    </p:anim>
                                    <p:anim calcmode="lin" valueType="num">
                                      <p:cBhvr>
                                        <p:cTn id="129" dur="750" fill="hold"/>
                                        <p:tgtEl>
                                          <p:spTgt spid="69"/>
                                        </p:tgtEl>
                                        <p:attrNameLst>
                                          <p:attrName>ppt_h</p:attrName>
                                        </p:attrNameLst>
                                      </p:cBhvr>
                                      <p:tavLst>
                                        <p:tav tm="0">
                                          <p:val>
                                            <p:fltVal val="0"/>
                                          </p:val>
                                        </p:tav>
                                        <p:tav tm="100000">
                                          <p:val>
                                            <p:strVal val="#ppt_h"/>
                                          </p:val>
                                        </p:tav>
                                      </p:tavLst>
                                    </p:anim>
                                    <p:animEffect transition="in" filter="fade">
                                      <p:cBhvr>
                                        <p:cTn id="130" dur="750"/>
                                        <p:tgtEl>
                                          <p:spTgt spid="69"/>
                                        </p:tgtEl>
                                      </p:cBhvr>
                                    </p:animEffect>
                                    <p:anim calcmode="lin" valueType="num">
                                      <p:cBhvr>
                                        <p:cTn id="131" dur="750" fill="hold"/>
                                        <p:tgtEl>
                                          <p:spTgt spid="69"/>
                                        </p:tgtEl>
                                        <p:attrNameLst>
                                          <p:attrName>ppt_x</p:attrName>
                                        </p:attrNameLst>
                                      </p:cBhvr>
                                      <p:tavLst>
                                        <p:tav tm="0">
                                          <p:val>
                                            <p:fltVal val="0.5"/>
                                          </p:val>
                                        </p:tav>
                                        <p:tav tm="100000">
                                          <p:val>
                                            <p:strVal val="#ppt_x"/>
                                          </p:val>
                                        </p:tav>
                                      </p:tavLst>
                                    </p:anim>
                                    <p:anim calcmode="lin" valueType="num">
                                      <p:cBhvr>
                                        <p:cTn id="132" dur="750" fill="hold"/>
                                        <p:tgtEl>
                                          <p:spTgt spid="69"/>
                                        </p:tgtEl>
                                        <p:attrNameLst>
                                          <p:attrName>ppt_y</p:attrName>
                                        </p:attrNameLst>
                                      </p:cBhvr>
                                      <p:tavLst>
                                        <p:tav tm="0">
                                          <p:val>
                                            <p:fltVal val="0.5"/>
                                          </p:val>
                                        </p:tav>
                                        <p:tav tm="100000">
                                          <p:val>
                                            <p:strVal val="#ppt_y"/>
                                          </p:val>
                                        </p:tav>
                                      </p:tavLst>
                                    </p:anim>
                                  </p:childTnLst>
                                </p:cTn>
                              </p:par>
                              <p:par>
                                <p:cTn id="133" presetID="53" presetClass="entr" presetSubtype="528" fill="hold" grpId="0" nodeType="withEffect">
                                  <p:stCondLst>
                                    <p:cond delay="800"/>
                                  </p:stCondLst>
                                  <p:childTnLst>
                                    <p:set>
                                      <p:cBhvr>
                                        <p:cTn id="134" dur="1" fill="hold">
                                          <p:stCondLst>
                                            <p:cond delay="0"/>
                                          </p:stCondLst>
                                        </p:cTn>
                                        <p:tgtEl>
                                          <p:spTgt spid="83"/>
                                        </p:tgtEl>
                                        <p:attrNameLst>
                                          <p:attrName>style.visibility</p:attrName>
                                        </p:attrNameLst>
                                      </p:cBhvr>
                                      <p:to>
                                        <p:strVal val="visible"/>
                                      </p:to>
                                    </p:set>
                                    <p:anim calcmode="lin" valueType="num">
                                      <p:cBhvr>
                                        <p:cTn id="135" dur="750" fill="hold"/>
                                        <p:tgtEl>
                                          <p:spTgt spid="83"/>
                                        </p:tgtEl>
                                        <p:attrNameLst>
                                          <p:attrName>ppt_w</p:attrName>
                                        </p:attrNameLst>
                                      </p:cBhvr>
                                      <p:tavLst>
                                        <p:tav tm="0">
                                          <p:val>
                                            <p:fltVal val="0"/>
                                          </p:val>
                                        </p:tav>
                                        <p:tav tm="100000">
                                          <p:val>
                                            <p:strVal val="#ppt_w"/>
                                          </p:val>
                                        </p:tav>
                                      </p:tavLst>
                                    </p:anim>
                                    <p:anim calcmode="lin" valueType="num">
                                      <p:cBhvr>
                                        <p:cTn id="136" dur="750" fill="hold"/>
                                        <p:tgtEl>
                                          <p:spTgt spid="83"/>
                                        </p:tgtEl>
                                        <p:attrNameLst>
                                          <p:attrName>ppt_h</p:attrName>
                                        </p:attrNameLst>
                                      </p:cBhvr>
                                      <p:tavLst>
                                        <p:tav tm="0">
                                          <p:val>
                                            <p:fltVal val="0"/>
                                          </p:val>
                                        </p:tav>
                                        <p:tav tm="100000">
                                          <p:val>
                                            <p:strVal val="#ppt_h"/>
                                          </p:val>
                                        </p:tav>
                                      </p:tavLst>
                                    </p:anim>
                                    <p:animEffect transition="in" filter="fade">
                                      <p:cBhvr>
                                        <p:cTn id="137" dur="750"/>
                                        <p:tgtEl>
                                          <p:spTgt spid="83"/>
                                        </p:tgtEl>
                                      </p:cBhvr>
                                    </p:animEffect>
                                    <p:anim calcmode="lin" valueType="num">
                                      <p:cBhvr>
                                        <p:cTn id="138" dur="750" fill="hold"/>
                                        <p:tgtEl>
                                          <p:spTgt spid="83"/>
                                        </p:tgtEl>
                                        <p:attrNameLst>
                                          <p:attrName>ppt_x</p:attrName>
                                        </p:attrNameLst>
                                      </p:cBhvr>
                                      <p:tavLst>
                                        <p:tav tm="0">
                                          <p:val>
                                            <p:fltVal val="0.5"/>
                                          </p:val>
                                        </p:tav>
                                        <p:tav tm="100000">
                                          <p:val>
                                            <p:strVal val="#ppt_x"/>
                                          </p:val>
                                        </p:tav>
                                      </p:tavLst>
                                    </p:anim>
                                    <p:anim calcmode="lin" valueType="num">
                                      <p:cBhvr>
                                        <p:cTn id="139" dur="750" fill="hold"/>
                                        <p:tgtEl>
                                          <p:spTgt spid="8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82" grpId="0" bldLvl="0" animBg="1"/>
      <p:bldP spid="83" grpId="0" bldLvl="0" animBg="1"/>
      <p:bldP spid="67" grpId="0" bldLvl="0" animBg="1"/>
      <p:bldP spid="51" grpId="0" bldLvl="0" animBg="1"/>
      <p:bldP spid="52" grpId="0" bldLvl="0" animBg="1"/>
      <p:bldP spid="53" grpId="0" bldLvl="0" animBg="1"/>
      <p:bldP spid="54" grpId="0" bldLvl="0" animBg="1"/>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直接连接符 72"/>
          <p:cNvCxnSpPr/>
          <p:nvPr/>
        </p:nvCxnSpPr>
        <p:spPr>
          <a:xfrm flipH="1">
            <a:off x="198255" y="4697517"/>
            <a:ext cx="3757355" cy="1945089"/>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93503" y="4697413"/>
            <a:ext cx="2037293" cy="681134"/>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p:nvPr/>
        </p:nvCxnSpPr>
        <p:spPr>
          <a:xfrm flipH="1">
            <a:off x="504826" y="5897066"/>
            <a:ext cx="1564897" cy="955632"/>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flipH="1">
            <a:off x="83392" y="5810089"/>
            <a:ext cx="842868" cy="393236"/>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flipH="1">
            <a:off x="135" y="4846844"/>
            <a:ext cx="2380939" cy="88990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83" name="等腰三角形 82"/>
          <p:cNvSpPr/>
          <p:nvPr/>
        </p:nvSpPr>
        <p:spPr>
          <a:xfrm rot="4348860">
            <a:off x="931936" y="4283091"/>
            <a:ext cx="393324" cy="46484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35"/>
          <p:cNvSpPr txBox="1">
            <a:spLocks noChangeArrowheads="1"/>
          </p:cNvSpPr>
          <p:nvPr/>
        </p:nvSpPr>
        <p:spPr bwMode="auto">
          <a:xfrm>
            <a:off x="551016" y="76838"/>
            <a:ext cx="1922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平台架构</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1939290" y="1163320"/>
            <a:ext cx="8313420" cy="4963795"/>
          </a:xfrm>
          <a:prstGeom prst="rect">
            <a:avLst/>
          </a:prstGeom>
          <a:noFill/>
          <a:ln>
            <a:noFill/>
          </a:ln>
        </p:spPr>
      </p:pic>
      <p:sp>
        <p:nvSpPr>
          <p:cNvPr id="69" name="等腰三角形 68"/>
          <p:cNvSpPr/>
          <p:nvPr/>
        </p:nvSpPr>
        <p:spPr>
          <a:xfrm rot="15360907">
            <a:off x="10409880" y="2122423"/>
            <a:ext cx="409835" cy="742415"/>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0" name="直接连接符 69"/>
          <p:cNvCxnSpPr/>
          <p:nvPr/>
        </p:nvCxnSpPr>
        <p:spPr>
          <a:xfrm flipV="1">
            <a:off x="11076415" y="662900"/>
            <a:ext cx="1068484" cy="500652"/>
          </a:xfrm>
          <a:prstGeom prst="line">
            <a:avLst/>
          </a:prstGeom>
          <a:noFill/>
          <a:ln w="1905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V="1">
            <a:off x="10391775" y="1250528"/>
            <a:ext cx="1733697" cy="702097"/>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flipV="1">
            <a:off x="9505837" y="77329"/>
            <a:ext cx="1108196" cy="84269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V="1">
            <a:off x="11030177" y="76838"/>
            <a:ext cx="927580" cy="546097"/>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82" name="等腰三角形 81"/>
          <p:cNvSpPr/>
          <p:nvPr/>
        </p:nvSpPr>
        <p:spPr>
          <a:xfrm rot="15015087">
            <a:off x="9955257" y="1840582"/>
            <a:ext cx="408709" cy="55172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文本框 1"/>
          <p:cNvSpPr txBox="1"/>
          <p:nvPr/>
        </p:nvSpPr>
        <p:spPr>
          <a:xfrm>
            <a:off x="3742055" y="668020"/>
            <a:ext cx="4298950" cy="368300"/>
          </a:xfrm>
          <a:prstGeom prst="rect">
            <a:avLst/>
          </a:prstGeom>
          <a:noFill/>
        </p:spPr>
        <p:txBody>
          <a:bodyPr wrap="square" rtlCol="0">
            <a:spAutoFit/>
          </a:bodyPr>
          <a:p>
            <a:endParaRPr lang="en-US" altLang="zh-CN"/>
          </a:p>
        </p:txBody>
      </p:sp>
      <p:sp>
        <p:nvSpPr>
          <p:cNvPr id="8" name="圆角矩形 7"/>
          <p:cNvSpPr/>
          <p:nvPr/>
        </p:nvSpPr>
        <p:spPr>
          <a:xfrm>
            <a:off x="4551680" y="53721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p>
            <a:pPr algn="ctr" defTabSz="967740">
              <a:defRPr/>
            </a:pP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平台架构</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图</a:t>
            </a:r>
            <a:endPar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53" presetClass="entr" presetSubtype="528" repeatCount="300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p:cTn id="11" dur="700" fill="hold"/>
                                        <p:tgtEl>
                                          <p:spTgt spid="80"/>
                                        </p:tgtEl>
                                        <p:attrNameLst>
                                          <p:attrName>ppt_w</p:attrName>
                                        </p:attrNameLst>
                                      </p:cBhvr>
                                      <p:tavLst>
                                        <p:tav tm="0">
                                          <p:val>
                                            <p:fltVal val="0"/>
                                          </p:val>
                                        </p:tav>
                                        <p:tav tm="100000">
                                          <p:val>
                                            <p:strVal val="#ppt_w"/>
                                          </p:val>
                                        </p:tav>
                                      </p:tavLst>
                                    </p:anim>
                                    <p:anim calcmode="lin" valueType="num">
                                      <p:cBhvr>
                                        <p:cTn id="12" dur="700" fill="hold"/>
                                        <p:tgtEl>
                                          <p:spTgt spid="80"/>
                                        </p:tgtEl>
                                        <p:attrNameLst>
                                          <p:attrName>ppt_h</p:attrName>
                                        </p:attrNameLst>
                                      </p:cBhvr>
                                      <p:tavLst>
                                        <p:tav tm="0">
                                          <p:val>
                                            <p:fltVal val="0"/>
                                          </p:val>
                                        </p:tav>
                                        <p:tav tm="100000">
                                          <p:val>
                                            <p:strVal val="#ppt_h"/>
                                          </p:val>
                                        </p:tav>
                                      </p:tavLst>
                                    </p:anim>
                                    <p:animEffect transition="in" filter="fade">
                                      <p:cBhvr>
                                        <p:cTn id="13" dur="700"/>
                                        <p:tgtEl>
                                          <p:spTgt spid="80"/>
                                        </p:tgtEl>
                                      </p:cBhvr>
                                    </p:animEffect>
                                    <p:anim calcmode="lin" valueType="num">
                                      <p:cBhvr>
                                        <p:cTn id="14" dur="700" fill="hold"/>
                                        <p:tgtEl>
                                          <p:spTgt spid="80"/>
                                        </p:tgtEl>
                                        <p:attrNameLst>
                                          <p:attrName>ppt_x</p:attrName>
                                        </p:attrNameLst>
                                      </p:cBhvr>
                                      <p:tavLst>
                                        <p:tav tm="0">
                                          <p:val>
                                            <p:fltVal val="0.5"/>
                                          </p:val>
                                        </p:tav>
                                        <p:tav tm="100000">
                                          <p:val>
                                            <p:strVal val="#ppt_x"/>
                                          </p:val>
                                        </p:tav>
                                      </p:tavLst>
                                    </p:anim>
                                    <p:anim calcmode="lin" valueType="num">
                                      <p:cBhvr>
                                        <p:cTn id="15" dur="700" fill="hold"/>
                                        <p:tgtEl>
                                          <p:spTgt spid="80"/>
                                        </p:tgtEl>
                                        <p:attrNameLst>
                                          <p:attrName>ppt_y</p:attrName>
                                        </p:attrNameLst>
                                      </p:cBhvr>
                                      <p:tavLst>
                                        <p:tav tm="0">
                                          <p:val>
                                            <p:fltVal val="0.5"/>
                                          </p:val>
                                        </p:tav>
                                        <p:tav tm="100000">
                                          <p:val>
                                            <p:strVal val="#ppt_y"/>
                                          </p:val>
                                        </p:tav>
                                      </p:tavLst>
                                    </p:anim>
                                  </p:childTnLst>
                                </p:cTn>
                              </p:par>
                              <p:par>
                                <p:cTn id="16" presetID="53" presetClass="entr" presetSubtype="528" repeatCount="3000" fill="hold" nodeType="withEffect">
                                  <p:stCondLst>
                                    <p:cond delay="100"/>
                                  </p:stCondLst>
                                  <p:childTnLst>
                                    <p:set>
                                      <p:cBhvr>
                                        <p:cTn id="17" dur="1" fill="hold">
                                          <p:stCondLst>
                                            <p:cond delay="0"/>
                                          </p:stCondLst>
                                        </p:cTn>
                                        <p:tgtEl>
                                          <p:spTgt spid="81"/>
                                        </p:tgtEl>
                                        <p:attrNameLst>
                                          <p:attrName>style.visibility</p:attrName>
                                        </p:attrNameLst>
                                      </p:cBhvr>
                                      <p:to>
                                        <p:strVal val="visible"/>
                                      </p:to>
                                    </p:set>
                                    <p:anim calcmode="lin" valueType="num">
                                      <p:cBhvr>
                                        <p:cTn id="18" dur="500" fill="hold"/>
                                        <p:tgtEl>
                                          <p:spTgt spid="81"/>
                                        </p:tgtEl>
                                        <p:attrNameLst>
                                          <p:attrName>ppt_w</p:attrName>
                                        </p:attrNameLst>
                                      </p:cBhvr>
                                      <p:tavLst>
                                        <p:tav tm="0">
                                          <p:val>
                                            <p:fltVal val="0"/>
                                          </p:val>
                                        </p:tav>
                                        <p:tav tm="100000">
                                          <p:val>
                                            <p:strVal val="#ppt_w"/>
                                          </p:val>
                                        </p:tav>
                                      </p:tavLst>
                                    </p:anim>
                                    <p:anim calcmode="lin" valueType="num">
                                      <p:cBhvr>
                                        <p:cTn id="19" dur="500" fill="hold"/>
                                        <p:tgtEl>
                                          <p:spTgt spid="81"/>
                                        </p:tgtEl>
                                        <p:attrNameLst>
                                          <p:attrName>ppt_h</p:attrName>
                                        </p:attrNameLst>
                                      </p:cBhvr>
                                      <p:tavLst>
                                        <p:tav tm="0">
                                          <p:val>
                                            <p:fltVal val="0"/>
                                          </p:val>
                                        </p:tav>
                                        <p:tav tm="100000">
                                          <p:val>
                                            <p:strVal val="#ppt_h"/>
                                          </p:val>
                                        </p:tav>
                                      </p:tavLst>
                                    </p:anim>
                                    <p:animEffect transition="in" filter="fade">
                                      <p:cBhvr>
                                        <p:cTn id="20" dur="500"/>
                                        <p:tgtEl>
                                          <p:spTgt spid="81"/>
                                        </p:tgtEl>
                                      </p:cBhvr>
                                    </p:animEffect>
                                    <p:anim calcmode="lin" valueType="num">
                                      <p:cBhvr>
                                        <p:cTn id="21" dur="500" fill="hold"/>
                                        <p:tgtEl>
                                          <p:spTgt spid="81"/>
                                        </p:tgtEl>
                                        <p:attrNameLst>
                                          <p:attrName>ppt_x</p:attrName>
                                        </p:attrNameLst>
                                      </p:cBhvr>
                                      <p:tavLst>
                                        <p:tav tm="0">
                                          <p:val>
                                            <p:fltVal val="0.5"/>
                                          </p:val>
                                        </p:tav>
                                        <p:tav tm="100000">
                                          <p:val>
                                            <p:strVal val="#ppt_x"/>
                                          </p:val>
                                        </p:tav>
                                      </p:tavLst>
                                    </p:anim>
                                    <p:anim calcmode="lin" valueType="num">
                                      <p:cBhvr>
                                        <p:cTn id="22" dur="500" fill="hold"/>
                                        <p:tgtEl>
                                          <p:spTgt spid="81"/>
                                        </p:tgtEl>
                                        <p:attrNameLst>
                                          <p:attrName>ppt_y</p:attrName>
                                        </p:attrNameLst>
                                      </p:cBhvr>
                                      <p:tavLst>
                                        <p:tav tm="0">
                                          <p:val>
                                            <p:fltVal val="0.5"/>
                                          </p:val>
                                        </p:tav>
                                        <p:tav tm="100000">
                                          <p:val>
                                            <p:strVal val="#ppt_y"/>
                                          </p:val>
                                        </p:tav>
                                      </p:tavLst>
                                    </p:anim>
                                  </p:childTnLst>
                                </p:cTn>
                              </p:par>
                              <p:par>
                                <p:cTn id="23" presetID="53" presetClass="entr" presetSubtype="528" repeatCount="300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p:cTn id="25" dur="500" fill="hold"/>
                                        <p:tgtEl>
                                          <p:spTgt spid="70"/>
                                        </p:tgtEl>
                                        <p:attrNameLst>
                                          <p:attrName>ppt_w</p:attrName>
                                        </p:attrNameLst>
                                      </p:cBhvr>
                                      <p:tavLst>
                                        <p:tav tm="0">
                                          <p:val>
                                            <p:fltVal val="0"/>
                                          </p:val>
                                        </p:tav>
                                        <p:tav tm="100000">
                                          <p:val>
                                            <p:strVal val="#ppt_w"/>
                                          </p:val>
                                        </p:tav>
                                      </p:tavLst>
                                    </p:anim>
                                    <p:anim calcmode="lin" valueType="num">
                                      <p:cBhvr>
                                        <p:cTn id="26" dur="500" fill="hold"/>
                                        <p:tgtEl>
                                          <p:spTgt spid="70"/>
                                        </p:tgtEl>
                                        <p:attrNameLst>
                                          <p:attrName>ppt_h</p:attrName>
                                        </p:attrNameLst>
                                      </p:cBhvr>
                                      <p:tavLst>
                                        <p:tav tm="0">
                                          <p:val>
                                            <p:fltVal val="0"/>
                                          </p:val>
                                        </p:tav>
                                        <p:tav tm="100000">
                                          <p:val>
                                            <p:strVal val="#ppt_h"/>
                                          </p:val>
                                        </p:tav>
                                      </p:tavLst>
                                    </p:anim>
                                    <p:animEffect transition="in" filter="fade">
                                      <p:cBhvr>
                                        <p:cTn id="27" dur="500"/>
                                        <p:tgtEl>
                                          <p:spTgt spid="70"/>
                                        </p:tgtEl>
                                      </p:cBhvr>
                                    </p:animEffect>
                                    <p:anim calcmode="lin" valueType="num">
                                      <p:cBhvr>
                                        <p:cTn id="28" dur="500" fill="hold"/>
                                        <p:tgtEl>
                                          <p:spTgt spid="70"/>
                                        </p:tgtEl>
                                        <p:attrNameLst>
                                          <p:attrName>ppt_x</p:attrName>
                                        </p:attrNameLst>
                                      </p:cBhvr>
                                      <p:tavLst>
                                        <p:tav tm="0">
                                          <p:val>
                                            <p:fltVal val="0.5"/>
                                          </p:val>
                                        </p:tav>
                                        <p:tav tm="100000">
                                          <p:val>
                                            <p:strVal val="#ppt_x"/>
                                          </p:val>
                                        </p:tav>
                                      </p:tavLst>
                                    </p:anim>
                                    <p:anim calcmode="lin" valueType="num">
                                      <p:cBhvr>
                                        <p:cTn id="29" dur="500" fill="hold"/>
                                        <p:tgtEl>
                                          <p:spTgt spid="70"/>
                                        </p:tgtEl>
                                        <p:attrNameLst>
                                          <p:attrName>ppt_y</p:attrName>
                                        </p:attrNameLst>
                                      </p:cBhvr>
                                      <p:tavLst>
                                        <p:tav tm="0">
                                          <p:val>
                                            <p:fltVal val="0.5"/>
                                          </p:val>
                                        </p:tav>
                                        <p:tav tm="100000">
                                          <p:val>
                                            <p:strVal val="#ppt_y"/>
                                          </p:val>
                                        </p:tav>
                                      </p:tavLst>
                                    </p:anim>
                                  </p:childTnLst>
                                </p:cTn>
                              </p:par>
                              <p:par>
                                <p:cTn id="30" presetID="53" presetClass="entr" presetSubtype="528" repeatCount="300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p:cTn id="32" dur="700" fill="hold"/>
                                        <p:tgtEl>
                                          <p:spTgt spid="71"/>
                                        </p:tgtEl>
                                        <p:attrNameLst>
                                          <p:attrName>ppt_w</p:attrName>
                                        </p:attrNameLst>
                                      </p:cBhvr>
                                      <p:tavLst>
                                        <p:tav tm="0">
                                          <p:val>
                                            <p:fltVal val="0"/>
                                          </p:val>
                                        </p:tav>
                                        <p:tav tm="100000">
                                          <p:val>
                                            <p:strVal val="#ppt_w"/>
                                          </p:val>
                                        </p:tav>
                                      </p:tavLst>
                                    </p:anim>
                                    <p:anim calcmode="lin" valueType="num">
                                      <p:cBhvr>
                                        <p:cTn id="33" dur="700" fill="hold"/>
                                        <p:tgtEl>
                                          <p:spTgt spid="71"/>
                                        </p:tgtEl>
                                        <p:attrNameLst>
                                          <p:attrName>ppt_h</p:attrName>
                                        </p:attrNameLst>
                                      </p:cBhvr>
                                      <p:tavLst>
                                        <p:tav tm="0">
                                          <p:val>
                                            <p:fltVal val="0"/>
                                          </p:val>
                                        </p:tav>
                                        <p:tav tm="100000">
                                          <p:val>
                                            <p:strVal val="#ppt_h"/>
                                          </p:val>
                                        </p:tav>
                                      </p:tavLst>
                                    </p:anim>
                                    <p:animEffect transition="in" filter="fade">
                                      <p:cBhvr>
                                        <p:cTn id="34" dur="700"/>
                                        <p:tgtEl>
                                          <p:spTgt spid="71"/>
                                        </p:tgtEl>
                                      </p:cBhvr>
                                    </p:animEffect>
                                    <p:anim calcmode="lin" valueType="num">
                                      <p:cBhvr>
                                        <p:cTn id="35" dur="700" fill="hold"/>
                                        <p:tgtEl>
                                          <p:spTgt spid="71"/>
                                        </p:tgtEl>
                                        <p:attrNameLst>
                                          <p:attrName>ppt_x</p:attrName>
                                        </p:attrNameLst>
                                      </p:cBhvr>
                                      <p:tavLst>
                                        <p:tav tm="0">
                                          <p:val>
                                            <p:fltVal val="0.5"/>
                                          </p:val>
                                        </p:tav>
                                        <p:tav tm="100000">
                                          <p:val>
                                            <p:strVal val="#ppt_x"/>
                                          </p:val>
                                        </p:tav>
                                      </p:tavLst>
                                    </p:anim>
                                    <p:anim calcmode="lin" valueType="num">
                                      <p:cBhvr>
                                        <p:cTn id="36" dur="700" fill="hold"/>
                                        <p:tgtEl>
                                          <p:spTgt spid="71"/>
                                        </p:tgtEl>
                                        <p:attrNameLst>
                                          <p:attrName>ppt_y</p:attrName>
                                        </p:attrNameLst>
                                      </p:cBhvr>
                                      <p:tavLst>
                                        <p:tav tm="0">
                                          <p:val>
                                            <p:fltVal val="0.5"/>
                                          </p:val>
                                        </p:tav>
                                        <p:tav tm="100000">
                                          <p:val>
                                            <p:strVal val="#ppt_y"/>
                                          </p:val>
                                        </p:tav>
                                      </p:tavLst>
                                    </p:anim>
                                  </p:childTnLst>
                                </p:cTn>
                              </p:par>
                              <p:par>
                                <p:cTn id="37" presetID="53" presetClass="entr" presetSubtype="528" repeatCount="3000" fill="hold" nodeType="withEffect">
                                  <p:stCondLst>
                                    <p:cond delay="100"/>
                                  </p:stCondLst>
                                  <p:childTnLst>
                                    <p:set>
                                      <p:cBhvr>
                                        <p:cTn id="38" dur="1" fill="hold">
                                          <p:stCondLst>
                                            <p:cond delay="0"/>
                                          </p:stCondLst>
                                        </p:cTn>
                                        <p:tgtEl>
                                          <p:spTgt spid="76"/>
                                        </p:tgtEl>
                                        <p:attrNameLst>
                                          <p:attrName>style.visibility</p:attrName>
                                        </p:attrNameLst>
                                      </p:cBhvr>
                                      <p:to>
                                        <p:strVal val="visible"/>
                                      </p:to>
                                    </p:set>
                                    <p:anim calcmode="lin" valueType="num">
                                      <p:cBhvr>
                                        <p:cTn id="39" dur="500" fill="hold"/>
                                        <p:tgtEl>
                                          <p:spTgt spid="76"/>
                                        </p:tgtEl>
                                        <p:attrNameLst>
                                          <p:attrName>ppt_w</p:attrName>
                                        </p:attrNameLst>
                                      </p:cBhvr>
                                      <p:tavLst>
                                        <p:tav tm="0">
                                          <p:val>
                                            <p:fltVal val="0"/>
                                          </p:val>
                                        </p:tav>
                                        <p:tav tm="100000">
                                          <p:val>
                                            <p:strVal val="#ppt_w"/>
                                          </p:val>
                                        </p:tav>
                                      </p:tavLst>
                                    </p:anim>
                                    <p:anim calcmode="lin" valueType="num">
                                      <p:cBhvr>
                                        <p:cTn id="40" dur="500" fill="hold"/>
                                        <p:tgtEl>
                                          <p:spTgt spid="76"/>
                                        </p:tgtEl>
                                        <p:attrNameLst>
                                          <p:attrName>ppt_h</p:attrName>
                                        </p:attrNameLst>
                                      </p:cBhvr>
                                      <p:tavLst>
                                        <p:tav tm="0">
                                          <p:val>
                                            <p:fltVal val="0"/>
                                          </p:val>
                                        </p:tav>
                                        <p:tav tm="100000">
                                          <p:val>
                                            <p:strVal val="#ppt_h"/>
                                          </p:val>
                                        </p:tav>
                                      </p:tavLst>
                                    </p:anim>
                                    <p:animEffect transition="in" filter="fade">
                                      <p:cBhvr>
                                        <p:cTn id="41" dur="500"/>
                                        <p:tgtEl>
                                          <p:spTgt spid="76"/>
                                        </p:tgtEl>
                                      </p:cBhvr>
                                    </p:animEffect>
                                    <p:anim calcmode="lin" valueType="num">
                                      <p:cBhvr>
                                        <p:cTn id="42" dur="500" fill="hold"/>
                                        <p:tgtEl>
                                          <p:spTgt spid="76"/>
                                        </p:tgtEl>
                                        <p:attrNameLst>
                                          <p:attrName>ppt_x</p:attrName>
                                        </p:attrNameLst>
                                      </p:cBhvr>
                                      <p:tavLst>
                                        <p:tav tm="0">
                                          <p:val>
                                            <p:fltVal val="0.5"/>
                                          </p:val>
                                        </p:tav>
                                        <p:tav tm="100000">
                                          <p:val>
                                            <p:strVal val="#ppt_x"/>
                                          </p:val>
                                        </p:tav>
                                      </p:tavLst>
                                    </p:anim>
                                    <p:anim calcmode="lin" valueType="num">
                                      <p:cBhvr>
                                        <p:cTn id="43" dur="500" fill="hold"/>
                                        <p:tgtEl>
                                          <p:spTgt spid="76"/>
                                        </p:tgtEl>
                                        <p:attrNameLst>
                                          <p:attrName>ppt_y</p:attrName>
                                        </p:attrNameLst>
                                      </p:cBhvr>
                                      <p:tavLst>
                                        <p:tav tm="0">
                                          <p:val>
                                            <p:fltVal val="0.5"/>
                                          </p:val>
                                        </p:tav>
                                        <p:tav tm="100000">
                                          <p:val>
                                            <p:strVal val="#ppt_y"/>
                                          </p:val>
                                        </p:tav>
                                      </p:tavLst>
                                    </p:anim>
                                  </p:childTnLst>
                                </p:cTn>
                              </p:par>
                              <p:par>
                                <p:cTn id="44" presetID="53" presetClass="entr" presetSubtype="528" repeatCount="3000" fill="hold" nodeType="withEffect">
                                  <p:stCondLst>
                                    <p:cond delay="300"/>
                                  </p:stCondLst>
                                  <p:childTnLst>
                                    <p:set>
                                      <p:cBhvr>
                                        <p:cTn id="45" dur="1" fill="hold">
                                          <p:stCondLst>
                                            <p:cond delay="0"/>
                                          </p:stCondLst>
                                        </p:cTn>
                                        <p:tgtEl>
                                          <p:spTgt spid="79"/>
                                        </p:tgtEl>
                                        <p:attrNameLst>
                                          <p:attrName>style.visibility</p:attrName>
                                        </p:attrNameLst>
                                      </p:cBhvr>
                                      <p:to>
                                        <p:strVal val="visible"/>
                                      </p:to>
                                    </p:set>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fltVal val="0"/>
                                          </p:val>
                                        </p:tav>
                                        <p:tav tm="100000">
                                          <p:val>
                                            <p:strVal val="#ppt_h"/>
                                          </p:val>
                                        </p:tav>
                                      </p:tavLst>
                                    </p:anim>
                                    <p:animEffect transition="in" filter="fade">
                                      <p:cBhvr>
                                        <p:cTn id="48" dur="500"/>
                                        <p:tgtEl>
                                          <p:spTgt spid="79"/>
                                        </p:tgtEl>
                                      </p:cBhvr>
                                    </p:animEffect>
                                    <p:anim calcmode="lin" valueType="num">
                                      <p:cBhvr>
                                        <p:cTn id="49" dur="500" fill="hold"/>
                                        <p:tgtEl>
                                          <p:spTgt spid="79"/>
                                        </p:tgtEl>
                                        <p:attrNameLst>
                                          <p:attrName>ppt_x</p:attrName>
                                        </p:attrNameLst>
                                      </p:cBhvr>
                                      <p:tavLst>
                                        <p:tav tm="0">
                                          <p:val>
                                            <p:fltVal val="0.5"/>
                                          </p:val>
                                        </p:tav>
                                        <p:tav tm="100000">
                                          <p:val>
                                            <p:strVal val="#ppt_x"/>
                                          </p:val>
                                        </p:tav>
                                      </p:tavLst>
                                    </p:anim>
                                    <p:anim calcmode="lin" valueType="num">
                                      <p:cBhvr>
                                        <p:cTn id="50" dur="500" fill="hold"/>
                                        <p:tgtEl>
                                          <p:spTgt spid="79"/>
                                        </p:tgtEl>
                                        <p:attrNameLst>
                                          <p:attrName>ppt_y</p:attrName>
                                        </p:attrNameLst>
                                      </p:cBhvr>
                                      <p:tavLst>
                                        <p:tav tm="0">
                                          <p:val>
                                            <p:fltVal val="0.5"/>
                                          </p:val>
                                        </p:tav>
                                        <p:tav tm="100000">
                                          <p:val>
                                            <p:strVal val="#ppt_y"/>
                                          </p:val>
                                        </p:tav>
                                      </p:tavLst>
                                    </p:anim>
                                  </p:childTnLst>
                                </p:cTn>
                              </p:par>
                              <p:par>
                                <p:cTn id="51" presetID="53" presetClass="entr" presetSubtype="528" repeatCount="300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anim calcmode="lin" valueType="num">
                                      <p:cBhvr>
                                        <p:cTn id="53" dur="700" fill="hold"/>
                                        <p:tgtEl>
                                          <p:spTgt spid="78"/>
                                        </p:tgtEl>
                                        <p:attrNameLst>
                                          <p:attrName>ppt_w</p:attrName>
                                        </p:attrNameLst>
                                      </p:cBhvr>
                                      <p:tavLst>
                                        <p:tav tm="0">
                                          <p:val>
                                            <p:fltVal val="0"/>
                                          </p:val>
                                        </p:tav>
                                        <p:tav tm="100000">
                                          <p:val>
                                            <p:strVal val="#ppt_w"/>
                                          </p:val>
                                        </p:tav>
                                      </p:tavLst>
                                    </p:anim>
                                    <p:anim calcmode="lin" valueType="num">
                                      <p:cBhvr>
                                        <p:cTn id="54" dur="700" fill="hold"/>
                                        <p:tgtEl>
                                          <p:spTgt spid="78"/>
                                        </p:tgtEl>
                                        <p:attrNameLst>
                                          <p:attrName>ppt_h</p:attrName>
                                        </p:attrNameLst>
                                      </p:cBhvr>
                                      <p:tavLst>
                                        <p:tav tm="0">
                                          <p:val>
                                            <p:fltVal val="0"/>
                                          </p:val>
                                        </p:tav>
                                        <p:tav tm="100000">
                                          <p:val>
                                            <p:strVal val="#ppt_h"/>
                                          </p:val>
                                        </p:tav>
                                      </p:tavLst>
                                    </p:anim>
                                    <p:animEffect transition="in" filter="fade">
                                      <p:cBhvr>
                                        <p:cTn id="55" dur="700"/>
                                        <p:tgtEl>
                                          <p:spTgt spid="78"/>
                                        </p:tgtEl>
                                      </p:cBhvr>
                                    </p:animEffect>
                                    <p:anim calcmode="lin" valueType="num">
                                      <p:cBhvr>
                                        <p:cTn id="56" dur="700" fill="hold"/>
                                        <p:tgtEl>
                                          <p:spTgt spid="78"/>
                                        </p:tgtEl>
                                        <p:attrNameLst>
                                          <p:attrName>ppt_x</p:attrName>
                                        </p:attrNameLst>
                                      </p:cBhvr>
                                      <p:tavLst>
                                        <p:tav tm="0">
                                          <p:val>
                                            <p:fltVal val="0.5"/>
                                          </p:val>
                                        </p:tav>
                                        <p:tav tm="100000">
                                          <p:val>
                                            <p:strVal val="#ppt_x"/>
                                          </p:val>
                                        </p:tav>
                                      </p:tavLst>
                                    </p:anim>
                                    <p:anim calcmode="lin" valueType="num">
                                      <p:cBhvr>
                                        <p:cTn id="57" dur="700" fill="hold"/>
                                        <p:tgtEl>
                                          <p:spTgt spid="78"/>
                                        </p:tgtEl>
                                        <p:attrNameLst>
                                          <p:attrName>ppt_y</p:attrName>
                                        </p:attrNameLst>
                                      </p:cBhvr>
                                      <p:tavLst>
                                        <p:tav tm="0">
                                          <p:val>
                                            <p:fltVal val="0.5"/>
                                          </p:val>
                                        </p:tav>
                                        <p:tav tm="100000">
                                          <p:val>
                                            <p:strVal val="#ppt_y"/>
                                          </p:val>
                                        </p:tav>
                                      </p:tavLst>
                                    </p:anim>
                                  </p:childTnLst>
                                </p:cTn>
                              </p:par>
                              <p:par>
                                <p:cTn id="58" presetID="53" presetClass="entr" presetSubtype="528" repeatCount="3000" fill="hold" nodeType="withEffect">
                                  <p:stCondLst>
                                    <p:cond delay="20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anim calcmode="lin" valueType="num">
                                      <p:cBhvr>
                                        <p:cTn id="63" dur="500" fill="hold"/>
                                        <p:tgtEl>
                                          <p:spTgt spid="73"/>
                                        </p:tgtEl>
                                        <p:attrNameLst>
                                          <p:attrName>ppt_x</p:attrName>
                                        </p:attrNameLst>
                                      </p:cBhvr>
                                      <p:tavLst>
                                        <p:tav tm="0">
                                          <p:val>
                                            <p:fltVal val="0.5"/>
                                          </p:val>
                                        </p:tav>
                                        <p:tav tm="100000">
                                          <p:val>
                                            <p:strVal val="#ppt_x"/>
                                          </p:val>
                                        </p:tav>
                                      </p:tavLst>
                                    </p:anim>
                                    <p:anim calcmode="lin" valueType="num">
                                      <p:cBhvr>
                                        <p:cTn id="64" dur="500" fill="hold"/>
                                        <p:tgtEl>
                                          <p:spTgt spid="73"/>
                                        </p:tgtEl>
                                        <p:attrNameLst>
                                          <p:attrName>ppt_y</p:attrName>
                                        </p:attrNameLst>
                                      </p:cBhvr>
                                      <p:tavLst>
                                        <p:tav tm="0">
                                          <p:val>
                                            <p:fltVal val="0.5"/>
                                          </p:val>
                                        </p:tav>
                                        <p:tav tm="100000">
                                          <p:val>
                                            <p:strVal val="#ppt_y"/>
                                          </p:val>
                                        </p:tav>
                                      </p:tavLst>
                                    </p:anim>
                                  </p:childTnLst>
                                </p:cTn>
                              </p:par>
                              <p:par>
                                <p:cTn id="65" presetID="53" presetClass="entr" presetSubtype="528" repeatCount="300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 calcmode="lin" valueType="num">
                                      <p:cBhvr>
                                        <p:cTn id="67" dur="800" fill="hold"/>
                                        <p:tgtEl>
                                          <p:spTgt spid="77"/>
                                        </p:tgtEl>
                                        <p:attrNameLst>
                                          <p:attrName>ppt_w</p:attrName>
                                        </p:attrNameLst>
                                      </p:cBhvr>
                                      <p:tavLst>
                                        <p:tav tm="0">
                                          <p:val>
                                            <p:fltVal val="0"/>
                                          </p:val>
                                        </p:tav>
                                        <p:tav tm="100000">
                                          <p:val>
                                            <p:strVal val="#ppt_w"/>
                                          </p:val>
                                        </p:tav>
                                      </p:tavLst>
                                    </p:anim>
                                    <p:anim calcmode="lin" valueType="num">
                                      <p:cBhvr>
                                        <p:cTn id="68" dur="800" fill="hold"/>
                                        <p:tgtEl>
                                          <p:spTgt spid="77"/>
                                        </p:tgtEl>
                                        <p:attrNameLst>
                                          <p:attrName>ppt_h</p:attrName>
                                        </p:attrNameLst>
                                      </p:cBhvr>
                                      <p:tavLst>
                                        <p:tav tm="0">
                                          <p:val>
                                            <p:fltVal val="0"/>
                                          </p:val>
                                        </p:tav>
                                        <p:tav tm="100000">
                                          <p:val>
                                            <p:strVal val="#ppt_h"/>
                                          </p:val>
                                        </p:tav>
                                      </p:tavLst>
                                    </p:anim>
                                    <p:animEffect transition="in" filter="fade">
                                      <p:cBhvr>
                                        <p:cTn id="69" dur="800"/>
                                        <p:tgtEl>
                                          <p:spTgt spid="77"/>
                                        </p:tgtEl>
                                      </p:cBhvr>
                                    </p:animEffect>
                                    <p:anim calcmode="lin" valueType="num">
                                      <p:cBhvr>
                                        <p:cTn id="70" dur="800" fill="hold"/>
                                        <p:tgtEl>
                                          <p:spTgt spid="77"/>
                                        </p:tgtEl>
                                        <p:attrNameLst>
                                          <p:attrName>ppt_x</p:attrName>
                                        </p:attrNameLst>
                                      </p:cBhvr>
                                      <p:tavLst>
                                        <p:tav tm="0">
                                          <p:val>
                                            <p:fltVal val="0.5"/>
                                          </p:val>
                                        </p:tav>
                                        <p:tav tm="100000">
                                          <p:val>
                                            <p:strVal val="#ppt_x"/>
                                          </p:val>
                                        </p:tav>
                                      </p:tavLst>
                                    </p:anim>
                                    <p:anim calcmode="lin" valueType="num">
                                      <p:cBhvr>
                                        <p:cTn id="71" dur="800" fill="hold"/>
                                        <p:tgtEl>
                                          <p:spTgt spid="77"/>
                                        </p:tgtEl>
                                        <p:attrNameLst>
                                          <p:attrName>ppt_y</p:attrName>
                                        </p:attrNameLst>
                                      </p:cBhvr>
                                      <p:tavLst>
                                        <p:tav tm="0">
                                          <p:val>
                                            <p:fltVal val="0.5"/>
                                          </p:val>
                                        </p:tav>
                                        <p:tav tm="100000">
                                          <p:val>
                                            <p:strVal val="#ppt_y"/>
                                          </p:val>
                                        </p:tav>
                                      </p:tavLst>
                                    </p:anim>
                                  </p:childTnLst>
                                </p:cTn>
                              </p:par>
                              <p:par>
                                <p:cTn id="72" presetID="53" presetClass="entr" presetSubtype="528" fill="hold" grpId="0" nodeType="withEffect">
                                  <p:stCondLst>
                                    <p:cond delay="700"/>
                                  </p:stCondLst>
                                  <p:childTnLst>
                                    <p:set>
                                      <p:cBhvr>
                                        <p:cTn id="73" dur="1" fill="hold">
                                          <p:stCondLst>
                                            <p:cond delay="0"/>
                                          </p:stCondLst>
                                        </p:cTn>
                                        <p:tgtEl>
                                          <p:spTgt spid="82"/>
                                        </p:tgtEl>
                                        <p:attrNameLst>
                                          <p:attrName>style.visibility</p:attrName>
                                        </p:attrNameLst>
                                      </p:cBhvr>
                                      <p:to>
                                        <p:strVal val="visible"/>
                                      </p:to>
                                    </p:set>
                                    <p:anim calcmode="lin" valueType="num">
                                      <p:cBhvr>
                                        <p:cTn id="74" dur="750" fill="hold"/>
                                        <p:tgtEl>
                                          <p:spTgt spid="82"/>
                                        </p:tgtEl>
                                        <p:attrNameLst>
                                          <p:attrName>ppt_w</p:attrName>
                                        </p:attrNameLst>
                                      </p:cBhvr>
                                      <p:tavLst>
                                        <p:tav tm="0">
                                          <p:val>
                                            <p:fltVal val="0"/>
                                          </p:val>
                                        </p:tav>
                                        <p:tav tm="100000">
                                          <p:val>
                                            <p:strVal val="#ppt_w"/>
                                          </p:val>
                                        </p:tav>
                                      </p:tavLst>
                                    </p:anim>
                                    <p:anim calcmode="lin" valueType="num">
                                      <p:cBhvr>
                                        <p:cTn id="75" dur="750" fill="hold"/>
                                        <p:tgtEl>
                                          <p:spTgt spid="82"/>
                                        </p:tgtEl>
                                        <p:attrNameLst>
                                          <p:attrName>ppt_h</p:attrName>
                                        </p:attrNameLst>
                                      </p:cBhvr>
                                      <p:tavLst>
                                        <p:tav tm="0">
                                          <p:val>
                                            <p:fltVal val="0"/>
                                          </p:val>
                                        </p:tav>
                                        <p:tav tm="100000">
                                          <p:val>
                                            <p:strVal val="#ppt_h"/>
                                          </p:val>
                                        </p:tav>
                                      </p:tavLst>
                                    </p:anim>
                                    <p:animEffect transition="in" filter="fade">
                                      <p:cBhvr>
                                        <p:cTn id="76" dur="750"/>
                                        <p:tgtEl>
                                          <p:spTgt spid="82"/>
                                        </p:tgtEl>
                                      </p:cBhvr>
                                    </p:animEffect>
                                    <p:anim calcmode="lin" valueType="num">
                                      <p:cBhvr>
                                        <p:cTn id="77" dur="750" fill="hold"/>
                                        <p:tgtEl>
                                          <p:spTgt spid="82"/>
                                        </p:tgtEl>
                                        <p:attrNameLst>
                                          <p:attrName>ppt_x</p:attrName>
                                        </p:attrNameLst>
                                      </p:cBhvr>
                                      <p:tavLst>
                                        <p:tav tm="0">
                                          <p:val>
                                            <p:fltVal val="0.5"/>
                                          </p:val>
                                        </p:tav>
                                        <p:tav tm="100000">
                                          <p:val>
                                            <p:strVal val="#ppt_x"/>
                                          </p:val>
                                        </p:tav>
                                      </p:tavLst>
                                    </p:anim>
                                    <p:anim calcmode="lin" valueType="num">
                                      <p:cBhvr>
                                        <p:cTn id="78" dur="750" fill="hold"/>
                                        <p:tgtEl>
                                          <p:spTgt spid="82"/>
                                        </p:tgtEl>
                                        <p:attrNameLst>
                                          <p:attrName>ppt_y</p:attrName>
                                        </p:attrNameLst>
                                      </p:cBhvr>
                                      <p:tavLst>
                                        <p:tav tm="0">
                                          <p:val>
                                            <p:fltVal val="0.5"/>
                                          </p:val>
                                        </p:tav>
                                        <p:tav tm="100000">
                                          <p:val>
                                            <p:strVal val="#ppt_y"/>
                                          </p:val>
                                        </p:tav>
                                      </p:tavLst>
                                    </p:anim>
                                  </p:childTnLst>
                                </p:cTn>
                              </p:par>
                              <p:par>
                                <p:cTn id="79" presetID="53" presetClass="entr" presetSubtype="528" fill="hold" grpId="0" nodeType="withEffect">
                                  <p:stCondLst>
                                    <p:cond delay="600"/>
                                  </p:stCondLst>
                                  <p:childTnLst>
                                    <p:set>
                                      <p:cBhvr>
                                        <p:cTn id="80" dur="1" fill="hold">
                                          <p:stCondLst>
                                            <p:cond delay="0"/>
                                          </p:stCondLst>
                                        </p:cTn>
                                        <p:tgtEl>
                                          <p:spTgt spid="69"/>
                                        </p:tgtEl>
                                        <p:attrNameLst>
                                          <p:attrName>style.visibility</p:attrName>
                                        </p:attrNameLst>
                                      </p:cBhvr>
                                      <p:to>
                                        <p:strVal val="visible"/>
                                      </p:to>
                                    </p:set>
                                    <p:anim calcmode="lin" valueType="num">
                                      <p:cBhvr>
                                        <p:cTn id="81" dur="750" fill="hold"/>
                                        <p:tgtEl>
                                          <p:spTgt spid="69"/>
                                        </p:tgtEl>
                                        <p:attrNameLst>
                                          <p:attrName>ppt_w</p:attrName>
                                        </p:attrNameLst>
                                      </p:cBhvr>
                                      <p:tavLst>
                                        <p:tav tm="0">
                                          <p:val>
                                            <p:fltVal val="0"/>
                                          </p:val>
                                        </p:tav>
                                        <p:tav tm="100000">
                                          <p:val>
                                            <p:strVal val="#ppt_w"/>
                                          </p:val>
                                        </p:tav>
                                      </p:tavLst>
                                    </p:anim>
                                    <p:anim calcmode="lin" valueType="num">
                                      <p:cBhvr>
                                        <p:cTn id="82" dur="750" fill="hold"/>
                                        <p:tgtEl>
                                          <p:spTgt spid="69"/>
                                        </p:tgtEl>
                                        <p:attrNameLst>
                                          <p:attrName>ppt_h</p:attrName>
                                        </p:attrNameLst>
                                      </p:cBhvr>
                                      <p:tavLst>
                                        <p:tav tm="0">
                                          <p:val>
                                            <p:fltVal val="0"/>
                                          </p:val>
                                        </p:tav>
                                        <p:tav tm="100000">
                                          <p:val>
                                            <p:strVal val="#ppt_h"/>
                                          </p:val>
                                        </p:tav>
                                      </p:tavLst>
                                    </p:anim>
                                    <p:animEffect transition="in" filter="fade">
                                      <p:cBhvr>
                                        <p:cTn id="83" dur="750"/>
                                        <p:tgtEl>
                                          <p:spTgt spid="69"/>
                                        </p:tgtEl>
                                      </p:cBhvr>
                                    </p:animEffect>
                                    <p:anim calcmode="lin" valueType="num">
                                      <p:cBhvr>
                                        <p:cTn id="84" dur="750" fill="hold"/>
                                        <p:tgtEl>
                                          <p:spTgt spid="69"/>
                                        </p:tgtEl>
                                        <p:attrNameLst>
                                          <p:attrName>ppt_x</p:attrName>
                                        </p:attrNameLst>
                                      </p:cBhvr>
                                      <p:tavLst>
                                        <p:tav tm="0">
                                          <p:val>
                                            <p:fltVal val="0.5"/>
                                          </p:val>
                                        </p:tav>
                                        <p:tav tm="100000">
                                          <p:val>
                                            <p:strVal val="#ppt_x"/>
                                          </p:val>
                                        </p:tav>
                                      </p:tavLst>
                                    </p:anim>
                                    <p:anim calcmode="lin" valueType="num">
                                      <p:cBhvr>
                                        <p:cTn id="85" dur="750" fill="hold"/>
                                        <p:tgtEl>
                                          <p:spTgt spid="69"/>
                                        </p:tgtEl>
                                        <p:attrNameLst>
                                          <p:attrName>ppt_y</p:attrName>
                                        </p:attrNameLst>
                                      </p:cBhvr>
                                      <p:tavLst>
                                        <p:tav tm="0">
                                          <p:val>
                                            <p:fltVal val="0.5"/>
                                          </p:val>
                                        </p:tav>
                                        <p:tav tm="100000">
                                          <p:val>
                                            <p:strVal val="#ppt_y"/>
                                          </p:val>
                                        </p:tav>
                                      </p:tavLst>
                                    </p:anim>
                                  </p:childTnLst>
                                </p:cTn>
                              </p:par>
                              <p:par>
                                <p:cTn id="86" presetID="53" presetClass="entr" presetSubtype="528" fill="hold" grpId="0" nodeType="withEffect">
                                  <p:stCondLst>
                                    <p:cond delay="800"/>
                                  </p:stCondLst>
                                  <p:childTnLst>
                                    <p:set>
                                      <p:cBhvr>
                                        <p:cTn id="87" dur="1" fill="hold">
                                          <p:stCondLst>
                                            <p:cond delay="0"/>
                                          </p:stCondLst>
                                        </p:cTn>
                                        <p:tgtEl>
                                          <p:spTgt spid="83"/>
                                        </p:tgtEl>
                                        <p:attrNameLst>
                                          <p:attrName>style.visibility</p:attrName>
                                        </p:attrNameLst>
                                      </p:cBhvr>
                                      <p:to>
                                        <p:strVal val="visible"/>
                                      </p:to>
                                    </p:set>
                                    <p:anim calcmode="lin" valueType="num">
                                      <p:cBhvr>
                                        <p:cTn id="88" dur="750" fill="hold"/>
                                        <p:tgtEl>
                                          <p:spTgt spid="83"/>
                                        </p:tgtEl>
                                        <p:attrNameLst>
                                          <p:attrName>ppt_w</p:attrName>
                                        </p:attrNameLst>
                                      </p:cBhvr>
                                      <p:tavLst>
                                        <p:tav tm="0">
                                          <p:val>
                                            <p:fltVal val="0"/>
                                          </p:val>
                                        </p:tav>
                                        <p:tav tm="100000">
                                          <p:val>
                                            <p:strVal val="#ppt_w"/>
                                          </p:val>
                                        </p:tav>
                                      </p:tavLst>
                                    </p:anim>
                                    <p:anim calcmode="lin" valueType="num">
                                      <p:cBhvr>
                                        <p:cTn id="89" dur="750" fill="hold"/>
                                        <p:tgtEl>
                                          <p:spTgt spid="83"/>
                                        </p:tgtEl>
                                        <p:attrNameLst>
                                          <p:attrName>ppt_h</p:attrName>
                                        </p:attrNameLst>
                                      </p:cBhvr>
                                      <p:tavLst>
                                        <p:tav tm="0">
                                          <p:val>
                                            <p:fltVal val="0"/>
                                          </p:val>
                                        </p:tav>
                                        <p:tav tm="100000">
                                          <p:val>
                                            <p:strVal val="#ppt_h"/>
                                          </p:val>
                                        </p:tav>
                                      </p:tavLst>
                                    </p:anim>
                                    <p:animEffect transition="in" filter="fade">
                                      <p:cBhvr>
                                        <p:cTn id="90" dur="750"/>
                                        <p:tgtEl>
                                          <p:spTgt spid="83"/>
                                        </p:tgtEl>
                                      </p:cBhvr>
                                    </p:animEffect>
                                    <p:anim calcmode="lin" valueType="num">
                                      <p:cBhvr>
                                        <p:cTn id="91" dur="750" fill="hold"/>
                                        <p:tgtEl>
                                          <p:spTgt spid="83"/>
                                        </p:tgtEl>
                                        <p:attrNameLst>
                                          <p:attrName>ppt_x</p:attrName>
                                        </p:attrNameLst>
                                      </p:cBhvr>
                                      <p:tavLst>
                                        <p:tav tm="0">
                                          <p:val>
                                            <p:fltVal val="0.5"/>
                                          </p:val>
                                        </p:tav>
                                        <p:tav tm="100000">
                                          <p:val>
                                            <p:strVal val="#ppt_x"/>
                                          </p:val>
                                        </p:tav>
                                      </p:tavLst>
                                    </p:anim>
                                    <p:anim calcmode="lin" valueType="num">
                                      <p:cBhvr>
                                        <p:cTn id="92" dur="750" fill="hold"/>
                                        <p:tgtEl>
                                          <p:spTgt spid="8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P spid="17" grpId="0"/>
      <p:bldP spid="69" grpId="0" bldLvl="0" animBg="1"/>
      <p:bldP spid="8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80250" y="69461"/>
            <a:ext cx="2532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平台实现功能</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47" name="文本框 14"/>
          <p:cNvSpPr txBox="1"/>
          <p:nvPr/>
        </p:nvSpPr>
        <p:spPr>
          <a:xfrm>
            <a:off x="1720850" y="1685290"/>
            <a:ext cx="6973570" cy="3486785"/>
          </a:xfrm>
          <a:prstGeom prst="rect">
            <a:avLst/>
          </a:prstGeom>
          <a:noFill/>
        </p:spPr>
        <p:txBody>
          <a:bodyPr wrap="square" rtlCol="0">
            <a:spAutoFit/>
          </a:bodyPr>
          <a:lstStyle/>
          <a:p>
            <a:pPr algn="l">
              <a:lnSpc>
                <a:spcPct val="120000"/>
              </a:lnSpc>
            </a:pPr>
            <a:r>
              <a:rPr lang="en-US" sz="2800" dirty="0">
                <a:gradFill>
                  <a:gsLst>
                    <a:gs pos="0">
                      <a:prstClr val="white"/>
                    </a:gs>
                    <a:gs pos="100000">
                      <a:prstClr val="white"/>
                    </a:gs>
                  </a:gsLst>
                  <a:lin ang="0" scaled="0"/>
                </a:gradFill>
                <a:latin typeface="微软雅黑" panose="020B0503020204020204" charset="-122"/>
                <a:ea typeface="微软雅黑" panose="020B0503020204020204" charset="-122"/>
              </a:rPr>
              <a:t>一体化平台以全链条、全环节、全税种、全周期、全闭环的动态跟踪管理为模式，以税务内部数据为基础，以第三方数据为补充，全面聚合行业管理基础数据，建立房地产建筑业全要素信息库</a:t>
            </a:r>
            <a:r>
              <a:rPr lang="zh-CN" altLang="en-US" sz="2800" dirty="0">
                <a:gradFill>
                  <a:gsLst>
                    <a:gs pos="0">
                      <a:prstClr val="white"/>
                    </a:gs>
                    <a:gs pos="100000">
                      <a:prstClr val="white"/>
                    </a:gs>
                  </a:gsLst>
                  <a:lin ang="0" scaled="0"/>
                </a:gradFill>
                <a:latin typeface="微软雅黑" panose="020B0503020204020204" charset="-122"/>
                <a:ea typeface="微软雅黑" panose="020B0503020204020204" charset="-122"/>
              </a:rPr>
              <a:t>，</a:t>
            </a:r>
            <a:r>
              <a:rPr sz="2800" dirty="0">
                <a:gradFill>
                  <a:gsLst>
                    <a:gs pos="0">
                      <a:prstClr val="white"/>
                    </a:gs>
                    <a:gs pos="100000">
                      <a:prstClr val="white"/>
                    </a:gs>
                  </a:gsLst>
                  <a:lin ang="0" scaled="0"/>
                </a:gradFill>
                <a:latin typeface="微软雅黑" panose="020B0503020204020204" charset="-122"/>
                <a:ea typeface="微软雅黑" panose="020B0503020204020204" charset="-122"/>
              </a:rPr>
              <a:t>平台共建设包含</a:t>
            </a:r>
            <a:r>
              <a:rPr sz="3600" b="1" dirty="0">
                <a:gradFill>
                  <a:gsLst>
                    <a:gs pos="0">
                      <a:prstClr val="white"/>
                    </a:gs>
                    <a:gs pos="100000">
                      <a:prstClr val="white"/>
                    </a:gs>
                  </a:gsLst>
                  <a:lin ang="0" scaled="0"/>
                </a:gradFill>
                <a:latin typeface="微软雅黑" panose="020B0503020204020204" charset="-122"/>
                <a:ea typeface="微软雅黑" panose="020B0503020204020204" charset="-122"/>
              </a:rPr>
              <a:t>7</a:t>
            </a:r>
            <a:r>
              <a:rPr sz="2800" dirty="0">
                <a:gradFill>
                  <a:gsLst>
                    <a:gs pos="0">
                      <a:prstClr val="white"/>
                    </a:gs>
                    <a:gs pos="100000">
                      <a:prstClr val="white"/>
                    </a:gs>
                  </a:gsLst>
                  <a:lin ang="0" scaled="0"/>
                </a:gradFill>
                <a:latin typeface="微软雅黑" panose="020B0503020204020204" charset="-122"/>
                <a:ea typeface="微软雅黑" panose="020B0503020204020204" charset="-122"/>
              </a:rPr>
              <a:t>大模块</a:t>
            </a:r>
            <a:r>
              <a:rPr sz="3600" b="1" dirty="0">
                <a:gradFill>
                  <a:gsLst>
                    <a:gs pos="0">
                      <a:prstClr val="white"/>
                    </a:gs>
                    <a:gs pos="100000">
                      <a:prstClr val="white"/>
                    </a:gs>
                  </a:gsLst>
                  <a:lin ang="0" scaled="0"/>
                </a:gradFill>
                <a:latin typeface="微软雅黑" panose="020B0503020204020204" charset="-122"/>
                <a:ea typeface="微软雅黑" panose="020B0503020204020204" charset="-122"/>
              </a:rPr>
              <a:t>87</a:t>
            </a:r>
            <a:r>
              <a:rPr sz="2800" dirty="0">
                <a:gradFill>
                  <a:gsLst>
                    <a:gs pos="0">
                      <a:prstClr val="white"/>
                    </a:gs>
                    <a:gs pos="100000">
                      <a:prstClr val="white"/>
                    </a:gs>
                  </a:gsLst>
                  <a:lin ang="0" scaled="0"/>
                </a:gradFill>
                <a:latin typeface="微软雅黑" panose="020B0503020204020204" charset="-122"/>
                <a:ea typeface="微软雅黑" panose="020B0503020204020204" charset="-122"/>
              </a:rPr>
              <a:t>项功能</a:t>
            </a:r>
            <a:r>
              <a:rPr lang="zh-CN" sz="2800" dirty="0">
                <a:gradFill>
                  <a:gsLst>
                    <a:gs pos="0">
                      <a:prstClr val="white"/>
                    </a:gs>
                    <a:gs pos="100000">
                      <a:prstClr val="white"/>
                    </a:gs>
                  </a:gsLst>
                  <a:lin ang="0" scaled="0"/>
                </a:gradFill>
                <a:latin typeface="微软雅黑" panose="020B0503020204020204" charset="-122"/>
                <a:ea typeface="微软雅黑" panose="020B0503020204020204" charset="-122"/>
              </a:rPr>
              <a:t>。</a:t>
            </a:r>
            <a:endParaRPr lang="zh-CN" sz="28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80250" y="69461"/>
            <a:ext cx="2532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平台实现功能</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nvGrpSpPr>
          <p:cNvPr id="11" name="组合 10"/>
          <p:cNvGrpSpPr/>
          <p:nvPr/>
        </p:nvGrpSpPr>
        <p:grpSpPr>
          <a:xfrm>
            <a:off x="86995" y="1304921"/>
            <a:ext cx="1647825" cy="516904"/>
            <a:chOff x="896" y="3549"/>
            <a:chExt cx="6403" cy="1487"/>
          </a:xfrm>
        </p:grpSpPr>
        <p:sp>
          <p:nvSpPr>
            <p:cNvPr id="9" name="Freeform 34"/>
            <p:cNvSpPr/>
            <p:nvPr/>
          </p:nvSpPr>
          <p:spPr>
            <a:xfrm>
              <a:off x="896" y="3549"/>
              <a:ext cx="3717" cy="1487"/>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00B0F0">
                <a:alpha val="30000"/>
              </a:srgbClr>
            </a:solidFill>
            <a:ln w="952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941" tIns="27940" rIns="472060" bIns="27940" numCol="1" spcCol="1270" anchor="ctr" anchorCtr="0">
              <a:noAutofit/>
            </a:bodyPr>
            <a:lstStyle/>
            <a:p>
              <a:pPr algn="ctr" defTabSz="1955165">
                <a:lnSpc>
                  <a:spcPct val="90000"/>
                </a:lnSpc>
                <a:spcBef>
                  <a:spcPct val="0"/>
                </a:spcBef>
                <a:spcAft>
                  <a:spcPct val="35000"/>
                </a:spcAft>
              </a:pPr>
              <a:endParaRPr lang="en-US" sz="4400">
                <a:solidFill>
                  <a:srgbClr val="FFFFFF"/>
                </a:solidFill>
              </a:endParaRPr>
            </a:p>
          </p:txBody>
        </p:sp>
        <p:sp>
          <p:nvSpPr>
            <p:cNvPr id="6" name="Freeform 187"/>
            <p:cNvSpPr>
              <a:spLocks noEditPoints="1"/>
            </p:cNvSpPr>
            <p:nvPr/>
          </p:nvSpPr>
          <p:spPr bwMode="auto">
            <a:xfrm>
              <a:off x="2281" y="3961"/>
              <a:ext cx="1116" cy="721"/>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alpha val="93000"/>
              </a:schemeClr>
            </a:solidFill>
            <a:ln w="9525">
              <a:noFill/>
              <a:round/>
            </a:ln>
          </p:spPr>
          <p:txBody>
            <a:bodyPr vert="horz" wrap="square" lIns="121920" tIns="60960" rIns="121920" bIns="60960" numCol="1" anchor="t" anchorCtr="0" compatLnSpc="1"/>
            <a:lstStyle/>
            <a:p>
              <a:pPr defTabSz="1375410"/>
              <a:endParaRPr lang="en-US" sz="2665">
                <a:solidFill>
                  <a:srgbClr val="262626"/>
                </a:solidFill>
              </a:endParaRPr>
            </a:p>
          </p:txBody>
        </p:sp>
        <p:grpSp>
          <p:nvGrpSpPr>
            <p:cNvPr id="51" name="Group 63"/>
            <p:cNvGrpSpPr/>
            <p:nvPr/>
          </p:nvGrpSpPr>
          <p:grpSpPr>
            <a:xfrm>
              <a:off x="4214" y="3644"/>
              <a:ext cx="3085" cy="1234"/>
              <a:chOff x="2310038" y="1386352"/>
              <a:chExt cx="1469290" cy="587716"/>
            </a:xfrm>
          </p:grpSpPr>
          <p:sp>
            <p:nvSpPr>
              <p:cNvPr id="52" name="Freeform 32"/>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00B0F0">
                  <a:alpha val="70000"/>
                </a:srgbClr>
              </a:solidFill>
              <a:ln w="12700">
                <a:solidFill>
                  <a:srgbClr val="00B0F0"/>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7531" tIns="22860" rIns="391811" bIns="22860" numCol="1" spcCol="1270" anchor="ctr" anchorCtr="0">
                <a:noAutofit/>
              </a:bodyPr>
              <a:lstStyle/>
              <a:p>
                <a:pPr algn="ctr" defTabSz="1599565">
                  <a:lnSpc>
                    <a:spcPct val="90000"/>
                  </a:lnSpc>
                  <a:spcBef>
                    <a:spcPct val="0"/>
                  </a:spcBef>
                  <a:spcAft>
                    <a:spcPct val="35000"/>
                  </a:spcAft>
                </a:pPr>
                <a:endParaRPr lang="en-US" sz="3600">
                  <a:gradFill>
                    <a:gsLst>
                      <a:gs pos="23000">
                        <a:prstClr val="white"/>
                      </a:gs>
                      <a:gs pos="52000">
                        <a:prstClr val="white"/>
                      </a:gs>
                    </a:gsLst>
                    <a:lin ang="10800000" scaled="1"/>
                  </a:gradFill>
                </a:endParaRPr>
              </a:p>
            </p:txBody>
          </p:sp>
          <p:sp>
            <p:nvSpPr>
              <p:cNvPr id="53" name="Text Placeholder 3"/>
              <p:cNvSpPr txBox="1"/>
              <p:nvPr/>
            </p:nvSpPr>
            <p:spPr>
              <a:xfrm>
                <a:off x="2829724" y="1469440"/>
                <a:ext cx="608122" cy="421088"/>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Font typeface="Arial" panose="020B0604020202020204" pitchFamily="34" charset="0"/>
                  <a:buNone/>
                  <a:defRPr/>
                </a:pPr>
                <a:r>
                  <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rPr>
                  <a:t>01</a:t>
                </a:r>
                <a:endPar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endParaRPr>
              </a:p>
            </p:txBody>
          </p:sp>
        </p:grpSp>
      </p:grpSp>
      <p:grpSp>
        <p:nvGrpSpPr>
          <p:cNvPr id="12" name="组合 11"/>
          <p:cNvGrpSpPr/>
          <p:nvPr/>
        </p:nvGrpSpPr>
        <p:grpSpPr>
          <a:xfrm>
            <a:off x="46355" y="3066415"/>
            <a:ext cx="1689100" cy="487045"/>
            <a:chOff x="980" y="5842"/>
            <a:chExt cx="6319" cy="1487"/>
          </a:xfrm>
        </p:grpSpPr>
        <p:sp>
          <p:nvSpPr>
            <p:cNvPr id="44" name="Freeform 34"/>
            <p:cNvSpPr/>
            <p:nvPr/>
          </p:nvSpPr>
          <p:spPr>
            <a:xfrm>
              <a:off x="980" y="5842"/>
              <a:ext cx="3717" cy="1487"/>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00B0F0">
                <a:alpha val="30000"/>
              </a:srgbClr>
            </a:solidFill>
            <a:ln w="952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941" tIns="27940" rIns="472060" bIns="27940" numCol="1" spcCol="1270" anchor="ctr" anchorCtr="0">
              <a:noAutofit/>
            </a:bodyPr>
            <a:lstStyle/>
            <a:p>
              <a:pPr algn="ctr" defTabSz="1955165">
                <a:lnSpc>
                  <a:spcPct val="90000"/>
                </a:lnSpc>
                <a:spcBef>
                  <a:spcPct val="0"/>
                </a:spcBef>
                <a:spcAft>
                  <a:spcPct val="35000"/>
                </a:spcAft>
              </a:pPr>
              <a:endParaRPr lang="en-US" sz="4400">
                <a:solidFill>
                  <a:srgbClr val="FFFFFF"/>
                </a:solidFill>
              </a:endParaRPr>
            </a:p>
          </p:txBody>
        </p:sp>
        <p:sp>
          <p:nvSpPr>
            <p:cNvPr id="48" name="Freeform 52"/>
            <p:cNvSpPr>
              <a:spLocks noEditPoints="1"/>
            </p:cNvSpPr>
            <p:nvPr/>
          </p:nvSpPr>
          <p:spPr bwMode="auto">
            <a:xfrm>
              <a:off x="2330" y="6051"/>
              <a:ext cx="1017" cy="1017"/>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alpha val="93000"/>
              </a:schemeClr>
            </a:solidFill>
            <a:ln w="9525">
              <a:noFill/>
              <a:round/>
            </a:ln>
          </p:spPr>
          <p:txBody>
            <a:bodyPr vert="horz" wrap="square" lIns="121920" tIns="60960" rIns="121920" bIns="60960" numCol="1" anchor="t" anchorCtr="0" compatLnSpc="1"/>
            <a:lstStyle/>
            <a:p>
              <a:pPr defTabSz="1375410"/>
              <a:endParaRPr lang="en-US" sz="2665">
                <a:solidFill>
                  <a:srgbClr val="262626"/>
                </a:solidFill>
              </a:endParaRPr>
            </a:p>
          </p:txBody>
        </p:sp>
        <p:grpSp>
          <p:nvGrpSpPr>
            <p:cNvPr id="54" name="Group 64"/>
            <p:cNvGrpSpPr/>
            <p:nvPr/>
          </p:nvGrpSpPr>
          <p:grpSpPr>
            <a:xfrm>
              <a:off x="4214" y="5968"/>
              <a:ext cx="3085" cy="1234"/>
              <a:chOff x="2310038" y="2193576"/>
              <a:chExt cx="1469290" cy="587716"/>
            </a:xfrm>
          </p:grpSpPr>
          <p:sp>
            <p:nvSpPr>
              <p:cNvPr id="55" name="Freeform 35"/>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00B0F0">
                  <a:alpha val="70000"/>
                </a:srgbClr>
              </a:solidFill>
              <a:ln w="12700">
                <a:solidFill>
                  <a:srgbClr val="00B0F0"/>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7531" tIns="22860" rIns="391811" bIns="22860" numCol="1" spcCol="1270" anchor="ctr" anchorCtr="0">
                <a:noAutofit/>
              </a:bodyPr>
              <a:lstStyle/>
              <a:p>
                <a:pPr algn="ctr" defTabSz="1599565">
                  <a:lnSpc>
                    <a:spcPct val="90000"/>
                  </a:lnSpc>
                  <a:spcBef>
                    <a:spcPct val="0"/>
                  </a:spcBef>
                  <a:spcAft>
                    <a:spcPct val="35000"/>
                  </a:spcAft>
                </a:pPr>
                <a:endParaRPr lang="en-US" sz="3600">
                  <a:gradFill>
                    <a:gsLst>
                      <a:gs pos="23000">
                        <a:prstClr val="white"/>
                      </a:gs>
                      <a:gs pos="52000">
                        <a:prstClr val="white"/>
                      </a:gs>
                    </a:gsLst>
                    <a:lin ang="10800000" scaled="1"/>
                  </a:gradFill>
                </a:endParaRPr>
              </a:p>
            </p:txBody>
          </p:sp>
          <p:sp>
            <p:nvSpPr>
              <p:cNvPr id="56" name="Text Placeholder 3"/>
              <p:cNvSpPr txBox="1"/>
              <p:nvPr/>
            </p:nvSpPr>
            <p:spPr>
              <a:xfrm>
                <a:off x="2795851" y="2263988"/>
                <a:ext cx="724038" cy="446903"/>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Font typeface="Arial" panose="020B0604020202020204" pitchFamily="34" charset="0"/>
                  <a:buNone/>
                  <a:defRPr/>
                </a:pPr>
                <a:r>
                  <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rPr>
                  <a:t>02</a:t>
                </a:r>
                <a:endPar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endParaRPr>
              </a:p>
            </p:txBody>
          </p:sp>
        </p:grpSp>
      </p:grpSp>
      <p:grpSp>
        <p:nvGrpSpPr>
          <p:cNvPr id="13" name="组合 12"/>
          <p:cNvGrpSpPr/>
          <p:nvPr/>
        </p:nvGrpSpPr>
        <p:grpSpPr>
          <a:xfrm>
            <a:off x="48260" y="4980940"/>
            <a:ext cx="1686560" cy="479425"/>
            <a:chOff x="980" y="7986"/>
            <a:chExt cx="6319" cy="1487"/>
          </a:xfrm>
        </p:grpSpPr>
        <p:sp>
          <p:nvSpPr>
            <p:cNvPr id="45" name="Freeform 38"/>
            <p:cNvSpPr/>
            <p:nvPr/>
          </p:nvSpPr>
          <p:spPr>
            <a:xfrm>
              <a:off x="980" y="7986"/>
              <a:ext cx="3717" cy="1487"/>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00B0F0">
                <a:alpha val="30000"/>
              </a:srgbClr>
            </a:solidFill>
            <a:ln w="952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941" tIns="27940" rIns="472060" bIns="27940" numCol="1" spcCol="1270" anchor="ctr" anchorCtr="0">
              <a:noAutofit/>
            </a:bodyPr>
            <a:lstStyle/>
            <a:p>
              <a:pPr algn="ctr" defTabSz="1955165">
                <a:lnSpc>
                  <a:spcPct val="90000"/>
                </a:lnSpc>
                <a:spcBef>
                  <a:spcPct val="0"/>
                </a:spcBef>
                <a:spcAft>
                  <a:spcPct val="35000"/>
                </a:spcAft>
              </a:pPr>
              <a:endParaRPr lang="en-US" sz="4400">
                <a:solidFill>
                  <a:srgbClr val="FFFFFF"/>
                </a:solidFill>
              </a:endParaRPr>
            </a:p>
          </p:txBody>
        </p:sp>
        <p:sp>
          <p:nvSpPr>
            <p:cNvPr id="49" name="Freeform 56"/>
            <p:cNvSpPr>
              <a:spLocks noEditPoints="1"/>
            </p:cNvSpPr>
            <p:nvPr/>
          </p:nvSpPr>
          <p:spPr bwMode="auto">
            <a:xfrm>
              <a:off x="2352" y="8323"/>
              <a:ext cx="974" cy="974"/>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alpha val="93000"/>
              </a:schemeClr>
            </a:solidFill>
            <a:ln w="9525">
              <a:noFill/>
              <a:round/>
            </a:ln>
          </p:spPr>
          <p:txBody>
            <a:bodyPr vert="horz" wrap="square" lIns="121920" tIns="60960" rIns="121920" bIns="60960" numCol="1" anchor="t" anchorCtr="0" compatLnSpc="1"/>
            <a:lstStyle/>
            <a:p>
              <a:pPr defTabSz="1375410"/>
              <a:endParaRPr lang="en-US" sz="2665">
                <a:solidFill>
                  <a:srgbClr val="262626"/>
                </a:solidFill>
              </a:endParaRPr>
            </a:p>
          </p:txBody>
        </p:sp>
        <p:grpSp>
          <p:nvGrpSpPr>
            <p:cNvPr id="57" name="Group 65"/>
            <p:cNvGrpSpPr/>
            <p:nvPr/>
          </p:nvGrpSpPr>
          <p:grpSpPr>
            <a:xfrm>
              <a:off x="4214" y="8112"/>
              <a:ext cx="3085" cy="1234"/>
              <a:chOff x="2310038" y="3000800"/>
              <a:chExt cx="1469290" cy="587716"/>
            </a:xfrm>
          </p:grpSpPr>
          <p:sp>
            <p:nvSpPr>
              <p:cNvPr id="58" name="Freeform 39"/>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00B0F0">
                  <a:alpha val="70000"/>
                </a:srgbClr>
              </a:solidFill>
              <a:ln w="12700">
                <a:solidFill>
                  <a:srgbClr val="00B0F0"/>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7531" tIns="22860" rIns="391811" bIns="22860" numCol="1" spcCol="1270" anchor="ctr" anchorCtr="0">
                <a:noAutofit/>
              </a:bodyPr>
              <a:lstStyle/>
              <a:p>
                <a:pPr algn="ctr" defTabSz="1599565">
                  <a:lnSpc>
                    <a:spcPct val="90000"/>
                  </a:lnSpc>
                  <a:spcBef>
                    <a:spcPct val="0"/>
                  </a:spcBef>
                  <a:spcAft>
                    <a:spcPct val="35000"/>
                  </a:spcAft>
                </a:pPr>
                <a:endParaRPr lang="en-US" sz="3600">
                  <a:gradFill>
                    <a:gsLst>
                      <a:gs pos="23000">
                        <a:prstClr val="white"/>
                      </a:gs>
                      <a:gs pos="52000">
                        <a:prstClr val="white"/>
                      </a:gs>
                    </a:gsLst>
                    <a:lin ang="10800000" scaled="1"/>
                  </a:gradFill>
                </a:endParaRPr>
              </a:p>
            </p:txBody>
          </p:sp>
          <p:sp>
            <p:nvSpPr>
              <p:cNvPr id="59" name="Text Placeholder 3"/>
              <p:cNvSpPr txBox="1"/>
              <p:nvPr/>
            </p:nvSpPr>
            <p:spPr>
              <a:xfrm>
                <a:off x="2768034" y="3067662"/>
                <a:ext cx="707350" cy="45400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Font typeface="Arial" panose="020B0604020202020204" pitchFamily="34" charset="0"/>
                  <a:buNone/>
                  <a:defRPr/>
                </a:pPr>
                <a:r>
                  <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rPr>
                  <a:t>03</a:t>
                </a:r>
                <a:endPar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endParaRPr>
              </a:p>
            </p:txBody>
          </p:sp>
        </p:grpSp>
      </p:grpSp>
      <p:sp>
        <p:nvSpPr>
          <p:cNvPr id="63" name="TextBox 39"/>
          <p:cNvSpPr txBox="1"/>
          <p:nvPr/>
        </p:nvSpPr>
        <p:spPr>
          <a:xfrm>
            <a:off x="1857375" y="3380740"/>
            <a:ext cx="10219055" cy="1172845"/>
          </a:xfrm>
          <a:prstGeom prst="rect">
            <a:avLst/>
          </a:prstGeom>
          <a:noFill/>
        </p:spPr>
        <p:txBody>
          <a:bodyPr wrap="square" lIns="94085" tIns="47043" rIns="94085" bIns="47043" rtlCol="0">
            <a:spAutoFit/>
          </a:bodyPr>
          <a:lstStyle/>
          <a:p>
            <a:pPr>
              <a:lnSpc>
                <a:spcPct val="130000"/>
              </a:lnSpc>
            </a:pP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对采集数据进行处理，整理、修正、补充，建设数据清洗指标305个，将第三方数据与不动产项目、土增税项目、土地税源信息、建设期项目及纳税人基础信息进行关联，比对分析房开企业开发、销售及纳税申报信息，全面实现项目的全要素管理</a:t>
            </a:r>
            <a:endPar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64" name="TextBox 40"/>
          <p:cNvSpPr txBox="1"/>
          <p:nvPr/>
        </p:nvSpPr>
        <p:spPr>
          <a:xfrm>
            <a:off x="1967441" y="2917620"/>
            <a:ext cx="2016760" cy="462915"/>
          </a:xfrm>
          <a:prstGeom prst="rect">
            <a:avLst/>
          </a:prstGeom>
          <a:noFill/>
        </p:spPr>
        <p:txBody>
          <a:bodyPr wrap="none" lIns="94085" tIns="47043" rIns="94085" bIns="47043" rtlCol="0">
            <a:spAutoFit/>
          </a:bodyPr>
          <a:lstStyle/>
          <a:p>
            <a:pPr algn="l"/>
            <a:r>
              <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数据治理清洗</a:t>
            </a:r>
            <a:endPar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66" name="TextBox 42"/>
          <p:cNvSpPr txBox="1"/>
          <p:nvPr/>
        </p:nvSpPr>
        <p:spPr>
          <a:xfrm>
            <a:off x="1971675" y="4845685"/>
            <a:ext cx="2858135" cy="462915"/>
          </a:xfrm>
          <a:prstGeom prst="rect">
            <a:avLst/>
          </a:prstGeom>
          <a:noFill/>
        </p:spPr>
        <p:txBody>
          <a:bodyPr wrap="square" lIns="94085" tIns="47043" rIns="94085" bIns="47043" rtlCol="0">
            <a:spAutoFit/>
          </a:bodyPr>
          <a:lstStyle/>
          <a:p>
            <a:pPr algn="l"/>
            <a:r>
              <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项目一体化管理</a:t>
            </a:r>
            <a:endPar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67" name="TextBox 43"/>
          <p:cNvSpPr txBox="1"/>
          <p:nvPr/>
        </p:nvSpPr>
        <p:spPr>
          <a:xfrm>
            <a:off x="1857375" y="1604645"/>
            <a:ext cx="10106660" cy="1172845"/>
          </a:xfrm>
          <a:prstGeom prst="rect">
            <a:avLst/>
          </a:prstGeom>
          <a:noFill/>
        </p:spPr>
        <p:txBody>
          <a:bodyPr wrap="square" lIns="94085" tIns="47043" rIns="94085" bIns="47043" rtlCol="0">
            <a:spAutoFit/>
          </a:bodyPr>
          <a:lstStyle/>
          <a:p>
            <a:pPr>
              <a:lnSpc>
                <a:spcPct val="130000"/>
              </a:lnSpc>
            </a:pP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与交易中心、住建、银行等部门进行数据交换，提取房开项目相关的基础数据，主要包含土地信息、建设工程、网签数据、预售许可、银行放贷等信息；建设纳税人数据采集端系统，采集纳税人销售、房屋租赁、会计核算等信息</a:t>
            </a:r>
            <a:endPar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7" name="TextBox 40"/>
          <p:cNvSpPr txBox="1"/>
          <p:nvPr/>
        </p:nvSpPr>
        <p:spPr>
          <a:xfrm>
            <a:off x="1857586" y="1076755"/>
            <a:ext cx="2016760" cy="462915"/>
          </a:xfrm>
          <a:prstGeom prst="rect">
            <a:avLst/>
          </a:prstGeom>
          <a:noFill/>
        </p:spPr>
        <p:txBody>
          <a:bodyPr wrap="none" lIns="94085" tIns="47043" rIns="94085" bIns="47043" rtlCol="0">
            <a:spAutoFit/>
          </a:bodyPr>
          <a:lstStyle/>
          <a:p>
            <a:pPr algn="l"/>
            <a:r>
              <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数据交换采集</a:t>
            </a:r>
            <a:endPar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10" name="TextBox 39"/>
          <p:cNvSpPr txBox="1"/>
          <p:nvPr/>
        </p:nvSpPr>
        <p:spPr>
          <a:xfrm>
            <a:off x="1857375" y="5311775"/>
            <a:ext cx="10107295" cy="1532255"/>
          </a:xfrm>
          <a:prstGeom prst="rect">
            <a:avLst/>
          </a:prstGeom>
          <a:noFill/>
        </p:spPr>
        <p:txBody>
          <a:bodyPr wrap="square" lIns="94085" tIns="47043" rIns="94085" bIns="47043" rtlCol="0">
            <a:spAutoFit/>
          </a:bodyPr>
          <a:lstStyle/>
          <a:p>
            <a:pPr>
              <a:lnSpc>
                <a:spcPct val="130000"/>
              </a:lnSpc>
            </a:pP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对房地产行业的生命周期进行分析，从土地招拍到项目立项、开工建设、房屋销售等环节，对整个生命周期全流程进行管理，将房开项目规划为企业筹办、土地出让、建筑施工、销售、竣工清算、尾盘销售、产权登记七个环节，建安项目分为中标、施工、竣工清算三个环节，包含了土地信息、用地规划许可信息、施工许可信息、项目进度等17类信息。</a:t>
            </a:r>
            <a:endPar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7"/>
                                        </p:tgtEl>
                                        <p:attrNameLst>
                                          <p:attrName>style.visibility</p:attrName>
                                        </p:attrNameLst>
                                      </p:cBhvr>
                                      <p:to>
                                        <p:strVal val="visible"/>
                                      </p:to>
                                    </p:se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50" fill="hold"/>
                                        <p:tgtEl>
                                          <p:spTgt spid="7"/>
                                        </p:tgtEl>
                                        <p:attrNameLst>
                                          <p:attrName>ppt_y</p:attrName>
                                        </p:attrNameLst>
                                      </p:cBhvr>
                                      <p:tavLst>
                                        <p:tav tm="0">
                                          <p:val>
                                            <p:strVal val="#ppt_y-#ppt_h/2"/>
                                          </p:val>
                                        </p:tav>
                                        <p:tav tm="100000">
                                          <p:val>
                                            <p:strVal val="#ppt_y"/>
                                          </p:val>
                                        </p:tav>
                                      </p:tavLst>
                                    </p:anim>
                                    <p:anim calcmode="lin" valueType="num">
                                      <p:cBhvr>
                                        <p:cTn id="14" dur="250" fill="hold"/>
                                        <p:tgtEl>
                                          <p:spTgt spid="7"/>
                                        </p:tgtEl>
                                        <p:attrNameLst>
                                          <p:attrName>ppt_w</p:attrName>
                                        </p:attrNameLst>
                                      </p:cBhvr>
                                      <p:tavLst>
                                        <p:tav tm="0">
                                          <p:val>
                                            <p:strVal val="#ppt_w"/>
                                          </p:val>
                                        </p:tav>
                                        <p:tav tm="100000">
                                          <p:val>
                                            <p:strVal val="#ppt_w"/>
                                          </p:val>
                                        </p:tav>
                                      </p:tavLst>
                                    </p:anim>
                                    <p:anim calcmode="lin" valueType="num">
                                      <p:cBhvr>
                                        <p:cTn id="15" dur="250" fill="hold"/>
                                        <p:tgtEl>
                                          <p:spTgt spid="7"/>
                                        </p:tgtEl>
                                        <p:attrNameLst>
                                          <p:attrName>ppt_h</p:attrName>
                                        </p:attrNameLst>
                                      </p:cBhvr>
                                      <p:tavLst>
                                        <p:tav tm="0">
                                          <p:val>
                                            <p:fltVal val="0"/>
                                          </p:val>
                                        </p:tav>
                                        <p:tav tm="100000">
                                          <p:val>
                                            <p:strVal val="#ppt_h"/>
                                          </p:val>
                                        </p:tav>
                                      </p:tavLst>
                                    </p:anim>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500"/>
                                        <p:tgtEl>
                                          <p:spTgt spid="67"/>
                                        </p:tgtEl>
                                      </p:cBhvr>
                                    </p:animEffect>
                                  </p:childTnLst>
                                </p:cTn>
                              </p:par>
                            </p:childTnLst>
                          </p:cTn>
                        </p:par>
                        <p:par>
                          <p:cTn id="20" fill="hold">
                            <p:stCondLst>
                              <p:cond delay="12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64"/>
                                        </p:tgtEl>
                                        <p:attrNameLst>
                                          <p:attrName>style.visibility</p:attrName>
                                        </p:attrNameLst>
                                      </p:cBhvr>
                                      <p:to>
                                        <p:strVal val="visible"/>
                                      </p:to>
                                    </p:set>
                                    <p:anim calcmode="lin" valueType="num">
                                      <p:cBhvr>
                                        <p:cTn id="23" dur="250" fill="hold"/>
                                        <p:tgtEl>
                                          <p:spTgt spid="64"/>
                                        </p:tgtEl>
                                        <p:attrNameLst>
                                          <p:attrName>ppt_x</p:attrName>
                                        </p:attrNameLst>
                                      </p:cBhvr>
                                      <p:tavLst>
                                        <p:tav tm="0">
                                          <p:val>
                                            <p:strVal val="#ppt_x"/>
                                          </p:val>
                                        </p:tav>
                                        <p:tav tm="100000">
                                          <p:val>
                                            <p:strVal val="#ppt_x"/>
                                          </p:val>
                                        </p:tav>
                                      </p:tavLst>
                                    </p:anim>
                                    <p:anim calcmode="lin" valueType="num">
                                      <p:cBhvr>
                                        <p:cTn id="24" dur="250" fill="hold"/>
                                        <p:tgtEl>
                                          <p:spTgt spid="64"/>
                                        </p:tgtEl>
                                        <p:attrNameLst>
                                          <p:attrName>ppt_y</p:attrName>
                                        </p:attrNameLst>
                                      </p:cBhvr>
                                      <p:tavLst>
                                        <p:tav tm="0">
                                          <p:val>
                                            <p:strVal val="#ppt_y-#ppt_h/2"/>
                                          </p:val>
                                        </p:tav>
                                        <p:tav tm="100000">
                                          <p:val>
                                            <p:strVal val="#ppt_y"/>
                                          </p:val>
                                        </p:tav>
                                      </p:tavLst>
                                    </p:anim>
                                    <p:anim calcmode="lin" valueType="num">
                                      <p:cBhvr>
                                        <p:cTn id="25" dur="250" fill="hold"/>
                                        <p:tgtEl>
                                          <p:spTgt spid="64"/>
                                        </p:tgtEl>
                                        <p:attrNameLst>
                                          <p:attrName>ppt_w</p:attrName>
                                        </p:attrNameLst>
                                      </p:cBhvr>
                                      <p:tavLst>
                                        <p:tav tm="0">
                                          <p:val>
                                            <p:strVal val="#ppt_w"/>
                                          </p:val>
                                        </p:tav>
                                        <p:tav tm="100000">
                                          <p:val>
                                            <p:strVal val="#ppt_w"/>
                                          </p:val>
                                        </p:tav>
                                      </p:tavLst>
                                    </p:anim>
                                    <p:anim calcmode="lin" valueType="num">
                                      <p:cBhvr>
                                        <p:cTn id="26" dur="250" fill="hold"/>
                                        <p:tgtEl>
                                          <p:spTgt spid="64"/>
                                        </p:tgtEl>
                                        <p:attrNameLst>
                                          <p:attrName>ppt_h</p:attrName>
                                        </p:attrNameLst>
                                      </p:cBhvr>
                                      <p:tavLst>
                                        <p:tav tm="0">
                                          <p:val>
                                            <p:fltVal val="0"/>
                                          </p:val>
                                        </p:tav>
                                        <p:tav tm="100000">
                                          <p:val>
                                            <p:strVal val="#ppt_h"/>
                                          </p:val>
                                        </p:tav>
                                      </p:tavLst>
                                    </p:anim>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wipe(left)">
                                      <p:cBhvr>
                                        <p:cTn id="30" dur="500"/>
                                        <p:tgtEl>
                                          <p:spTgt spid="63"/>
                                        </p:tgtEl>
                                      </p:cBhvr>
                                    </p:animEffect>
                                  </p:childTnLst>
                                </p:cTn>
                              </p:par>
                            </p:childTnLst>
                          </p:cTn>
                        </p:par>
                        <p:par>
                          <p:cTn id="31" fill="hold">
                            <p:stCondLst>
                              <p:cond delay="2500"/>
                            </p:stCondLst>
                            <p:childTnLst>
                              <p:par>
                                <p:cTn id="32" presetID="17" presetClass="entr" presetSubtype="1" fill="hold" grpId="0" nodeType="afterEffect">
                                  <p:stCondLst>
                                    <p:cond delay="0"/>
                                  </p:stCondLst>
                                  <p:iterate type="lt">
                                    <p:tmPct val="40000"/>
                                  </p:iterate>
                                  <p:childTnLst>
                                    <p:set>
                                      <p:cBhvr>
                                        <p:cTn id="33" dur="1" fill="hold">
                                          <p:stCondLst>
                                            <p:cond delay="0"/>
                                          </p:stCondLst>
                                        </p:cTn>
                                        <p:tgtEl>
                                          <p:spTgt spid="66"/>
                                        </p:tgtEl>
                                        <p:attrNameLst>
                                          <p:attrName>style.visibility</p:attrName>
                                        </p:attrNameLst>
                                      </p:cBhvr>
                                      <p:to>
                                        <p:strVal val="visible"/>
                                      </p:to>
                                    </p:set>
                                    <p:anim calcmode="lin" valueType="num">
                                      <p:cBhvr>
                                        <p:cTn id="34" dur="250" fill="hold"/>
                                        <p:tgtEl>
                                          <p:spTgt spid="66"/>
                                        </p:tgtEl>
                                        <p:attrNameLst>
                                          <p:attrName>ppt_x</p:attrName>
                                        </p:attrNameLst>
                                      </p:cBhvr>
                                      <p:tavLst>
                                        <p:tav tm="0">
                                          <p:val>
                                            <p:strVal val="#ppt_x"/>
                                          </p:val>
                                        </p:tav>
                                        <p:tav tm="100000">
                                          <p:val>
                                            <p:strVal val="#ppt_x"/>
                                          </p:val>
                                        </p:tav>
                                      </p:tavLst>
                                    </p:anim>
                                    <p:anim calcmode="lin" valueType="num">
                                      <p:cBhvr>
                                        <p:cTn id="35" dur="250" fill="hold"/>
                                        <p:tgtEl>
                                          <p:spTgt spid="66"/>
                                        </p:tgtEl>
                                        <p:attrNameLst>
                                          <p:attrName>ppt_y</p:attrName>
                                        </p:attrNameLst>
                                      </p:cBhvr>
                                      <p:tavLst>
                                        <p:tav tm="0">
                                          <p:val>
                                            <p:strVal val="#ppt_y-#ppt_h/2"/>
                                          </p:val>
                                        </p:tav>
                                        <p:tav tm="100000">
                                          <p:val>
                                            <p:strVal val="#ppt_y"/>
                                          </p:val>
                                        </p:tav>
                                      </p:tavLst>
                                    </p:anim>
                                    <p:anim calcmode="lin" valueType="num">
                                      <p:cBhvr>
                                        <p:cTn id="36" dur="250" fill="hold"/>
                                        <p:tgtEl>
                                          <p:spTgt spid="66"/>
                                        </p:tgtEl>
                                        <p:attrNameLst>
                                          <p:attrName>ppt_w</p:attrName>
                                        </p:attrNameLst>
                                      </p:cBhvr>
                                      <p:tavLst>
                                        <p:tav tm="0">
                                          <p:val>
                                            <p:strVal val="#ppt_w"/>
                                          </p:val>
                                        </p:tav>
                                        <p:tav tm="100000">
                                          <p:val>
                                            <p:strVal val="#ppt_w"/>
                                          </p:val>
                                        </p:tav>
                                      </p:tavLst>
                                    </p:anim>
                                    <p:anim calcmode="lin" valueType="num">
                                      <p:cBhvr>
                                        <p:cTn id="37" dur="250" fill="hold"/>
                                        <p:tgtEl>
                                          <p:spTgt spid="66"/>
                                        </p:tgtEl>
                                        <p:attrNameLst>
                                          <p:attrName>ppt_h</p:attrName>
                                        </p:attrNameLst>
                                      </p:cBhvr>
                                      <p:tavLst>
                                        <p:tav tm="0">
                                          <p:val>
                                            <p:fltVal val="0"/>
                                          </p:val>
                                        </p:tav>
                                        <p:tav tm="100000">
                                          <p:val>
                                            <p:strVal val="#ppt_h"/>
                                          </p:val>
                                        </p:tav>
                                      </p:tavLst>
                                    </p:anim>
                                  </p:childTnLst>
                                </p:cTn>
                              </p:par>
                            </p:childTnLst>
                          </p:cTn>
                        </p:par>
                        <p:par>
                          <p:cTn id="38" fill="hold">
                            <p:stCondLst>
                              <p:cond delay="3349"/>
                            </p:stCondLst>
                            <p:childTnLst>
                              <p:par>
                                <p:cTn id="39" presetID="2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3" grpId="0"/>
      <p:bldP spid="64" grpId="0"/>
      <p:bldP spid="66" grpId="0"/>
      <p:bldP spid="67" grpId="0"/>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92075" y="1052195"/>
            <a:ext cx="1542415" cy="485775"/>
            <a:chOff x="178" y="1763"/>
            <a:chExt cx="6319" cy="1487"/>
          </a:xfrm>
        </p:grpSpPr>
        <p:sp>
          <p:nvSpPr>
            <p:cNvPr id="46" name="Freeform 41"/>
            <p:cNvSpPr/>
            <p:nvPr/>
          </p:nvSpPr>
          <p:spPr>
            <a:xfrm>
              <a:off x="178" y="1763"/>
              <a:ext cx="3717" cy="1487"/>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00B0F0">
                <a:alpha val="30000"/>
              </a:srgbClr>
            </a:solidFill>
            <a:ln w="952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941" tIns="27940" rIns="472060" bIns="27940" numCol="1" spcCol="1270" anchor="ctr" anchorCtr="0">
              <a:noAutofit/>
            </a:bodyPr>
            <a:lstStyle/>
            <a:p>
              <a:pPr algn="ctr" defTabSz="1955165">
                <a:lnSpc>
                  <a:spcPct val="90000"/>
                </a:lnSpc>
                <a:spcBef>
                  <a:spcPct val="0"/>
                </a:spcBef>
                <a:spcAft>
                  <a:spcPct val="35000"/>
                </a:spcAft>
              </a:pPr>
              <a:endParaRPr lang="en-US" sz="4400">
                <a:solidFill>
                  <a:srgbClr val="FFFFFF"/>
                </a:solidFill>
              </a:endParaRPr>
            </a:p>
          </p:txBody>
        </p:sp>
        <p:sp>
          <p:nvSpPr>
            <p:cNvPr id="50" name="Freeform 152"/>
            <p:cNvSpPr>
              <a:spLocks noEditPoints="1"/>
            </p:cNvSpPr>
            <p:nvPr/>
          </p:nvSpPr>
          <p:spPr bwMode="auto">
            <a:xfrm>
              <a:off x="1561" y="2040"/>
              <a:ext cx="951" cy="878"/>
            </a:xfrm>
            <a:prstGeom prst="star4">
              <a:avLst/>
            </a:prstGeom>
            <a:solidFill>
              <a:schemeClr val="bg1">
                <a:alpha val="93000"/>
              </a:schemeClr>
            </a:solidFill>
            <a:ln w="9525">
              <a:noFill/>
              <a:round/>
            </a:ln>
          </p:spPr>
          <p:txBody>
            <a:bodyPr vert="horz" wrap="square" lIns="121920" tIns="60960" rIns="121920" bIns="60960" numCol="1" anchor="t" anchorCtr="0" compatLnSpc="1"/>
            <a:lstStyle/>
            <a:p>
              <a:pPr defTabSz="1375410"/>
              <a:endParaRPr lang="en-US" sz="2665">
                <a:solidFill>
                  <a:srgbClr val="262626"/>
                </a:solidFill>
              </a:endParaRPr>
            </a:p>
          </p:txBody>
        </p:sp>
        <p:grpSp>
          <p:nvGrpSpPr>
            <p:cNvPr id="60" name="Group 67"/>
            <p:cNvGrpSpPr/>
            <p:nvPr/>
          </p:nvGrpSpPr>
          <p:grpSpPr>
            <a:xfrm>
              <a:off x="3412" y="1889"/>
              <a:ext cx="3085" cy="1234"/>
              <a:chOff x="2310038" y="3824877"/>
              <a:chExt cx="1469290" cy="587716"/>
            </a:xfrm>
          </p:grpSpPr>
          <p:sp>
            <p:nvSpPr>
              <p:cNvPr id="61" name="Freeform 42"/>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00B0F0">
                  <a:alpha val="70000"/>
                </a:srgbClr>
              </a:solidFill>
              <a:ln w="12700">
                <a:solidFill>
                  <a:srgbClr val="00B0F0"/>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7531" tIns="22860" rIns="391811" bIns="22860" numCol="1" spcCol="1270" anchor="ctr" anchorCtr="0">
                <a:noAutofit/>
              </a:bodyPr>
              <a:lstStyle/>
              <a:p>
                <a:pPr algn="ctr" defTabSz="1599565">
                  <a:lnSpc>
                    <a:spcPct val="90000"/>
                  </a:lnSpc>
                  <a:spcBef>
                    <a:spcPct val="0"/>
                  </a:spcBef>
                  <a:spcAft>
                    <a:spcPct val="35000"/>
                  </a:spcAft>
                </a:pPr>
                <a:endParaRPr lang="en-US" sz="3600">
                  <a:gradFill>
                    <a:gsLst>
                      <a:gs pos="23000">
                        <a:prstClr val="white"/>
                      </a:gs>
                      <a:gs pos="52000">
                        <a:prstClr val="white"/>
                      </a:gs>
                    </a:gsLst>
                    <a:lin ang="10800000" scaled="1"/>
                  </a:gradFill>
                </a:endParaRPr>
              </a:p>
            </p:txBody>
          </p:sp>
          <p:sp>
            <p:nvSpPr>
              <p:cNvPr id="62" name="Text Placeholder 3"/>
              <p:cNvSpPr txBox="1"/>
              <p:nvPr/>
            </p:nvSpPr>
            <p:spPr>
              <a:xfrm>
                <a:off x="2688742" y="3894707"/>
                <a:ext cx="899820" cy="44807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Font typeface="Arial" panose="020B0604020202020204" pitchFamily="34" charset="0"/>
                  <a:buNone/>
                  <a:defRPr/>
                </a:pPr>
                <a:r>
                  <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rPr>
                  <a:t>04</a:t>
                </a:r>
                <a:endParaRPr lang="en-US" altLang="zh-CN" sz="16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endParaRPr>
              </a:p>
            </p:txBody>
          </p:sp>
        </p:grpSp>
      </p:grpSp>
      <p:sp>
        <p:nvSpPr>
          <p:cNvPr id="69" name="TextBox 41"/>
          <p:cNvSpPr txBox="1"/>
          <p:nvPr/>
        </p:nvSpPr>
        <p:spPr>
          <a:xfrm>
            <a:off x="1743075" y="1102995"/>
            <a:ext cx="10220325" cy="1172845"/>
          </a:xfrm>
          <a:prstGeom prst="rect">
            <a:avLst/>
          </a:prstGeom>
          <a:noFill/>
        </p:spPr>
        <p:txBody>
          <a:bodyPr wrap="square" lIns="94085" tIns="47043" rIns="94085" bIns="47043" rtlCol="0">
            <a:spAutoFit/>
          </a:bodyPr>
          <a:lstStyle/>
          <a:p>
            <a:pPr>
              <a:lnSpc>
                <a:spcPct val="130000"/>
              </a:lnSpc>
            </a:pP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利用趋势外推模型</a:t>
            </a:r>
            <a:r>
              <a:rPr lang="en-US" altLang="zh-CN"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a:t>
            </a: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Cubic模型</a:t>
            </a:r>
            <a:r>
              <a:rPr lang="en-US" altLang="zh-CN"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a:t>
            </a: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 税收收入总量与国内生产总值GDP的回归模型、税收收入与地方宏观经济指标的ARIMA模型、组合预测模型等算法模型，以历史静态数据加现实动态数据进行科学的税收趋势预测。</a:t>
            </a:r>
            <a:endPar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70" name="TextBox 42"/>
          <p:cNvSpPr txBox="1"/>
          <p:nvPr/>
        </p:nvSpPr>
        <p:spPr>
          <a:xfrm>
            <a:off x="1784985" y="712470"/>
            <a:ext cx="1781175" cy="462915"/>
          </a:xfrm>
          <a:prstGeom prst="rect">
            <a:avLst/>
          </a:prstGeom>
          <a:noFill/>
        </p:spPr>
        <p:txBody>
          <a:bodyPr wrap="square" lIns="94085" tIns="47043" rIns="94085" bIns="47043" rtlCol="0">
            <a:spAutoFit/>
          </a:bodyPr>
          <a:lstStyle/>
          <a:p>
            <a:pPr algn="l"/>
            <a:r>
              <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税收预测</a:t>
            </a:r>
            <a:endPar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grpSp>
        <p:nvGrpSpPr>
          <p:cNvPr id="11" name="组合 10"/>
          <p:cNvGrpSpPr/>
          <p:nvPr/>
        </p:nvGrpSpPr>
        <p:grpSpPr>
          <a:xfrm>
            <a:off x="81915" y="2616835"/>
            <a:ext cx="1552575" cy="485140"/>
            <a:chOff x="94" y="3656"/>
            <a:chExt cx="6319" cy="1487"/>
          </a:xfrm>
        </p:grpSpPr>
        <p:sp>
          <p:nvSpPr>
            <p:cNvPr id="2" name="Freeform 41"/>
            <p:cNvSpPr/>
            <p:nvPr/>
          </p:nvSpPr>
          <p:spPr>
            <a:xfrm>
              <a:off x="94" y="3656"/>
              <a:ext cx="3717" cy="1487"/>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00B0F0">
                <a:alpha val="30000"/>
              </a:srgbClr>
            </a:solidFill>
            <a:ln w="952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941" tIns="27940" rIns="472060" bIns="27940" numCol="1" spcCol="1270" anchor="ctr" anchorCtr="0">
              <a:noAutofit/>
            </a:bodyPr>
            <a:lstStyle/>
            <a:p>
              <a:pPr algn="ctr" defTabSz="1955165">
                <a:lnSpc>
                  <a:spcPct val="90000"/>
                </a:lnSpc>
                <a:spcBef>
                  <a:spcPct val="0"/>
                </a:spcBef>
                <a:spcAft>
                  <a:spcPct val="35000"/>
                </a:spcAft>
              </a:pPr>
              <a:endParaRPr lang="en-US" sz="4400">
                <a:solidFill>
                  <a:srgbClr val="FFFFFF"/>
                </a:solidFill>
              </a:endParaRPr>
            </a:p>
          </p:txBody>
        </p:sp>
        <p:sp>
          <p:nvSpPr>
            <p:cNvPr id="3" name="Freeform 152"/>
            <p:cNvSpPr>
              <a:spLocks noEditPoints="1"/>
            </p:cNvSpPr>
            <p:nvPr/>
          </p:nvSpPr>
          <p:spPr bwMode="auto">
            <a:xfrm>
              <a:off x="1477" y="3933"/>
              <a:ext cx="951" cy="878"/>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alpha val="93000"/>
              </a:schemeClr>
            </a:solidFill>
            <a:ln w="9525">
              <a:noFill/>
              <a:round/>
            </a:ln>
          </p:spPr>
          <p:txBody>
            <a:bodyPr vert="horz" wrap="square" lIns="121920" tIns="60960" rIns="121920" bIns="60960" numCol="1" anchor="t" anchorCtr="0" compatLnSpc="1"/>
            <a:lstStyle/>
            <a:p>
              <a:pPr defTabSz="1375410"/>
              <a:endParaRPr lang="en-US" sz="2665">
                <a:solidFill>
                  <a:srgbClr val="262626"/>
                </a:solidFill>
              </a:endParaRPr>
            </a:p>
          </p:txBody>
        </p:sp>
        <p:grpSp>
          <p:nvGrpSpPr>
            <p:cNvPr id="4" name="Group 67"/>
            <p:cNvGrpSpPr/>
            <p:nvPr/>
          </p:nvGrpSpPr>
          <p:grpSpPr>
            <a:xfrm>
              <a:off x="3328" y="3782"/>
              <a:ext cx="3085" cy="1234"/>
              <a:chOff x="2310038" y="3824877"/>
              <a:chExt cx="1469290" cy="587716"/>
            </a:xfrm>
          </p:grpSpPr>
          <p:sp>
            <p:nvSpPr>
              <p:cNvPr id="5" name="Freeform 42"/>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00B0F0">
                  <a:alpha val="70000"/>
                </a:srgbClr>
              </a:solidFill>
              <a:ln w="12700">
                <a:solidFill>
                  <a:srgbClr val="00B0F0"/>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7531" tIns="22860" rIns="391811" bIns="22860" numCol="1" spcCol="1270" anchor="ctr" anchorCtr="0">
                <a:noAutofit/>
              </a:bodyPr>
              <a:lstStyle/>
              <a:p>
                <a:pPr algn="ctr" defTabSz="1599565">
                  <a:lnSpc>
                    <a:spcPct val="90000"/>
                  </a:lnSpc>
                  <a:spcBef>
                    <a:spcPct val="0"/>
                  </a:spcBef>
                  <a:spcAft>
                    <a:spcPct val="35000"/>
                  </a:spcAft>
                </a:pPr>
                <a:endParaRPr lang="en-US" sz="3600">
                  <a:gradFill>
                    <a:gsLst>
                      <a:gs pos="23000">
                        <a:prstClr val="white"/>
                      </a:gs>
                      <a:gs pos="52000">
                        <a:prstClr val="white"/>
                      </a:gs>
                    </a:gsLst>
                    <a:lin ang="10800000" scaled="1"/>
                  </a:gradFill>
                </a:endParaRPr>
              </a:p>
            </p:txBody>
          </p:sp>
          <p:sp>
            <p:nvSpPr>
              <p:cNvPr id="6" name="Text Placeholder 3"/>
              <p:cNvSpPr txBox="1"/>
              <p:nvPr/>
            </p:nvSpPr>
            <p:spPr>
              <a:xfrm>
                <a:off x="2738390" y="3894413"/>
                <a:ext cx="812392" cy="448658"/>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Font typeface="Arial" panose="020B0604020202020204" pitchFamily="34" charset="0"/>
                  <a:buNone/>
                  <a:defRPr/>
                </a:pPr>
                <a:r>
                  <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rPr>
                  <a:t>05</a:t>
                </a:r>
                <a:endPar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endParaRPr>
              </a:p>
            </p:txBody>
          </p:sp>
        </p:grpSp>
      </p:grpSp>
      <p:sp>
        <p:nvSpPr>
          <p:cNvPr id="7" name="TextBox 41"/>
          <p:cNvSpPr txBox="1"/>
          <p:nvPr/>
        </p:nvSpPr>
        <p:spPr>
          <a:xfrm>
            <a:off x="1784985" y="2720340"/>
            <a:ext cx="10220325" cy="1532255"/>
          </a:xfrm>
          <a:prstGeom prst="rect">
            <a:avLst/>
          </a:prstGeom>
          <a:noFill/>
        </p:spPr>
        <p:txBody>
          <a:bodyPr wrap="square" lIns="94085" tIns="47043" rIns="94085" bIns="47043" rtlCol="0">
            <a:spAutoFit/>
          </a:bodyPr>
          <a:lstStyle/>
          <a:p>
            <a:pPr>
              <a:lnSpc>
                <a:spcPct val="130000"/>
              </a:lnSpc>
            </a:pP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建立风险指标</a:t>
            </a: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125个，对应到开发项目各环节，其中房地产筹办环节12个、土地出转让环节18个、施工环节15个、销售环节22个、竣工清算14个、尾盘销售9个、不动产权6个，建安中标环节9个、施工环节11个、竣工清算环节13个。根据指标进行风险识别并应对，精准监控企业生产经营情况，实现房地产项目七环节全税种联动分析管理。</a:t>
            </a:r>
            <a:endPar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8" name="TextBox 42"/>
          <p:cNvSpPr txBox="1"/>
          <p:nvPr/>
        </p:nvSpPr>
        <p:spPr>
          <a:xfrm>
            <a:off x="1802765" y="2393315"/>
            <a:ext cx="2829560" cy="462915"/>
          </a:xfrm>
          <a:prstGeom prst="rect">
            <a:avLst/>
          </a:prstGeom>
          <a:noFill/>
        </p:spPr>
        <p:txBody>
          <a:bodyPr wrap="square" lIns="94085" tIns="47043" rIns="94085" bIns="47043" rtlCol="0">
            <a:spAutoFit/>
          </a:bodyPr>
          <a:lstStyle/>
          <a:p>
            <a:pPr algn="l"/>
            <a:r>
              <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风险分析及应对</a:t>
            </a:r>
            <a:endPar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grpSp>
        <p:nvGrpSpPr>
          <p:cNvPr id="14" name="组合 13"/>
          <p:cNvGrpSpPr/>
          <p:nvPr/>
        </p:nvGrpSpPr>
        <p:grpSpPr>
          <a:xfrm>
            <a:off x="75565" y="4328160"/>
            <a:ext cx="1563370" cy="513092"/>
            <a:chOff x="681" y="6274"/>
            <a:chExt cx="2936" cy="793"/>
          </a:xfrm>
        </p:grpSpPr>
        <p:grpSp>
          <p:nvGrpSpPr>
            <p:cNvPr id="12" name="组合 11"/>
            <p:cNvGrpSpPr/>
            <p:nvPr/>
          </p:nvGrpSpPr>
          <p:grpSpPr>
            <a:xfrm>
              <a:off x="681" y="6274"/>
              <a:ext cx="2936" cy="793"/>
              <a:chOff x="94" y="3656"/>
              <a:chExt cx="6319" cy="1487"/>
            </a:xfrm>
          </p:grpSpPr>
          <p:sp>
            <p:nvSpPr>
              <p:cNvPr id="13" name="Freeform 41"/>
              <p:cNvSpPr/>
              <p:nvPr/>
            </p:nvSpPr>
            <p:spPr>
              <a:xfrm>
                <a:off x="94" y="3656"/>
                <a:ext cx="3717" cy="1487"/>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00B0F0">
                  <a:alpha val="30000"/>
                </a:srgbClr>
              </a:solidFill>
              <a:ln w="952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941" tIns="27940" rIns="472060" bIns="27940" numCol="1" spcCol="1270" anchor="ctr" anchorCtr="0">
                <a:noAutofit/>
              </a:bodyPr>
              <a:lstStyle/>
              <a:p>
                <a:pPr algn="ctr" defTabSz="1955165">
                  <a:lnSpc>
                    <a:spcPct val="90000"/>
                  </a:lnSpc>
                  <a:spcBef>
                    <a:spcPct val="0"/>
                  </a:spcBef>
                  <a:spcAft>
                    <a:spcPct val="35000"/>
                  </a:spcAft>
                </a:pPr>
                <a:endParaRPr lang="en-US" sz="4400">
                  <a:solidFill>
                    <a:srgbClr val="FFFFFF"/>
                  </a:solidFill>
                </a:endParaRPr>
              </a:p>
            </p:txBody>
          </p:sp>
          <p:grpSp>
            <p:nvGrpSpPr>
              <p:cNvPr id="15" name="Group 67"/>
              <p:cNvGrpSpPr/>
              <p:nvPr/>
            </p:nvGrpSpPr>
            <p:grpSpPr>
              <a:xfrm>
                <a:off x="3328" y="3782"/>
                <a:ext cx="3085" cy="1234"/>
                <a:chOff x="2310038" y="3824877"/>
                <a:chExt cx="1469290" cy="587716"/>
              </a:xfrm>
            </p:grpSpPr>
            <p:sp>
              <p:nvSpPr>
                <p:cNvPr id="16" name="Freeform 42"/>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00B0F0">
                    <a:alpha val="70000"/>
                  </a:srgbClr>
                </a:solidFill>
                <a:ln w="12700">
                  <a:solidFill>
                    <a:srgbClr val="00B0F0"/>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7531" tIns="22860" rIns="391811" bIns="22860" numCol="1" spcCol="1270" anchor="ctr" anchorCtr="0">
                  <a:noAutofit/>
                </a:bodyPr>
                <a:lstStyle/>
                <a:p>
                  <a:pPr algn="ctr" defTabSz="1599565">
                    <a:lnSpc>
                      <a:spcPct val="90000"/>
                    </a:lnSpc>
                    <a:spcBef>
                      <a:spcPct val="0"/>
                    </a:spcBef>
                    <a:spcAft>
                      <a:spcPct val="35000"/>
                    </a:spcAft>
                  </a:pPr>
                  <a:endParaRPr lang="en-US" sz="3600">
                    <a:gradFill>
                      <a:gsLst>
                        <a:gs pos="23000">
                          <a:prstClr val="white"/>
                        </a:gs>
                        <a:gs pos="52000">
                          <a:prstClr val="white"/>
                        </a:gs>
                      </a:gsLst>
                      <a:lin ang="10800000" scaled="1"/>
                    </a:gradFill>
                  </a:endParaRPr>
                </a:p>
              </p:txBody>
            </p:sp>
            <p:sp>
              <p:nvSpPr>
                <p:cNvPr id="17" name="Text Placeholder 3"/>
                <p:cNvSpPr txBox="1"/>
                <p:nvPr/>
              </p:nvSpPr>
              <p:spPr>
                <a:xfrm>
                  <a:off x="2739100" y="3906390"/>
                  <a:ext cx="805560" cy="42421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Font typeface="Arial" panose="020B0604020202020204" pitchFamily="34" charset="0"/>
                    <a:buNone/>
                    <a:defRPr/>
                  </a:pPr>
                  <a:r>
                    <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rPr>
                    <a:t>06</a:t>
                  </a:r>
                  <a:endPar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endParaRPr>
                </a:p>
              </p:txBody>
            </p:sp>
          </p:grpSp>
        </p:grpSp>
        <p:pic>
          <p:nvPicPr>
            <p:cNvPr id="19" name="图形 40" descr="e7d195523061f1c0d3ba7f298e59d031c9c3f97027ed136f882110EF8F17BAD1F2C348D17C7856EF46CB4678CC9E44EE1ABA681E3133328A7B4D22AAF822B2429426B2355AA8CC44631ADF5DCF3CCC2ED22CEDF72B6C20DA53B27F4D5A1D8BF2536A534E389ABD44BD1F6D1AB10C4DCA1D9B494ADDBE539489AE1793AAAB8AB09AB7E095C0272EBB"/>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202" y="6392"/>
              <a:ext cx="589" cy="464"/>
            </a:xfrm>
            <a:prstGeom prst="rect">
              <a:avLst/>
            </a:prstGeom>
          </p:spPr>
        </p:pic>
      </p:grpSp>
      <p:sp>
        <p:nvSpPr>
          <p:cNvPr id="20" name="TextBox 41"/>
          <p:cNvSpPr txBox="1"/>
          <p:nvPr/>
        </p:nvSpPr>
        <p:spPr>
          <a:xfrm>
            <a:off x="1743075" y="4639310"/>
            <a:ext cx="10182860" cy="1172845"/>
          </a:xfrm>
          <a:prstGeom prst="rect">
            <a:avLst/>
          </a:prstGeom>
          <a:noFill/>
        </p:spPr>
        <p:txBody>
          <a:bodyPr wrap="square" lIns="94085" tIns="47043" rIns="94085" bIns="47043" rtlCol="0">
            <a:spAutoFit/>
          </a:bodyPr>
          <a:lstStyle/>
          <a:p>
            <a:pPr>
              <a:lnSpc>
                <a:spcPct val="130000"/>
              </a:lnSpc>
            </a:pP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数据统计决策支持覆盖了日常工作中常用的土地增值税日常管理台账、网签台账、欠税台账、房开企业及项目统计分析等台账和分析功能，包括管理台账</a:t>
            </a: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8个、统计分析</a:t>
            </a: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5个、查询分析</a:t>
            </a: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15个、项目资源看板</a:t>
            </a: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1个。</a:t>
            </a:r>
            <a:endPar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21" name="TextBox 42"/>
          <p:cNvSpPr txBox="1"/>
          <p:nvPr/>
        </p:nvSpPr>
        <p:spPr>
          <a:xfrm>
            <a:off x="1819327" y="4241993"/>
            <a:ext cx="2626360" cy="462915"/>
          </a:xfrm>
          <a:prstGeom prst="rect">
            <a:avLst/>
          </a:prstGeom>
          <a:noFill/>
        </p:spPr>
        <p:txBody>
          <a:bodyPr wrap="none" lIns="94085" tIns="47043" rIns="94085" bIns="47043" rtlCol="0">
            <a:spAutoFit/>
          </a:bodyPr>
          <a:lstStyle/>
          <a:p>
            <a:pPr algn="l"/>
            <a:r>
              <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数据统计决策支持</a:t>
            </a:r>
            <a:endPar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28" name="TextBox 42"/>
          <p:cNvSpPr txBox="1"/>
          <p:nvPr/>
        </p:nvSpPr>
        <p:spPr>
          <a:xfrm>
            <a:off x="1785672" y="5797743"/>
            <a:ext cx="1925955" cy="462915"/>
          </a:xfrm>
          <a:prstGeom prst="rect">
            <a:avLst/>
          </a:prstGeom>
          <a:noFill/>
        </p:spPr>
        <p:txBody>
          <a:bodyPr wrap="none" lIns="94085" tIns="47043" rIns="94085" bIns="47043" rtlCol="0">
            <a:spAutoFit/>
          </a:bodyPr>
          <a:lstStyle/>
          <a:p>
            <a:pPr algn="l"/>
            <a:r>
              <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GIS地图展示</a:t>
            </a:r>
            <a:endParaRPr lang="zh-CN" altLang="en-US" sz="2400" b="1"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sp>
        <p:nvSpPr>
          <p:cNvPr id="29" name="TextBox 41"/>
          <p:cNvSpPr txBox="1"/>
          <p:nvPr/>
        </p:nvSpPr>
        <p:spPr>
          <a:xfrm>
            <a:off x="1703705" y="6198870"/>
            <a:ext cx="8286750" cy="453390"/>
          </a:xfrm>
          <a:prstGeom prst="rect">
            <a:avLst/>
          </a:prstGeom>
          <a:noFill/>
        </p:spPr>
        <p:txBody>
          <a:bodyPr wrap="square" lIns="94085" tIns="47043" rIns="94085" bIns="47043" rtlCol="0">
            <a:spAutoFit/>
          </a:bodyPr>
          <a:lstStyle/>
          <a:p>
            <a:pPr algn="l">
              <a:lnSpc>
                <a:spcPct val="130000"/>
              </a:lnSpc>
              <a:buClrTx/>
              <a:buSzTx/>
              <a:buFontTx/>
            </a:pPr>
            <a:r>
              <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rPr>
              <a:t>引入离线地图，通过地图展示房开项目具体位置、显示项目区位等信息。</a:t>
            </a:r>
            <a:endParaRPr lang="zh-CN" altLang="en-US" dirty="0">
              <a:gradFill>
                <a:gsLst>
                  <a:gs pos="0">
                    <a:prstClr val="white">
                      <a:lumMod val="95000"/>
                    </a:prstClr>
                  </a:gs>
                  <a:gs pos="56000">
                    <a:prstClr val="white">
                      <a:lumMod val="95000"/>
                    </a:prstClr>
                  </a:gs>
                </a:gsLst>
                <a:lin ang="10800000" scaled="1"/>
              </a:gradFill>
              <a:latin typeface="微软雅黑" panose="020B0503020204020204" charset="-122"/>
              <a:ea typeface="微软雅黑" panose="020B0503020204020204" charset="-122"/>
            </a:endParaRPr>
          </a:p>
        </p:txBody>
      </p:sp>
      <p:grpSp>
        <p:nvGrpSpPr>
          <p:cNvPr id="27" name="组合 26"/>
          <p:cNvGrpSpPr/>
          <p:nvPr/>
        </p:nvGrpSpPr>
        <p:grpSpPr>
          <a:xfrm>
            <a:off x="48895" y="5869305"/>
            <a:ext cx="1568450" cy="485140"/>
            <a:chOff x="140" y="8636"/>
            <a:chExt cx="2470" cy="764"/>
          </a:xfrm>
        </p:grpSpPr>
        <p:grpSp>
          <p:nvGrpSpPr>
            <p:cNvPr id="22" name="组合 21"/>
            <p:cNvGrpSpPr/>
            <p:nvPr/>
          </p:nvGrpSpPr>
          <p:grpSpPr>
            <a:xfrm>
              <a:off x="140" y="8636"/>
              <a:ext cx="2470" cy="764"/>
              <a:chOff x="94" y="3656"/>
              <a:chExt cx="6319" cy="1487"/>
            </a:xfrm>
          </p:grpSpPr>
          <p:sp>
            <p:nvSpPr>
              <p:cNvPr id="23" name="Freeform 41"/>
              <p:cNvSpPr/>
              <p:nvPr/>
            </p:nvSpPr>
            <p:spPr>
              <a:xfrm>
                <a:off x="94" y="3656"/>
                <a:ext cx="3717" cy="1487"/>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00B0F0">
                  <a:alpha val="30000"/>
                </a:srgbClr>
              </a:solidFill>
              <a:ln w="9525">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7941" tIns="27940" rIns="472060" bIns="27940" numCol="1" spcCol="1270" anchor="ctr" anchorCtr="0">
                <a:noAutofit/>
              </a:bodyPr>
              <a:lstStyle/>
              <a:p>
                <a:pPr algn="ctr" defTabSz="1955165">
                  <a:lnSpc>
                    <a:spcPct val="90000"/>
                  </a:lnSpc>
                  <a:spcBef>
                    <a:spcPct val="0"/>
                  </a:spcBef>
                  <a:spcAft>
                    <a:spcPct val="35000"/>
                  </a:spcAft>
                </a:pPr>
                <a:endParaRPr lang="en-US" sz="4400">
                  <a:solidFill>
                    <a:srgbClr val="FFFFFF"/>
                  </a:solidFill>
                </a:endParaRPr>
              </a:p>
            </p:txBody>
          </p:sp>
          <p:grpSp>
            <p:nvGrpSpPr>
              <p:cNvPr id="24" name="Group 67"/>
              <p:cNvGrpSpPr/>
              <p:nvPr/>
            </p:nvGrpSpPr>
            <p:grpSpPr>
              <a:xfrm>
                <a:off x="3328" y="3782"/>
                <a:ext cx="3085" cy="1234"/>
                <a:chOff x="2310038" y="3824877"/>
                <a:chExt cx="1469290" cy="587716"/>
              </a:xfrm>
            </p:grpSpPr>
            <p:sp>
              <p:nvSpPr>
                <p:cNvPr id="25" name="Freeform 42"/>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00B0F0">
                    <a:alpha val="70000"/>
                  </a:srgbClr>
                </a:solidFill>
                <a:ln w="12700">
                  <a:solidFill>
                    <a:srgbClr val="00B0F0"/>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7531" tIns="22860" rIns="391811" bIns="22860" numCol="1" spcCol="1270" anchor="ctr" anchorCtr="0">
                  <a:noAutofit/>
                </a:bodyPr>
                <a:lstStyle/>
                <a:p>
                  <a:pPr algn="ctr" defTabSz="1599565">
                    <a:lnSpc>
                      <a:spcPct val="90000"/>
                    </a:lnSpc>
                    <a:spcBef>
                      <a:spcPct val="0"/>
                    </a:spcBef>
                    <a:spcAft>
                      <a:spcPct val="35000"/>
                    </a:spcAft>
                  </a:pPr>
                  <a:endParaRPr lang="en-US" sz="3600">
                    <a:gradFill>
                      <a:gsLst>
                        <a:gs pos="23000">
                          <a:prstClr val="white"/>
                        </a:gs>
                        <a:gs pos="52000">
                          <a:prstClr val="white"/>
                        </a:gs>
                      </a:gsLst>
                      <a:lin ang="10800000" scaled="1"/>
                    </a:gradFill>
                  </a:endParaRPr>
                </a:p>
              </p:txBody>
            </p:sp>
            <p:sp>
              <p:nvSpPr>
                <p:cNvPr id="26" name="Text Placeholder 3"/>
                <p:cNvSpPr txBox="1"/>
                <p:nvPr/>
              </p:nvSpPr>
              <p:spPr>
                <a:xfrm>
                  <a:off x="2738928" y="3894409"/>
                  <a:ext cx="655520" cy="44866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Font typeface="Arial" panose="020B0604020202020204" pitchFamily="34" charset="0"/>
                    <a:buNone/>
                    <a:defRPr/>
                  </a:pPr>
                  <a:r>
                    <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rPr>
                    <a:t>07</a:t>
                  </a:r>
                  <a:endParaRPr lang="en-US" altLang="zh-CN" sz="2000" b="1" dirty="0" smtClean="0">
                    <a:gradFill>
                      <a:gsLst>
                        <a:gs pos="23000">
                          <a:prstClr val="white"/>
                        </a:gs>
                        <a:gs pos="52000">
                          <a:prstClr val="white"/>
                        </a:gs>
                      </a:gsLst>
                      <a:lin ang="10800000" scaled="1"/>
                    </a:gradFill>
                    <a:latin typeface="微软雅黑" panose="020B0503020204020204" charset="-122"/>
                    <a:ea typeface="微软雅黑" panose="020B0503020204020204" charset="-122"/>
                  </a:endParaRPr>
                </a:p>
              </p:txBody>
            </p:sp>
          </p:grpSp>
        </p:grpSp>
        <p:pic>
          <p:nvPicPr>
            <p:cNvPr id="39" name="图形 38" descr="e7d195523061f1c0d3ba7f298e59d031c9c3f97027ed136f882110EF8F17BAD1F2C348D17C7856EF46CB4678CC9E44EE1ABA681E3133328A7B4D22AAF822B2429426B2355AA8CC44631ADF5DCF3CCC2ED22CEDF72B6C20DA53B27F4D5A1D8BF2536A534E389ABD44BD1F6D1AB10C4DCA1D9B494ADDBE539489AE1793AAAB8AB09AB7E095C0272EBB"/>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a:off x="632" y="8735"/>
              <a:ext cx="543" cy="588"/>
            </a:xfrm>
            <a:prstGeom prst="rect">
              <a:avLst/>
            </a:prstGeom>
          </p:spPr>
        </p:pic>
      </p:grpSp>
      <p:sp>
        <p:nvSpPr>
          <p:cNvPr id="9" name="文本框 35"/>
          <p:cNvSpPr txBox="1">
            <a:spLocks noChangeArrowheads="1"/>
          </p:cNvSpPr>
          <p:nvPr/>
        </p:nvSpPr>
        <p:spPr bwMode="auto">
          <a:xfrm>
            <a:off x="563245" y="78526"/>
            <a:ext cx="2532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平台实现功能</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70"/>
                                        </p:tgtEl>
                                        <p:attrNameLst>
                                          <p:attrName>style.visibility</p:attrName>
                                        </p:attrNameLst>
                                      </p:cBhvr>
                                      <p:to>
                                        <p:strVal val="visible"/>
                                      </p:to>
                                    </p:set>
                                    <p:anim calcmode="lin" valueType="num">
                                      <p:cBhvr>
                                        <p:cTn id="7" dur="250" fill="hold"/>
                                        <p:tgtEl>
                                          <p:spTgt spid="70"/>
                                        </p:tgtEl>
                                        <p:attrNameLst>
                                          <p:attrName>ppt_x</p:attrName>
                                        </p:attrNameLst>
                                      </p:cBhvr>
                                      <p:tavLst>
                                        <p:tav tm="0">
                                          <p:val>
                                            <p:strVal val="#ppt_x"/>
                                          </p:val>
                                        </p:tav>
                                        <p:tav tm="100000">
                                          <p:val>
                                            <p:strVal val="#ppt_x"/>
                                          </p:val>
                                        </p:tav>
                                      </p:tavLst>
                                    </p:anim>
                                    <p:anim calcmode="lin" valueType="num">
                                      <p:cBhvr>
                                        <p:cTn id="8" dur="250" fill="hold"/>
                                        <p:tgtEl>
                                          <p:spTgt spid="70"/>
                                        </p:tgtEl>
                                        <p:attrNameLst>
                                          <p:attrName>ppt_y</p:attrName>
                                        </p:attrNameLst>
                                      </p:cBhvr>
                                      <p:tavLst>
                                        <p:tav tm="0">
                                          <p:val>
                                            <p:strVal val="#ppt_y-#ppt_h/2"/>
                                          </p:val>
                                        </p:tav>
                                        <p:tav tm="100000">
                                          <p:val>
                                            <p:strVal val="#ppt_y"/>
                                          </p:val>
                                        </p:tav>
                                      </p:tavLst>
                                    </p:anim>
                                    <p:anim calcmode="lin" valueType="num">
                                      <p:cBhvr>
                                        <p:cTn id="9" dur="250" fill="hold"/>
                                        <p:tgtEl>
                                          <p:spTgt spid="70"/>
                                        </p:tgtEl>
                                        <p:attrNameLst>
                                          <p:attrName>ppt_w</p:attrName>
                                        </p:attrNameLst>
                                      </p:cBhvr>
                                      <p:tavLst>
                                        <p:tav tm="0">
                                          <p:val>
                                            <p:strVal val="#ppt_w"/>
                                          </p:val>
                                        </p:tav>
                                        <p:tav tm="100000">
                                          <p:val>
                                            <p:strVal val="#ppt_w"/>
                                          </p:val>
                                        </p:tav>
                                      </p:tavLst>
                                    </p:anim>
                                    <p:anim calcmode="lin" valueType="num">
                                      <p:cBhvr>
                                        <p:cTn id="10" dur="250" fill="hold"/>
                                        <p:tgtEl>
                                          <p:spTgt spid="70"/>
                                        </p:tgtEl>
                                        <p:attrNameLst>
                                          <p:attrName>ppt_h</p:attrName>
                                        </p:attrNameLst>
                                      </p:cBhvr>
                                      <p:tavLst>
                                        <p:tav tm="0">
                                          <p:val>
                                            <p:fltVal val="0"/>
                                          </p:val>
                                        </p:tav>
                                        <p:tav tm="100000">
                                          <p:val>
                                            <p:strVal val="#ppt_h"/>
                                          </p:val>
                                        </p:tav>
                                      </p:tavLst>
                                    </p:anim>
                                  </p:childTnLst>
                                </p:cTn>
                              </p:par>
                            </p:childTnLst>
                          </p:cTn>
                        </p:par>
                        <p:par>
                          <p:cTn id="11" fill="hold">
                            <p:stCondLst>
                              <p:cond delay="550"/>
                            </p:stCondLst>
                            <p:childTnLst>
                              <p:par>
                                <p:cTn id="12" presetID="22" presetClass="entr" presetSubtype="8"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left)">
                                      <p:cBhvr>
                                        <p:cTn id="14" dur="500"/>
                                        <p:tgtEl>
                                          <p:spTgt spid="69"/>
                                        </p:tgtEl>
                                      </p:cBhvr>
                                    </p:animEffect>
                                  </p:childTnLst>
                                </p:cTn>
                              </p:par>
                            </p:childTnLst>
                          </p:cTn>
                        </p:par>
                        <p:par>
                          <p:cTn id="15" fill="hold">
                            <p:stCondLst>
                              <p:cond delay="1050"/>
                            </p:stCondLst>
                            <p:childTnLst>
                              <p:par>
                                <p:cTn id="16" presetID="17" presetClass="entr" presetSubtype="1" fill="hold" grpId="0" nodeType="afterEffect">
                                  <p:stCondLst>
                                    <p:cond delay="0"/>
                                  </p:stCondLst>
                                  <p:iterate type="lt">
                                    <p:tmPct val="40000"/>
                                  </p:iterate>
                                  <p:childTnLst>
                                    <p:set>
                                      <p:cBhvr>
                                        <p:cTn id="17" dur="1" fill="hold">
                                          <p:stCondLst>
                                            <p:cond delay="0"/>
                                          </p:stCondLst>
                                        </p:cTn>
                                        <p:tgtEl>
                                          <p:spTgt spid="8"/>
                                        </p:tgtEl>
                                        <p:attrNameLst>
                                          <p:attrName>style.visibility</p:attrName>
                                        </p:attrNameLst>
                                      </p:cBhvr>
                                      <p:to>
                                        <p:strVal val="visible"/>
                                      </p:to>
                                    </p:se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ppt_h/2"/>
                                          </p:val>
                                        </p:tav>
                                        <p:tav tm="100000">
                                          <p:val>
                                            <p:strVal val="#ppt_y"/>
                                          </p:val>
                                        </p:tav>
                                      </p:tavLst>
                                    </p:anim>
                                    <p:anim calcmode="lin" valueType="num">
                                      <p:cBhvr>
                                        <p:cTn id="20" dur="250" fill="hold"/>
                                        <p:tgtEl>
                                          <p:spTgt spid="8"/>
                                        </p:tgtEl>
                                        <p:attrNameLst>
                                          <p:attrName>ppt_w</p:attrName>
                                        </p:attrNameLst>
                                      </p:cBhvr>
                                      <p:tavLst>
                                        <p:tav tm="0">
                                          <p:val>
                                            <p:strVal val="#ppt_w"/>
                                          </p:val>
                                        </p:tav>
                                        <p:tav tm="100000">
                                          <p:val>
                                            <p:strVal val="#ppt_w"/>
                                          </p:val>
                                        </p:tav>
                                      </p:tavLst>
                                    </p:anim>
                                    <p:anim calcmode="lin" valueType="num">
                                      <p:cBhvr>
                                        <p:cTn id="21" dur="250" fill="hold"/>
                                        <p:tgtEl>
                                          <p:spTgt spid="8"/>
                                        </p:tgtEl>
                                        <p:attrNameLst>
                                          <p:attrName>ppt_h</p:attrName>
                                        </p:attrNameLst>
                                      </p:cBhvr>
                                      <p:tavLst>
                                        <p:tav tm="0">
                                          <p:val>
                                            <p:fltVal val="0"/>
                                          </p:val>
                                        </p:tav>
                                        <p:tav tm="100000">
                                          <p:val>
                                            <p:strVal val="#ppt_h"/>
                                          </p:val>
                                        </p:tav>
                                      </p:tavLst>
                                    </p:anim>
                                  </p:childTnLst>
                                </p:cTn>
                              </p:par>
                            </p:childTnLst>
                          </p:cTn>
                        </p:par>
                        <p:par>
                          <p:cTn id="22" fill="hold">
                            <p:stCondLst>
                              <p:cond delay="19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400"/>
                            </p:stCondLst>
                            <p:childTnLst>
                              <p:par>
                                <p:cTn id="27" presetID="17" presetClass="entr" presetSubtype="1" fill="hold" grpId="0" nodeType="afterEffect">
                                  <p:stCondLst>
                                    <p:cond delay="0"/>
                                  </p:stCondLst>
                                  <p:iterate type="lt">
                                    <p:tmPct val="40000"/>
                                  </p:iterate>
                                  <p:childTnLst>
                                    <p:set>
                                      <p:cBhvr>
                                        <p:cTn id="28" dur="1" fill="hold">
                                          <p:stCondLst>
                                            <p:cond delay="0"/>
                                          </p:stCondLst>
                                        </p:cTn>
                                        <p:tgtEl>
                                          <p:spTgt spid="21"/>
                                        </p:tgtEl>
                                        <p:attrNameLst>
                                          <p:attrName>style.visibility</p:attrName>
                                        </p:attrNameLst>
                                      </p:cBhvr>
                                      <p:to>
                                        <p:strVal val="visible"/>
                                      </p:to>
                                    </p:set>
                                    <p:anim calcmode="lin" valueType="num">
                                      <p:cBhvr>
                                        <p:cTn id="29" dur="250" fill="hold"/>
                                        <p:tgtEl>
                                          <p:spTgt spid="21"/>
                                        </p:tgtEl>
                                        <p:attrNameLst>
                                          <p:attrName>ppt_x</p:attrName>
                                        </p:attrNameLst>
                                      </p:cBhvr>
                                      <p:tavLst>
                                        <p:tav tm="0">
                                          <p:val>
                                            <p:strVal val="#ppt_x"/>
                                          </p:val>
                                        </p:tav>
                                        <p:tav tm="100000">
                                          <p:val>
                                            <p:strVal val="#ppt_x"/>
                                          </p:val>
                                        </p:tav>
                                      </p:tavLst>
                                    </p:anim>
                                    <p:anim calcmode="lin" valueType="num">
                                      <p:cBhvr>
                                        <p:cTn id="30" dur="250" fill="hold"/>
                                        <p:tgtEl>
                                          <p:spTgt spid="21"/>
                                        </p:tgtEl>
                                        <p:attrNameLst>
                                          <p:attrName>ppt_y</p:attrName>
                                        </p:attrNameLst>
                                      </p:cBhvr>
                                      <p:tavLst>
                                        <p:tav tm="0">
                                          <p:val>
                                            <p:strVal val="#ppt_y-#ppt_h/2"/>
                                          </p:val>
                                        </p:tav>
                                        <p:tav tm="100000">
                                          <p:val>
                                            <p:strVal val="#ppt_y"/>
                                          </p:val>
                                        </p:tav>
                                      </p:tavLst>
                                    </p:anim>
                                    <p:anim calcmode="lin" valueType="num">
                                      <p:cBhvr>
                                        <p:cTn id="31" dur="250" fill="hold"/>
                                        <p:tgtEl>
                                          <p:spTgt spid="21"/>
                                        </p:tgtEl>
                                        <p:attrNameLst>
                                          <p:attrName>ppt_w</p:attrName>
                                        </p:attrNameLst>
                                      </p:cBhvr>
                                      <p:tavLst>
                                        <p:tav tm="0">
                                          <p:val>
                                            <p:strVal val="#ppt_w"/>
                                          </p:val>
                                        </p:tav>
                                        <p:tav tm="100000">
                                          <p:val>
                                            <p:strVal val="#ppt_w"/>
                                          </p:val>
                                        </p:tav>
                                      </p:tavLst>
                                    </p:anim>
                                    <p:anim calcmode="lin" valueType="num">
                                      <p:cBhvr>
                                        <p:cTn id="32" dur="250" fill="hold"/>
                                        <p:tgtEl>
                                          <p:spTgt spid="21"/>
                                        </p:tgtEl>
                                        <p:attrNameLst>
                                          <p:attrName>ppt_h</p:attrName>
                                        </p:attrNameLst>
                                      </p:cBhvr>
                                      <p:tavLst>
                                        <p:tav tm="0">
                                          <p:val>
                                            <p:fltVal val="0"/>
                                          </p:val>
                                        </p:tav>
                                        <p:tav tm="100000">
                                          <p:val>
                                            <p:strVal val="#ppt_h"/>
                                          </p:val>
                                        </p:tav>
                                      </p:tavLst>
                                    </p:anim>
                                  </p:childTnLst>
                                </p:cTn>
                              </p:par>
                            </p:childTnLst>
                          </p:cTn>
                        </p:par>
                        <p:par>
                          <p:cTn id="33" fill="hold">
                            <p:stCondLst>
                              <p:cond delay="3350"/>
                            </p:stCondLst>
                            <p:childTnLst>
                              <p:par>
                                <p:cTn id="34" presetID="2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par>
                          <p:cTn id="37" fill="hold">
                            <p:stCondLst>
                              <p:cond delay="3850"/>
                            </p:stCondLst>
                            <p:childTnLst>
                              <p:par>
                                <p:cTn id="38" presetID="17" presetClass="entr" presetSubtype="1" fill="hold" grpId="0" nodeType="afterEffect">
                                  <p:stCondLst>
                                    <p:cond delay="0"/>
                                  </p:stCondLst>
                                  <p:iterate type="lt">
                                    <p:tmPct val="40000"/>
                                  </p:iterate>
                                  <p:childTnLst>
                                    <p:set>
                                      <p:cBhvr>
                                        <p:cTn id="39" dur="1" fill="hold">
                                          <p:stCondLst>
                                            <p:cond delay="0"/>
                                          </p:stCondLst>
                                        </p:cTn>
                                        <p:tgtEl>
                                          <p:spTgt spid="28"/>
                                        </p:tgtEl>
                                        <p:attrNameLst>
                                          <p:attrName>style.visibility</p:attrName>
                                        </p:attrNameLst>
                                      </p:cBhvr>
                                      <p:to>
                                        <p:strVal val="visible"/>
                                      </p:to>
                                    </p:set>
                                    <p:anim calcmode="lin" valueType="num">
                                      <p:cBhvr>
                                        <p:cTn id="40" dur="250" fill="hold"/>
                                        <p:tgtEl>
                                          <p:spTgt spid="28"/>
                                        </p:tgtEl>
                                        <p:attrNameLst>
                                          <p:attrName>ppt_x</p:attrName>
                                        </p:attrNameLst>
                                      </p:cBhvr>
                                      <p:tavLst>
                                        <p:tav tm="0">
                                          <p:val>
                                            <p:strVal val="#ppt_x"/>
                                          </p:val>
                                        </p:tav>
                                        <p:tav tm="100000">
                                          <p:val>
                                            <p:strVal val="#ppt_x"/>
                                          </p:val>
                                        </p:tav>
                                      </p:tavLst>
                                    </p:anim>
                                    <p:anim calcmode="lin" valueType="num">
                                      <p:cBhvr>
                                        <p:cTn id="41" dur="250" fill="hold"/>
                                        <p:tgtEl>
                                          <p:spTgt spid="28"/>
                                        </p:tgtEl>
                                        <p:attrNameLst>
                                          <p:attrName>ppt_y</p:attrName>
                                        </p:attrNameLst>
                                      </p:cBhvr>
                                      <p:tavLst>
                                        <p:tav tm="0">
                                          <p:val>
                                            <p:strVal val="#ppt_y-#ppt_h/2"/>
                                          </p:val>
                                        </p:tav>
                                        <p:tav tm="100000">
                                          <p:val>
                                            <p:strVal val="#ppt_y"/>
                                          </p:val>
                                        </p:tav>
                                      </p:tavLst>
                                    </p:anim>
                                    <p:anim calcmode="lin" valueType="num">
                                      <p:cBhvr>
                                        <p:cTn id="42" dur="250" fill="hold"/>
                                        <p:tgtEl>
                                          <p:spTgt spid="28"/>
                                        </p:tgtEl>
                                        <p:attrNameLst>
                                          <p:attrName>ppt_w</p:attrName>
                                        </p:attrNameLst>
                                      </p:cBhvr>
                                      <p:tavLst>
                                        <p:tav tm="0">
                                          <p:val>
                                            <p:strVal val="#ppt_w"/>
                                          </p:val>
                                        </p:tav>
                                        <p:tav tm="100000">
                                          <p:val>
                                            <p:strVal val="#ppt_w"/>
                                          </p:val>
                                        </p:tav>
                                      </p:tavLst>
                                    </p:anim>
                                    <p:anim calcmode="lin" valueType="num">
                                      <p:cBhvr>
                                        <p:cTn id="43" dur="250" fill="hold"/>
                                        <p:tgtEl>
                                          <p:spTgt spid="28"/>
                                        </p:tgtEl>
                                        <p:attrNameLst>
                                          <p:attrName>ppt_h</p:attrName>
                                        </p:attrNameLst>
                                      </p:cBhvr>
                                      <p:tavLst>
                                        <p:tav tm="0">
                                          <p:val>
                                            <p:fltVal val="0"/>
                                          </p:val>
                                        </p:tav>
                                        <p:tav tm="100000">
                                          <p:val>
                                            <p:strVal val="#ppt_h"/>
                                          </p:val>
                                        </p:tav>
                                      </p:tavLst>
                                    </p:anim>
                                  </p:childTnLst>
                                </p:cTn>
                              </p:par>
                            </p:childTnLst>
                          </p:cTn>
                        </p:par>
                        <p:par>
                          <p:cTn id="44" fill="hold">
                            <p:stCondLst>
                              <p:cond delay="4700"/>
                            </p:stCondLst>
                            <p:childTnLst>
                              <p:par>
                                <p:cTn id="45" presetID="22" presetClass="entr" presetSubtype="8"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 presetClass="entr" presetSubtype="8"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750" fill="hold"/>
                                        <p:tgtEl>
                                          <p:spTgt spid="9"/>
                                        </p:tgtEl>
                                        <p:attrNameLst>
                                          <p:attrName>ppt_x</p:attrName>
                                        </p:attrNameLst>
                                      </p:cBhvr>
                                      <p:tavLst>
                                        <p:tav tm="0">
                                          <p:val>
                                            <p:strVal val="0-#ppt_w/2"/>
                                          </p:val>
                                        </p:tav>
                                        <p:tav tm="100000">
                                          <p:val>
                                            <p:strVal val="#ppt_x"/>
                                          </p:val>
                                        </p:tav>
                                      </p:tavLst>
                                    </p:anim>
                                    <p:anim calcmode="lin" valueType="num">
                                      <p:cBhvr additive="base">
                                        <p:cTn id="51"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 grpId="0"/>
      <p:bldP spid="8" grpId="0"/>
      <p:bldP spid="20" grpId="0"/>
      <p:bldP spid="21" grpId="0"/>
      <p:bldP spid="28" grpId="0"/>
      <p:bldP spid="29"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45057" y="122841"/>
            <a:ext cx="2532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3.3 </a:t>
            </a:r>
            <a:r>
              <a:rPr lang="zh-CN"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平台功能结构</a:t>
            </a:r>
            <a:endPar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361950" y="844550"/>
            <a:ext cx="11220450" cy="5838825"/>
          </a:xfrm>
          <a:prstGeom prst="rect">
            <a:avLst/>
          </a:prstGeom>
        </p:spPr>
      </p:pic>
      <p:sp>
        <p:nvSpPr>
          <p:cNvPr id="8" name="圆角矩形 7"/>
          <p:cNvSpPr/>
          <p:nvPr/>
        </p:nvSpPr>
        <p:spPr>
          <a:xfrm>
            <a:off x="4726940" y="307340"/>
            <a:ext cx="2737485"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p>
            <a:pPr algn="ctr" defTabSz="967740">
              <a:defRPr/>
            </a:pP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sym typeface="+mn-ea"/>
              </a:rPr>
              <a:t>平台功能结构</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图</a:t>
            </a:r>
            <a:endPar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29605" y="103579"/>
            <a:ext cx="1922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3.4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功能首页</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altLang="zh-CN"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1.</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我的任务</a:t>
            </a:r>
            <a:r>
              <a:rPr lang="en-US" altLang="zh-CN"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税收管理员</a:t>
            </a:r>
            <a:r>
              <a:rPr lang="en-US" altLang="zh-CN"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a:t>
            </a:r>
            <a:endParaRPr lang="en-US" altLang="zh-CN"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20015" y="861060"/>
            <a:ext cx="11612880" cy="5996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22897" y="2706205"/>
            <a:ext cx="2081040" cy="2637731"/>
            <a:chOff x="533818" y="2124075"/>
            <a:chExt cx="2344057" cy="2971106"/>
          </a:xfrm>
        </p:grpSpPr>
        <p:sp>
          <p:nvSpPr>
            <p:cNvPr id="3" name="菱形 2"/>
            <p:cNvSpPr/>
            <p:nvPr/>
          </p:nvSpPr>
          <p:spPr>
            <a:xfrm>
              <a:off x="533818" y="2751124"/>
              <a:ext cx="2344057" cy="2344057"/>
            </a:xfrm>
            <a:prstGeom prst="diamond">
              <a:avLst/>
            </a:prstGeom>
            <a:gradFill>
              <a:gsLst>
                <a:gs pos="0">
                  <a:srgbClr val="241C7E"/>
                </a:gs>
                <a:gs pos="100000">
                  <a:srgbClr val="4435CE"/>
                </a:gs>
              </a:gsLst>
              <a:lin ang="10800000" scaled="0"/>
            </a:gradFill>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1084958" y="2124075"/>
              <a:ext cx="1241778" cy="2291645"/>
            </a:xfrm>
            <a:prstGeom prst="rect">
              <a:avLst/>
            </a:prstGeom>
          </p:spPr>
        </p:pic>
      </p:grpSp>
      <p:grpSp>
        <p:nvGrpSpPr>
          <p:cNvPr id="5" name="组合 4"/>
          <p:cNvGrpSpPr/>
          <p:nvPr/>
        </p:nvGrpSpPr>
        <p:grpSpPr>
          <a:xfrm>
            <a:off x="3628249" y="2706205"/>
            <a:ext cx="2081040" cy="2637731"/>
            <a:chOff x="533818" y="2124075"/>
            <a:chExt cx="2344057" cy="2971106"/>
          </a:xfrm>
        </p:grpSpPr>
        <p:sp>
          <p:nvSpPr>
            <p:cNvPr id="6" name="菱形 5"/>
            <p:cNvSpPr/>
            <p:nvPr/>
          </p:nvSpPr>
          <p:spPr>
            <a:xfrm>
              <a:off x="533818" y="2751124"/>
              <a:ext cx="2344057" cy="2344057"/>
            </a:xfrm>
            <a:prstGeom prst="diamond">
              <a:avLst/>
            </a:prstGeom>
            <a:gradFill>
              <a:gsLst>
                <a:gs pos="0">
                  <a:srgbClr val="241C7E"/>
                </a:gs>
                <a:gs pos="100000">
                  <a:srgbClr val="4435CE"/>
                </a:gs>
              </a:gsLst>
              <a:lin ang="10800000" scaled="0"/>
            </a:gradFill>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a:stretch>
              <a:fillRect/>
            </a:stretch>
          </p:blipFill>
          <p:spPr>
            <a:xfrm>
              <a:off x="1084958" y="2124075"/>
              <a:ext cx="1241778" cy="2291644"/>
            </a:xfrm>
            <a:prstGeom prst="rect">
              <a:avLst/>
            </a:prstGeom>
          </p:spPr>
        </p:pic>
      </p:grpSp>
      <p:grpSp>
        <p:nvGrpSpPr>
          <p:cNvPr id="8" name="组合 7"/>
          <p:cNvGrpSpPr/>
          <p:nvPr/>
        </p:nvGrpSpPr>
        <p:grpSpPr>
          <a:xfrm>
            <a:off x="6333601" y="2706205"/>
            <a:ext cx="2081040" cy="2637731"/>
            <a:chOff x="533818" y="2124075"/>
            <a:chExt cx="2344057" cy="2971106"/>
          </a:xfrm>
        </p:grpSpPr>
        <p:sp>
          <p:nvSpPr>
            <p:cNvPr id="9" name="菱形 8"/>
            <p:cNvSpPr/>
            <p:nvPr/>
          </p:nvSpPr>
          <p:spPr>
            <a:xfrm>
              <a:off x="533818" y="2751124"/>
              <a:ext cx="2344057" cy="2344057"/>
            </a:xfrm>
            <a:prstGeom prst="diamond">
              <a:avLst/>
            </a:prstGeom>
            <a:gradFill>
              <a:gsLst>
                <a:gs pos="0">
                  <a:srgbClr val="241C7E"/>
                </a:gs>
                <a:gs pos="100000">
                  <a:srgbClr val="4435CE"/>
                </a:gs>
              </a:gsLst>
              <a:lin ang="10800000" scaled="0"/>
            </a:gradFill>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
            <a:stretch>
              <a:fillRect/>
            </a:stretch>
          </p:blipFill>
          <p:spPr>
            <a:xfrm>
              <a:off x="1084958" y="2124075"/>
              <a:ext cx="1241778" cy="2291644"/>
            </a:xfrm>
            <a:prstGeom prst="rect">
              <a:avLst/>
            </a:prstGeom>
          </p:spPr>
        </p:pic>
      </p:grpSp>
      <p:grpSp>
        <p:nvGrpSpPr>
          <p:cNvPr id="11" name="组合 10"/>
          <p:cNvGrpSpPr/>
          <p:nvPr/>
        </p:nvGrpSpPr>
        <p:grpSpPr>
          <a:xfrm>
            <a:off x="9038953" y="2706205"/>
            <a:ext cx="2081040" cy="2637731"/>
            <a:chOff x="533818" y="2124075"/>
            <a:chExt cx="2344057" cy="2971106"/>
          </a:xfrm>
        </p:grpSpPr>
        <p:sp>
          <p:nvSpPr>
            <p:cNvPr id="12" name="菱形 11"/>
            <p:cNvSpPr/>
            <p:nvPr/>
          </p:nvSpPr>
          <p:spPr>
            <a:xfrm>
              <a:off x="533818" y="2751124"/>
              <a:ext cx="2344057" cy="2344057"/>
            </a:xfrm>
            <a:prstGeom prst="diamond">
              <a:avLst/>
            </a:prstGeom>
            <a:gradFill>
              <a:gsLst>
                <a:gs pos="0">
                  <a:srgbClr val="241C7E"/>
                </a:gs>
                <a:gs pos="100000">
                  <a:srgbClr val="4435CE"/>
                </a:gs>
              </a:gsLst>
              <a:lin ang="10800000" scaled="0"/>
            </a:gradFill>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a:stretch>
              <a:fillRect/>
            </a:stretch>
          </p:blipFill>
          <p:spPr>
            <a:xfrm>
              <a:off x="1084958" y="2124075"/>
              <a:ext cx="1241778" cy="2291644"/>
            </a:xfrm>
            <a:prstGeom prst="rect">
              <a:avLst/>
            </a:prstGeom>
          </p:spPr>
        </p:pic>
      </p:grpSp>
      <p:sp>
        <p:nvSpPr>
          <p:cNvPr id="200" name="文本框 199"/>
          <p:cNvSpPr txBox="1"/>
          <p:nvPr/>
        </p:nvSpPr>
        <p:spPr>
          <a:xfrm>
            <a:off x="4897614" y="170639"/>
            <a:ext cx="5671157" cy="1336584"/>
          </a:xfrm>
          <a:prstGeom prst="rect">
            <a:avLst/>
          </a:prstGeom>
          <a:noFill/>
        </p:spPr>
        <p:txBody>
          <a:bodyPr wrap="square" rtlCol="0">
            <a:spAutoFit/>
          </a:bodyPr>
          <a:lstStyle/>
          <a:p>
            <a:pPr>
              <a:lnSpc>
                <a:spcPct val="150000"/>
              </a:lnSpc>
            </a:pPr>
            <a:r>
              <a:rPr lang="zh-CN" altLang="en-US" sz="6000" b="1" spc="300" dirty="0" smtClean="0">
                <a:gradFill>
                  <a:gsLst>
                    <a:gs pos="0">
                      <a:srgbClr val="5D46FD"/>
                    </a:gs>
                    <a:gs pos="100000">
                      <a:srgbClr val="1EB7F9"/>
                    </a:gs>
                  </a:gsLst>
                  <a:lin ang="5400000" scaled="0"/>
                </a:gradFill>
                <a:effectLst>
                  <a:outerShdw blurRad="50800" dist="101600" dir="2700000" algn="tl" rotWithShape="0">
                    <a:prstClr val="black">
                      <a:alpha val="44000"/>
                    </a:prstClr>
                  </a:outerShdw>
                </a:effectLst>
                <a:latin typeface="等线" panose="02010600030101010101" charset="-122"/>
                <a:ea typeface="等线" panose="02010600030101010101" charset="-122"/>
              </a:rPr>
              <a:t>目  录</a:t>
            </a:r>
            <a:r>
              <a:rPr lang="en-US" altLang="zh-CN" sz="6000" b="1" spc="300" dirty="0" smtClean="0">
                <a:gradFill>
                  <a:gsLst>
                    <a:gs pos="0">
                      <a:srgbClr val="5D46FD"/>
                    </a:gs>
                    <a:gs pos="100000">
                      <a:srgbClr val="1EB7F9"/>
                    </a:gs>
                  </a:gsLst>
                  <a:lin ang="5400000" scaled="0"/>
                </a:gradFill>
                <a:effectLst>
                  <a:outerShdw blurRad="50800" dist="101600" dir="2700000" algn="tl" rotWithShape="0">
                    <a:prstClr val="black">
                      <a:alpha val="44000"/>
                    </a:prstClr>
                  </a:outerShdw>
                </a:effectLst>
                <a:latin typeface="等线" panose="02010600030101010101" charset="-122"/>
                <a:ea typeface="等线" panose="02010600030101010101" charset="-122"/>
              </a:rPr>
              <a:t> </a:t>
            </a:r>
            <a:endParaRPr lang="en-US" altLang="zh-CN" sz="6000" b="1" spc="300" dirty="0">
              <a:gradFill>
                <a:gsLst>
                  <a:gs pos="0">
                    <a:srgbClr val="5D46FD"/>
                  </a:gs>
                  <a:gs pos="100000">
                    <a:srgbClr val="1EB7F9"/>
                  </a:gs>
                </a:gsLst>
                <a:lin ang="5400000" scaled="0"/>
              </a:gradFill>
              <a:effectLst>
                <a:outerShdw blurRad="50800" dist="101600" dir="2700000" algn="tl" rotWithShape="0">
                  <a:prstClr val="black">
                    <a:alpha val="44000"/>
                  </a:prstClr>
                </a:outerShdw>
              </a:effectLst>
              <a:latin typeface="等线" panose="02010600030101010101" charset="-122"/>
              <a:ea typeface="等线" panose="02010600030101010101" charset="-122"/>
            </a:endParaRPr>
          </a:p>
        </p:txBody>
      </p:sp>
      <p:sp>
        <p:nvSpPr>
          <p:cNvPr id="14" name="文本框 13"/>
          <p:cNvSpPr txBox="1"/>
          <p:nvPr/>
        </p:nvSpPr>
        <p:spPr>
          <a:xfrm>
            <a:off x="901065" y="5539375"/>
            <a:ext cx="2053590" cy="553085"/>
          </a:xfrm>
          <a:prstGeom prst="rect">
            <a:avLst/>
          </a:prstGeom>
          <a:noFill/>
        </p:spPr>
        <p:txBody>
          <a:bodyPr wrap="square">
            <a:spAutoFit/>
          </a:bodyPr>
          <a:lstStyle/>
          <a:p>
            <a:pPr algn="ctr">
              <a:lnSpc>
                <a:spcPct val="150000"/>
              </a:lnSpc>
            </a:pPr>
            <a:r>
              <a:rPr lang="zh-CN" altLang="en-US" sz="2000" b="1" dirty="0">
                <a:solidFill>
                  <a:srgbClr val="5DF4FB"/>
                </a:solidFill>
                <a:latin typeface="微软雅黑 Light" panose="020B0502040204020203" pitchFamily="34" charset="-122"/>
                <a:ea typeface="微软雅黑 Light" panose="020B0502040204020203" pitchFamily="34" charset="-122"/>
              </a:rPr>
              <a:t>背</a:t>
            </a:r>
            <a:r>
              <a:rPr lang="en-US" altLang="zh-CN" sz="2000" b="1" dirty="0">
                <a:solidFill>
                  <a:srgbClr val="5DF4FB"/>
                </a:solidFill>
                <a:latin typeface="微软雅黑 Light" panose="020B0502040204020203" pitchFamily="34" charset="-122"/>
                <a:ea typeface="微软雅黑 Light" panose="020B0502040204020203" pitchFamily="34" charset="-122"/>
              </a:rPr>
              <a:t>    </a:t>
            </a:r>
            <a:r>
              <a:rPr lang="zh-CN" altLang="en-US" sz="2000" b="1" dirty="0">
                <a:solidFill>
                  <a:srgbClr val="5DF4FB"/>
                </a:solidFill>
                <a:latin typeface="微软雅黑 Light" panose="020B0502040204020203" pitchFamily="34" charset="-122"/>
                <a:ea typeface="微软雅黑 Light" panose="020B0502040204020203" pitchFamily="34" charset="-122"/>
              </a:rPr>
              <a:t>景</a:t>
            </a:r>
            <a:endParaRPr lang="zh-CN" altLang="en-US" sz="2000" b="1" dirty="0">
              <a:solidFill>
                <a:srgbClr val="5DF4FB"/>
              </a:solidFill>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3681730" y="5509260"/>
            <a:ext cx="1899920" cy="1014730"/>
          </a:xfrm>
          <a:prstGeom prst="rect">
            <a:avLst/>
          </a:prstGeom>
          <a:noFill/>
        </p:spPr>
        <p:txBody>
          <a:bodyPr wrap="square">
            <a:spAutoFit/>
          </a:bodyPr>
          <a:lstStyle/>
          <a:p>
            <a:pPr>
              <a:lnSpc>
                <a:spcPct val="150000"/>
              </a:lnSpc>
            </a:pPr>
            <a:r>
              <a:rPr lang="zh-CN" altLang="en-US" sz="2000" b="1" dirty="0">
                <a:solidFill>
                  <a:srgbClr val="5DF4FB"/>
                </a:solidFill>
                <a:latin typeface="微软雅黑 Light" panose="020B0502040204020203" pitchFamily="34" charset="-122"/>
                <a:ea typeface="微软雅黑 Light" panose="020B0502040204020203" pitchFamily="34" charset="-122"/>
                <a:sym typeface="+mn-ea"/>
              </a:rPr>
              <a:t>平台功能规划</a:t>
            </a:r>
            <a:endParaRPr sz="2000"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endParaRPr>
          </a:p>
          <a:p>
            <a:pPr>
              <a:lnSpc>
                <a:spcPct val="150000"/>
              </a:lnSpc>
            </a:pPr>
            <a:endParaRPr lang="en-US" altLang="zh-CN" sz="2000" b="1" dirty="0">
              <a:solidFill>
                <a:srgbClr val="5DF4FB"/>
              </a:solidFill>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6508115" y="5548084"/>
            <a:ext cx="2856230" cy="553085"/>
          </a:xfrm>
          <a:prstGeom prst="rect">
            <a:avLst/>
          </a:prstGeom>
          <a:noFill/>
        </p:spPr>
        <p:txBody>
          <a:bodyPr wrap="square">
            <a:spAutoFit/>
          </a:bodyPr>
          <a:lstStyle/>
          <a:p>
            <a:pPr>
              <a:lnSpc>
                <a:spcPct val="150000"/>
              </a:lnSpc>
            </a:pPr>
            <a:r>
              <a:rPr lang="en-US" altLang="zh-CN" sz="2000" b="1" dirty="0">
                <a:solidFill>
                  <a:srgbClr val="5DF4FB"/>
                </a:solidFill>
                <a:latin typeface="微软雅黑 Light" panose="020B0502040204020203" pitchFamily="34" charset="-122"/>
                <a:ea typeface="微软雅黑 Light" panose="020B0502040204020203" pitchFamily="34" charset="-122"/>
              </a:rPr>
              <a:t>平台功能介绍</a:t>
            </a:r>
            <a:endParaRPr lang="en-US" altLang="zh-CN" sz="2000" b="1" dirty="0">
              <a:solidFill>
                <a:srgbClr val="5DF4FB"/>
              </a:solidFill>
              <a:latin typeface="微软雅黑 Light" panose="020B0502040204020203" pitchFamily="34" charset="-122"/>
              <a:ea typeface="微软雅黑 Light" panose="020B0502040204020203" pitchFamily="34" charset="-122"/>
            </a:endParaRPr>
          </a:p>
        </p:txBody>
      </p:sp>
      <p:pic>
        <p:nvPicPr>
          <p:cNvPr id="17" name="图片 8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1914" y="1944098"/>
            <a:ext cx="836175" cy="837051"/>
          </a:xfrm>
          <a:prstGeom prst="rect">
            <a:avLst/>
          </a:prstGeom>
        </p:spPr>
      </p:pic>
      <p:pic>
        <p:nvPicPr>
          <p:cNvPr id="18" name="图片 8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75341" y="1792883"/>
            <a:ext cx="864440" cy="1209297"/>
          </a:xfrm>
          <a:prstGeom prst="rect">
            <a:avLst/>
          </a:prstGeom>
        </p:spPr>
      </p:pic>
      <p:pic>
        <p:nvPicPr>
          <p:cNvPr id="19" name="图片 8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79613" y="1781780"/>
            <a:ext cx="1115887" cy="1342150"/>
          </a:xfrm>
          <a:prstGeom prst="rect">
            <a:avLst/>
          </a:prstGeom>
        </p:spPr>
      </p:pic>
      <p:pic>
        <p:nvPicPr>
          <p:cNvPr id="20" name="图片 9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892266" y="1916327"/>
            <a:ext cx="920889" cy="921854"/>
          </a:xfrm>
          <a:prstGeom prst="rect">
            <a:avLst/>
          </a:prstGeom>
        </p:spPr>
      </p:pic>
      <p:pic>
        <p:nvPicPr>
          <p:cNvPr id="21" name="图片 8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443118" y="1811806"/>
            <a:ext cx="987362" cy="1282097"/>
          </a:xfrm>
          <a:prstGeom prst="rect">
            <a:avLst/>
          </a:prstGeom>
        </p:spPr>
      </p:pic>
      <p:pic>
        <p:nvPicPr>
          <p:cNvPr id="22" name="图片 8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575812" y="1905832"/>
            <a:ext cx="941859" cy="942845"/>
          </a:xfrm>
          <a:prstGeom prst="rect">
            <a:avLst/>
          </a:prstGeom>
        </p:spPr>
      </p:pic>
      <p:pic>
        <p:nvPicPr>
          <p:cNvPr id="23" name="图片 8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238276" y="1866538"/>
            <a:ext cx="970627" cy="971643"/>
          </a:xfrm>
          <a:prstGeom prst="rect">
            <a:avLst/>
          </a:prstGeom>
        </p:spPr>
      </p:pic>
      <p:pic>
        <p:nvPicPr>
          <p:cNvPr id="24" name="图形 48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17550" y="1736953"/>
            <a:ext cx="1102443" cy="1386977"/>
          </a:xfrm>
          <a:prstGeom prst="rect">
            <a:avLst/>
          </a:prstGeom>
        </p:spPr>
      </p:pic>
      <p:sp>
        <p:nvSpPr>
          <p:cNvPr id="25" name="文本框 24"/>
          <p:cNvSpPr txBox="1"/>
          <p:nvPr/>
        </p:nvSpPr>
        <p:spPr>
          <a:xfrm>
            <a:off x="9140825" y="5539194"/>
            <a:ext cx="2856230" cy="553085"/>
          </a:xfrm>
          <a:prstGeom prst="rect">
            <a:avLst/>
          </a:prstGeom>
          <a:noFill/>
        </p:spPr>
        <p:txBody>
          <a:bodyPr wrap="square">
            <a:spAutoFit/>
          </a:bodyPr>
          <a:lstStyle/>
          <a:p>
            <a:pPr>
              <a:lnSpc>
                <a:spcPct val="150000"/>
              </a:lnSpc>
            </a:pPr>
            <a:r>
              <a:rPr lang="zh-CN" altLang="en-US" sz="2000" b="1" dirty="0">
                <a:solidFill>
                  <a:srgbClr val="5DF4FB"/>
                </a:solidFill>
                <a:latin typeface="微软雅黑 Light" panose="020B0502040204020203" pitchFamily="34" charset="-122"/>
                <a:ea typeface="微软雅黑 Light" panose="020B0502040204020203" pitchFamily="34" charset="-122"/>
              </a:rPr>
              <a:t>下一步工作计划</a:t>
            </a:r>
            <a:endParaRPr lang="zh-CN" altLang="en-US" sz="2000" b="1" dirty="0">
              <a:solidFill>
                <a:srgbClr val="5DF4FB"/>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95857" y="94901"/>
            <a:ext cx="2837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nvGrpSpPr>
          <p:cNvPr id="107" name="Group 3"/>
          <p:cNvGrpSpPr/>
          <p:nvPr/>
        </p:nvGrpSpPr>
        <p:grpSpPr bwMode="auto">
          <a:xfrm>
            <a:off x="1439249" y="2564039"/>
            <a:ext cx="1382183" cy="1382183"/>
            <a:chOff x="0" y="0"/>
            <a:chExt cx="1036800" cy="1036800"/>
          </a:xfrm>
          <a:effectLst>
            <a:glow rad="88900">
              <a:srgbClr val="007DA4">
                <a:satMod val="175000"/>
                <a:alpha val="30000"/>
              </a:srgbClr>
            </a:glow>
          </a:effectLst>
        </p:grpSpPr>
        <p:sp>
          <p:nvSpPr>
            <p:cNvPr id="108" name="空心弧 43"/>
            <p:cNvSpPr>
              <a:spLocks noChangeAspect="1"/>
            </p:cNvSpPr>
            <p:nvPr/>
          </p:nvSpPr>
          <p:spPr bwMode="auto">
            <a:xfrm>
              <a:off x="0" y="0"/>
              <a:ext cx="1036800" cy="1036800"/>
            </a:xfrm>
            <a:custGeom>
              <a:avLst/>
              <a:gdLst>
                <a:gd name="T0" fmla="*/ 1036799 w 1036800"/>
                <a:gd name="T1" fmla="*/ 519147 h 1036800"/>
                <a:gd name="T2" fmla="*/ 1036799 w 1036800"/>
                <a:gd name="T3" fmla="*/ 519147 h 1036800"/>
                <a:gd name="T4" fmla="*/ 518400 w 1036800"/>
                <a:gd name="T5" fmla="*/ 1036800 h 1036800"/>
                <a:gd name="T6" fmla="*/ 0 w 1036800"/>
                <a:gd name="T7" fmla="*/ 518400 h 1036800"/>
                <a:gd name="T8" fmla="*/ 518206 w 1036800"/>
                <a:gd name="T9" fmla="*/ 0 h 1036800"/>
                <a:gd name="T10" fmla="*/ 518304 w 1036800"/>
                <a:gd name="T11" fmla="*/ 261066 h 1036800"/>
                <a:gd name="T12" fmla="*/ 518304 w 1036800"/>
                <a:gd name="T13" fmla="*/ 261066 h 1036800"/>
                <a:gd name="T14" fmla="*/ 261066 w 1036800"/>
                <a:gd name="T15" fmla="*/ 518399 h 1036800"/>
                <a:gd name="T16" fmla="*/ 518400 w 1036800"/>
                <a:gd name="T17" fmla="*/ 775734 h 1036800"/>
                <a:gd name="T18" fmla="*/ 775733 w 1036800"/>
                <a:gd name="T19" fmla="*/ 518770 h 10368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6800"/>
                <a:gd name="T31" fmla="*/ 0 h 1036800"/>
                <a:gd name="T32" fmla="*/ 1036799 w 1036800"/>
                <a:gd name="T33" fmla="*/ 1036800 h 10368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6800" h="1036800">
                  <a:moveTo>
                    <a:pt x="1036799" y="519147"/>
                  </a:moveTo>
                  <a:lnTo>
                    <a:pt x="1036799" y="519147"/>
                  </a:lnTo>
                  <a:cubicBezTo>
                    <a:pt x="1036387" y="805159"/>
                    <a:pt x="804412" y="1036799"/>
                    <a:pt x="518400" y="1036800"/>
                  </a:cubicBezTo>
                  <a:cubicBezTo>
                    <a:pt x="232095" y="1036800"/>
                    <a:pt x="0" y="804704"/>
                    <a:pt x="0" y="518400"/>
                  </a:cubicBezTo>
                  <a:cubicBezTo>
                    <a:pt x="-1" y="232171"/>
                    <a:pt x="231977" y="107"/>
                    <a:pt x="518206" y="0"/>
                  </a:cubicBezTo>
                  <a:lnTo>
                    <a:pt x="518304" y="261066"/>
                  </a:lnTo>
                  <a:cubicBezTo>
                    <a:pt x="376219" y="261119"/>
                    <a:pt x="261066" y="376315"/>
                    <a:pt x="261066" y="518399"/>
                  </a:cubicBezTo>
                  <a:cubicBezTo>
                    <a:pt x="261066" y="660521"/>
                    <a:pt x="376278" y="775734"/>
                    <a:pt x="518400" y="775734"/>
                  </a:cubicBezTo>
                  <a:cubicBezTo>
                    <a:pt x="660376" y="775734"/>
                    <a:pt x="775529" y="660747"/>
                    <a:pt x="775733" y="518770"/>
                  </a:cubicBezTo>
                  <a:lnTo>
                    <a:pt x="1036799" y="519147"/>
                  </a:lnTo>
                  <a:close/>
                </a:path>
              </a:pathLst>
            </a:custGeom>
            <a:solidFill>
              <a:srgbClr val="30B8D8">
                <a:alpha val="79999"/>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109" name="空心弧 44"/>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1036799 w 1036800"/>
                <a:gd name="T7" fmla="*/ 518400 h 1036800"/>
                <a:gd name="T8" fmla="*/ 777600 w 1036800"/>
                <a:gd name="T9" fmla="*/ 518400 h 1036800"/>
                <a:gd name="T10" fmla="*/ 777600 w 1036800"/>
                <a:gd name="T11" fmla="*/ 518400 h 1036800"/>
                <a:gd name="T12" fmla="*/ 519017 w 1036800"/>
                <a:gd name="T13" fmla="*/ 259200 h 1036800"/>
                <a:gd name="T14" fmla="*/ 0 60000 65536"/>
                <a:gd name="T15" fmla="*/ 0 60000 65536"/>
                <a:gd name="T16" fmla="*/ 0 60000 65536"/>
                <a:gd name="T17" fmla="*/ 0 60000 65536"/>
                <a:gd name="T18" fmla="*/ 0 60000 65536"/>
                <a:gd name="T19" fmla="*/ 0 60000 65536"/>
                <a:gd name="T20" fmla="*/ 0 60000 65536"/>
                <a:gd name="T21" fmla="*/ 519018 w 1036800"/>
                <a:gd name="T22" fmla="*/ 1 h 1036800"/>
                <a:gd name="T23" fmla="*/ 1036800 w 1036800"/>
                <a:gd name="T24" fmla="*/ 518400 h 1036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6800" h="1036800">
                  <a:moveTo>
                    <a:pt x="519636" y="1"/>
                  </a:moveTo>
                  <a:lnTo>
                    <a:pt x="519635" y="1"/>
                  </a:lnTo>
                  <a:cubicBezTo>
                    <a:pt x="805457" y="682"/>
                    <a:pt x="1036800" y="232578"/>
                    <a:pt x="1036800" y="518400"/>
                  </a:cubicBezTo>
                  <a:cubicBezTo>
                    <a:pt x="1036800" y="518400"/>
                    <a:pt x="1036799" y="518400"/>
                    <a:pt x="1036799" y="518400"/>
                  </a:cubicBezTo>
                  <a:lnTo>
                    <a:pt x="777600" y="518400"/>
                  </a:lnTo>
                  <a:cubicBezTo>
                    <a:pt x="777600" y="375488"/>
                    <a:pt x="661927" y="259540"/>
                    <a:pt x="519017" y="259200"/>
                  </a:cubicBezTo>
                  <a:lnTo>
                    <a:pt x="519636" y="1"/>
                  </a:lnTo>
                  <a:close/>
                </a:path>
              </a:pathLst>
            </a:custGeom>
            <a:solidFill>
              <a:srgbClr val="1E8FB2">
                <a:alpha val="79999"/>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110" name="Rectangle 13"/>
            <p:cNvSpPr>
              <a:spLocks noChangeArrowheads="1"/>
            </p:cNvSpPr>
            <p:nvPr/>
          </p:nvSpPr>
          <p:spPr bwMode="auto">
            <a:xfrm>
              <a:off x="231811" y="350892"/>
              <a:ext cx="643038" cy="37713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1.</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122" name="Group 18"/>
          <p:cNvGrpSpPr>
            <a:grpSpLocks noChangeAspect="1"/>
          </p:cNvGrpSpPr>
          <p:nvPr/>
        </p:nvGrpSpPr>
        <p:grpSpPr bwMode="auto">
          <a:xfrm rot="16200000">
            <a:off x="2828298" y="3116117"/>
            <a:ext cx="503997" cy="336000"/>
            <a:chOff x="0" y="0"/>
            <a:chExt cx="576000" cy="385071"/>
          </a:xfrm>
          <a:effectLst>
            <a:glow rad="88900">
              <a:srgbClr val="007DA4">
                <a:satMod val="175000"/>
                <a:alpha val="30000"/>
              </a:srgbClr>
            </a:glow>
          </a:effectLst>
        </p:grpSpPr>
        <p:sp>
          <p:nvSpPr>
            <p:cNvPr id="123"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124"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grpSp>
        <p:nvGrpSpPr>
          <p:cNvPr id="93" name="Group 56"/>
          <p:cNvGrpSpPr/>
          <p:nvPr/>
        </p:nvGrpSpPr>
        <p:grpSpPr>
          <a:xfrm>
            <a:off x="3614505" y="2563949"/>
            <a:ext cx="4155438" cy="633458"/>
            <a:chOff x="-1136893" y="1343855"/>
            <a:chExt cx="3116579" cy="475094"/>
          </a:xfrm>
        </p:grpSpPr>
        <p:sp>
          <p:nvSpPr>
            <p:cNvPr id="94" name="TextBox 49"/>
            <p:cNvSpPr txBox="1"/>
            <p:nvPr/>
          </p:nvSpPr>
          <p:spPr>
            <a:xfrm>
              <a:off x="-296510" y="1611304"/>
              <a:ext cx="2276196" cy="207645"/>
            </a:xfrm>
            <a:prstGeom prst="rect">
              <a:avLst/>
            </a:prstGeom>
            <a:noFill/>
          </p:spPr>
          <p:txBody>
            <a:bodyPr wrap="square" lIns="0" tIns="0" rIns="0" bIns="0" rtlCol="0">
              <a:spAutoFit/>
            </a:bodyPr>
            <a:lstStyle/>
            <a:p>
              <a:pPr algn="l" defTabSz="1375410"/>
              <a:endParaRPr lang="en-US" altLang="zh-CN" dirty="0">
                <a:gradFill>
                  <a:gsLst>
                    <a:gs pos="0">
                      <a:prstClr val="white"/>
                    </a:gs>
                    <a:gs pos="61000">
                      <a:prstClr val="white"/>
                    </a:gs>
                  </a:gsLst>
                  <a:lin ang="5400000" scaled="1"/>
                </a:gradFill>
                <a:latin typeface="微软雅黑" panose="020B0503020204020204" charset="-122"/>
                <a:ea typeface="微软雅黑" panose="020B0503020204020204" charset="-122"/>
              </a:endParaRPr>
            </a:p>
          </p:txBody>
        </p:sp>
        <p:sp>
          <p:nvSpPr>
            <p:cNvPr id="95" name="Rectangle 50"/>
            <p:cNvSpPr/>
            <p:nvPr/>
          </p:nvSpPr>
          <p:spPr>
            <a:xfrm>
              <a:off x="-1136893" y="1343855"/>
              <a:ext cx="2057400" cy="276701"/>
            </a:xfrm>
            <a:prstGeom prst="rect">
              <a:avLst/>
            </a:prstGeom>
          </p:spPr>
          <p:txBody>
            <a:bodyPr wrap="none" lIns="0" tIns="0" rIns="0" bIns="0">
              <a:spAutoFit/>
            </a:bodyPr>
            <a:lstStyle/>
            <a:p>
              <a:pPr algn="r" defTabSz="1375410"/>
              <a:r>
                <a:rPr lang="zh-CN" altLang="en-US" sz="2400" b="1" dirty="0">
                  <a:gradFill>
                    <a:gsLst>
                      <a:gs pos="0">
                        <a:prstClr val="white"/>
                      </a:gs>
                      <a:gs pos="61000">
                        <a:prstClr val="white"/>
                      </a:gs>
                    </a:gsLst>
                    <a:lin ang="5400000" scaled="1"/>
                  </a:gradFill>
                  <a:latin typeface="微软雅黑" panose="020B0503020204020204" charset="-122"/>
                  <a:ea typeface="微软雅黑" panose="020B0503020204020204" charset="-122"/>
                </a:rPr>
                <a:t>房开项目一体化管理</a:t>
              </a:r>
              <a:endParaRPr lang="zh-CN" altLang="en-US" sz="2400" b="1" dirty="0">
                <a:gradFill>
                  <a:gsLst>
                    <a:gs pos="0">
                      <a:prstClr val="white"/>
                    </a:gs>
                    <a:gs pos="61000">
                      <a:prstClr val="white"/>
                    </a:gs>
                  </a:gsLst>
                  <a:lin ang="5400000" scaled="1"/>
                </a:gradFill>
                <a:latin typeface="微软雅黑" panose="020B0503020204020204" charset="-122"/>
                <a:ea typeface="微软雅黑" panose="020B0503020204020204" charset="-122"/>
              </a:endParaRPr>
            </a:p>
          </p:txBody>
        </p:sp>
      </p:grpSp>
      <p:grpSp>
        <p:nvGrpSpPr>
          <p:cNvPr id="25" name="Group 3"/>
          <p:cNvGrpSpPr/>
          <p:nvPr/>
        </p:nvGrpSpPr>
        <p:grpSpPr bwMode="auto">
          <a:xfrm>
            <a:off x="1429089" y="4616359"/>
            <a:ext cx="1382183" cy="1382183"/>
            <a:chOff x="0" y="0"/>
            <a:chExt cx="1036800" cy="1036800"/>
          </a:xfrm>
          <a:effectLst>
            <a:glow rad="88900">
              <a:srgbClr val="007DA4">
                <a:satMod val="175000"/>
                <a:alpha val="30000"/>
              </a:srgbClr>
            </a:glow>
          </a:effectLst>
        </p:grpSpPr>
        <p:sp>
          <p:nvSpPr>
            <p:cNvPr id="26" name="空心弧 43"/>
            <p:cNvSpPr>
              <a:spLocks noChangeAspect="1"/>
            </p:cNvSpPr>
            <p:nvPr/>
          </p:nvSpPr>
          <p:spPr bwMode="auto">
            <a:xfrm>
              <a:off x="0" y="0"/>
              <a:ext cx="1036800" cy="1036800"/>
            </a:xfrm>
            <a:custGeom>
              <a:avLst/>
              <a:gdLst>
                <a:gd name="T0" fmla="*/ 1036799 w 1036800"/>
                <a:gd name="T1" fmla="*/ 519147 h 1036800"/>
                <a:gd name="T2" fmla="*/ 1036799 w 1036800"/>
                <a:gd name="T3" fmla="*/ 519147 h 1036800"/>
                <a:gd name="T4" fmla="*/ 518400 w 1036800"/>
                <a:gd name="T5" fmla="*/ 1036800 h 1036800"/>
                <a:gd name="T6" fmla="*/ 0 w 1036800"/>
                <a:gd name="T7" fmla="*/ 518400 h 1036800"/>
                <a:gd name="T8" fmla="*/ 518206 w 1036800"/>
                <a:gd name="T9" fmla="*/ 0 h 1036800"/>
                <a:gd name="T10" fmla="*/ 518304 w 1036800"/>
                <a:gd name="T11" fmla="*/ 261066 h 1036800"/>
                <a:gd name="T12" fmla="*/ 518304 w 1036800"/>
                <a:gd name="T13" fmla="*/ 261066 h 1036800"/>
                <a:gd name="T14" fmla="*/ 261066 w 1036800"/>
                <a:gd name="T15" fmla="*/ 518399 h 1036800"/>
                <a:gd name="T16" fmla="*/ 518400 w 1036800"/>
                <a:gd name="T17" fmla="*/ 775734 h 1036800"/>
                <a:gd name="T18" fmla="*/ 775733 w 1036800"/>
                <a:gd name="T19" fmla="*/ 518770 h 10368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6800"/>
                <a:gd name="T31" fmla="*/ 0 h 1036800"/>
                <a:gd name="T32" fmla="*/ 1036799 w 1036800"/>
                <a:gd name="T33" fmla="*/ 1036800 h 10368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6800" h="1036800">
                  <a:moveTo>
                    <a:pt x="1036799" y="519147"/>
                  </a:moveTo>
                  <a:lnTo>
                    <a:pt x="1036799" y="519147"/>
                  </a:lnTo>
                  <a:cubicBezTo>
                    <a:pt x="1036387" y="805159"/>
                    <a:pt x="804412" y="1036799"/>
                    <a:pt x="518400" y="1036800"/>
                  </a:cubicBezTo>
                  <a:cubicBezTo>
                    <a:pt x="232095" y="1036800"/>
                    <a:pt x="0" y="804704"/>
                    <a:pt x="0" y="518400"/>
                  </a:cubicBezTo>
                  <a:cubicBezTo>
                    <a:pt x="-1" y="232171"/>
                    <a:pt x="231977" y="107"/>
                    <a:pt x="518206" y="0"/>
                  </a:cubicBezTo>
                  <a:lnTo>
                    <a:pt x="518304" y="261066"/>
                  </a:lnTo>
                  <a:cubicBezTo>
                    <a:pt x="376219" y="261119"/>
                    <a:pt x="261066" y="376315"/>
                    <a:pt x="261066" y="518399"/>
                  </a:cubicBezTo>
                  <a:cubicBezTo>
                    <a:pt x="261066" y="660521"/>
                    <a:pt x="376278" y="775734"/>
                    <a:pt x="518400" y="775734"/>
                  </a:cubicBezTo>
                  <a:cubicBezTo>
                    <a:pt x="660376" y="775734"/>
                    <a:pt x="775529" y="660747"/>
                    <a:pt x="775733" y="518770"/>
                  </a:cubicBezTo>
                  <a:lnTo>
                    <a:pt x="1036799" y="519147"/>
                  </a:lnTo>
                  <a:close/>
                </a:path>
              </a:pathLst>
            </a:custGeom>
            <a:solidFill>
              <a:srgbClr val="30B8D8">
                <a:alpha val="79999"/>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27" name="空心弧 44"/>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1036799 w 1036800"/>
                <a:gd name="T7" fmla="*/ 518400 h 1036800"/>
                <a:gd name="T8" fmla="*/ 777600 w 1036800"/>
                <a:gd name="T9" fmla="*/ 518400 h 1036800"/>
                <a:gd name="T10" fmla="*/ 777600 w 1036800"/>
                <a:gd name="T11" fmla="*/ 518400 h 1036800"/>
                <a:gd name="T12" fmla="*/ 519017 w 1036800"/>
                <a:gd name="T13" fmla="*/ 259200 h 1036800"/>
                <a:gd name="T14" fmla="*/ 0 60000 65536"/>
                <a:gd name="T15" fmla="*/ 0 60000 65536"/>
                <a:gd name="T16" fmla="*/ 0 60000 65536"/>
                <a:gd name="T17" fmla="*/ 0 60000 65536"/>
                <a:gd name="T18" fmla="*/ 0 60000 65536"/>
                <a:gd name="T19" fmla="*/ 0 60000 65536"/>
                <a:gd name="T20" fmla="*/ 0 60000 65536"/>
                <a:gd name="T21" fmla="*/ 519018 w 1036800"/>
                <a:gd name="T22" fmla="*/ 1 h 1036800"/>
                <a:gd name="T23" fmla="*/ 1036800 w 1036800"/>
                <a:gd name="T24" fmla="*/ 518400 h 1036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6800" h="1036800">
                  <a:moveTo>
                    <a:pt x="519636" y="1"/>
                  </a:moveTo>
                  <a:lnTo>
                    <a:pt x="519635" y="1"/>
                  </a:lnTo>
                  <a:cubicBezTo>
                    <a:pt x="805457" y="682"/>
                    <a:pt x="1036800" y="232578"/>
                    <a:pt x="1036800" y="518400"/>
                  </a:cubicBezTo>
                  <a:cubicBezTo>
                    <a:pt x="1036800" y="518400"/>
                    <a:pt x="1036799" y="518400"/>
                    <a:pt x="1036799" y="518400"/>
                  </a:cubicBezTo>
                  <a:lnTo>
                    <a:pt x="777600" y="518400"/>
                  </a:lnTo>
                  <a:cubicBezTo>
                    <a:pt x="777600" y="375488"/>
                    <a:pt x="661927" y="259540"/>
                    <a:pt x="519017" y="259200"/>
                  </a:cubicBezTo>
                  <a:lnTo>
                    <a:pt x="519636" y="1"/>
                  </a:lnTo>
                  <a:close/>
                </a:path>
              </a:pathLst>
            </a:custGeom>
            <a:solidFill>
              <a:srgbClr val="1E8FB2">
                <a:alpha val="79999"/>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28" name="Rectangle 13"/>
            <p:cNvSpPr>
              <a:spLocks noChangeArrowheads="1"/>
            </p:cNvSpPr>
            <p:nvPr/>
          </p:nvSpPr>
          <p:spPr bwMode="auto">
            <a:xfrm>
              <a:off x="231811" y="350892"/>
              <a:ext cx="643038" cy="37629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2.</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29" name="Group 18"/>
          <p:cNvGrpSpPr>
            <a:grpSpLocks noChangeAspect="1"/>
          </p:cNvGrpSpPr>
          <p:nvPr/>
        </p:nvGrpSpPr>
        <p:grpSpPr bwMode="auto">
          <a:xfrm rot="16200000">
            <a:off x="2818138" y="5168437"/>
            <a:ext cx="503997" cy="336000"/>
            <a:chOff x="0" y="0"/>
            <a:chExt cx="576000" cy="385071"/>
          </a:xfrm>
          <a:effectLst>
            <a:glow rad="88900">
              <a:srgbClr val="007DA4">
                <a:satMod val="175000"/>
                <a:alpha val="30000"/>
              </a:srgbClr>
            </a:glow>
          </a:effectLst>
        </p:grpSpPr>
        <p:sp>
          <p:nvSpPr>
            <p:cNvPr id="30"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31"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grpSp>
        <p:nvGrpSpPr>
          <p:cNvPr id="32" name="Group 56"/>
          <p:cNvGrpSpPr/>
          <p:nvPr/>
        </p:nvGrpSpPr>
        <p:grpSpPr>
          <a:xfrm>
            <a:off x="3614505" y="4955359"/>
            <a:ext cx="3990973" cy="646158"/>
            <a:chOff x="-1013544" y="1334330"/>
            <a:chExt cx="2993230" cy="484619"/>
          </a:xfrm>
        </p:grpSpPr>
        <p:sp>
          <p:nvSpPr>
            <p:cNvPr id="33" name="TextBox 49"/>
            <p:cNvSpPr txBox="1"/>
            <p:nvPr/>
          </p:nvSpPr>
          <p:spPr>
            <a:xfrm>
              <a:off x="-296510" y="1611304"/>
              <a:ext cx="2276196" cy="207645"/>
            </a:xfrm>
            <a:prstGeom prst="rect">
              <a:avLst/>
            </a:prstGeom>
            <a:noFill/>
          </p:spPr>
          <p:txBody>
            <a:bodyPr wrap="square" lIns="0" tIns="0" rIns="0" bIns="0" rtlCol="0">
              <a:spAutoFit/>
            </a:bodyPr>
            <a:lstStyle/>
            <a:p>
              <a:pPr algn="l" defTabSz="1375410"/>
              <a:endParaRPr lang="en-US" altLang="zh-CN" dirty="0">
                <a:gradFill>
                  <a:gsLst>
                    <a:gs pos="0">
                      <a:prstClr val="white"/>
                    </a:gs>
                    <a:gs pos="61000">
                      <a:prstClr val="white"/>
                    </a:gs>
                  </a:gsLst>
                  <a:lin ang="5400000" scaled="1"/>
                </a:gradFill>
                <a:latin typeface="微软雅黑" panose="020B0503020204020204" charset="-122"/>
                <a:ea typeface="微软雅黑" panose="020B0503020204020204" charset="-122"/>
              </a:endParaRPr>
            </a:p>
          </p:txBody>
        </p:sp>
        <p:sp>
          <p:nvSpPr>
            <p:cNvPr id="34" name="Rectangle 50"/>
            <p:cNvSpPr/>
            <p:nvPr/>
          </p:nvSpPr>
          <p:spPr>
            <a:xfrm>
              <a:off x="-1013544" y="1334330"/>
              <a:ext cx="2057400" cy="276702"/>
            </a:xfrm>
            <a:prstGeom prst="rect">
              <a:avLst/>
            </a:prstGeom>
          </p:spPr>
          <p:txBody>
            <a:bodyPr wrap="none" lIns="0" tIns="0" rIns="0" bIns="0">
              <a:spAutoFit/>
            </a:bodyPr>
            <a:lstStyle/>
            <a:p>
              <a:pPr algn="r" defTabSz="1375410"/>
              <a:r>
                <a:rPr lang="zh-CN" altLang="en-US" sz="2400" b="1" dirty="0">
                  <a:gradFill>
                    <a:gsLst>
                      <a:gs pos="0">
                        <a:prstClr val="white"/>
                      </a:gs>
                      <a:gs pos="61000">
                        <a:prstClr val="white"/>
                      </a:gs>
                    </a:gsLst>
                    <a:lin ang="5400000" scaled="1"/>
                  </a:gradFill>
                  <a:latin typeface="微软雅黑" panose="020B0503020204020204" charset="-122"/>
                  <a:ea typeface="微软雅黑" panose="020B0503020204020204" charset="-122"/>
                </a:rPr>
                <a:t>建安项目一体化管理</a:t>
              </a:r>
              <a:endParaRPr lang="zh-CN" altLang="en-US" sz="2400" b="1" dirty="0">
                <a:gradFill>
                  <a:gsLst>
                    <a:gs pos="0">
                      <a:prstClr val="white"/>
                    </a:gs>
                    <a:gs pos="61000">
                      <a:prstClr val="white"/>
                    </a:gs>
                  </a:gsLst>
                  <a:lin ang="5400000" scaled="1"/>
                </a:gradFill>
                <a:latin typeface="微软雅黑" panose="020B0503020204020204" charset="-122"/>
                <a:ea typeface="微软雅黑" panose="020B0503020204020204" charset="-122"/>
              </a:endParaRPr>
            </a:p>
          </p:txBody>
        </p:sp>
      </p:grpSp>
      <p:sp>
        <p:nvSpPr>
          <p:cNvPr id="35" name="文本框 34"/>
          <p:cNvSpPr txBox="1"/>
          <p:nvPr/>
        </p:nvSpPr>
        <p:spPr>
          <a:xfrm>
            <a:off x="3702685" y="3197225"/>
            <a:ext cx="7617460" cy="737235"/>
          </a:xfrm>
          <a:prstGeom prst="rect">
            <a:avLst/>
          </a:prstGeom>
          <a:noFill/>
        </p:spPr>
        <p:txBody>
          <a:bodyPr wrap="none" rtlCol="0">
            <a:spAutoFit/>
          </a:bodyPr>
          <a:lstStyle/>
          <a:p>
            <a:pPr algn="l"/>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分为</a:t>
            </a:r>
            <a:r>
              <a:rPr lang="en-US" altLang="zh-CN" sz="2400" dirty="0">
                <a:gradFill>
                  <a:gsLst>
                    <a:gs pos="23000">
                      <a:prstClr val="white"/>
                    </a:gs>
                    <a:gs pos="52000">
                      <a:prstClr val="white"/>
                    </a:gs>
                  </a:gsLst>
                  <a:lin ang="10800000" scaled="1"/>
                </a:gradFill>
                <a:latin typeface="Impact" panose="020B0806030902050204"/>
                <a:ea typeface="黑体" panose="02010609060101010101" charset="-122"/>
                <a:sym typeface="+mn-lt"/>
              </a:rPr>
              <a:t>7</a:t>
            </a:r>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个环节：企业筹办、土地出让、建筑施工、房地产交易、竣工清算、</a:t>
            </a:r>
            <a:endPar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endParaRPr>
          </a:p>
          <a:p>
            <a:pPr algn="l"/>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尾盘销售、产权登记。</a:t>
            </a:r>
            <a:endParaRPr lang="zh-CN" altLang="en-US"/>
          </a:p>
        </p:txBody>
      </p:sp>
      <p:grpSp>
        <p:nvGrpSpPr>
          <p:cNvPr id="36" name="组合 35"/>
          <p:cNvGrpSpPr/>
          <p:nvPr/>
        </p:nvGrpSpPr>
        <p:grpSpPr>
          <a:xfrm>
            <a:off x="566420" y="939165"/>
            <a:ext cx="10864215" cy="955040"/>
            <a:chOff x="133" y="1145"/>
            <a:chExt cx="19089" cy="7745"/>
          </a:xfrm>
        </p:grpSpPr>
        <p:sp>
          <p:nvSpPr>
            <p:cNvPr id="40" name="矩形 39"/>
            <p:cNvSpPr/>
            <p:nvPr/>
          </p:nvSpPr>
          <p:spPr>
            <a:xfrm>
              <a:off x="133" y="1145"/>
              <a:ext cx="19089" cy="7745"/>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2399"/>
              <a:ext cx="18842" cy="5232"/>
            </a:xfrm>
            <a:prstGeom prst="rect">
              <a:avLst/>
            </a:prstGeom>
            <a:noFill/>
          </p:spPr>
          <p:txBody>
            <a:bodyPr wrap="square" rtlCol="0">
              <a:spAutoFit/>
            </a:bodyPr>
            <a:lstStyle/>
            <a:p>
              <a:pPr algn="l"/>
              <a:r>
                <a:rPr dirty="0">
                  <a:gradFill>
                    <a:gsLst>
                      <a:gs pos="0">
                        <a:prstClr val="white"/>
                      </a:gs>
                      <a:gs pos="100000">
                        <a:prstClr val="white"/>
                      </a:gs>
                    </a:gsLst>
                    <a:lin ang="0" scaled="0"/>
                  </a:gradFill>
                  <a:latin typeface="微软雅黑" panose="020B0503020204020204" charset="-122"/>
                  <a:ea typeface="微软雅黑" panose="020B0503020204020204" charset="-122"/>
                </a:rPr>
                <a:t>以项目为单位，梳理各环节涉税资料、应缴税费种，利用第三数据</a:t>
              </a:r>
              <a:r>
                <a:rPr lang="zh-CN" dirty="0">
                  <a:gradFill>
                    <a:gsLst>
                      <a:gs pos="0">
                        <a:prstClr val="white"/>
                      </a:gs>
                      <a:gs pos="100000">
                        <a:prstClr val="white"/>
                      </a:gs>
                    </a:gsLst>
                    <a:lin ang="0" scaled="0"/>
                  </a:gradFill>
                  <a:latin typeface="微软雅黑" panose="020B0503020204020204" charset="-122"/>
                  <a:ea typeface="微软雅黑" panose="020B0503020204020204" charset="-122"/>
                </a:rPr>
                <a:t>和</a:t>
              </a:r>
              <a:r>
                <a:rPr dirty="0">
                  <a:gradFill>
                    <a:gsLst>
                      <a:gs pos="0">
                        <a:prstClr val="white"/>
                      </a:gs>
                      <a:gs pos="100000">
                        <a:prstClr val="white"/>
                      </a:gs>
                    </a:gsLst>
                    <a:lin ang="0" scaled="0"/>
                  </a:gradFill>
                  <a:latin typeface="微软雅黑" panose="020B0503020204020204" charset="-122"/>
                  <a:ea typeface="微软雅黑" panose="020B0503020204020204" charset="-122"/>
                </a:rPr>
                <a:t>补充采集信息</a:t>
              </a:r>
              <a:r>
                <a:rPr lang="zh-CN" dirty="0">
                  <a:gradFill>
                    <a:gsLst>
                      <a:gs pos="0">
                        <a:prstClr val="white"/>
                      </a:gs>
                      <a:gs pos="100000">
                        <a:prstClr val="white"/>
                      </a:gs>
                    </a:gsLst>
                    <a:lin ang="0" scaled="0"/>
                  </a:gradFill>
                  <a:latin typeface="微软雅黑" panose="020B0503020204020204" charset="-122"/>
                  <a:ea typeface="微软雅黑" panose="020B0503020204020204" charset="-122"/>
                </a:rPr>
                <a:t>与金三数据进行比对分析</a:t>
              </a:r>
              <a:r>
                <a:rPr dirty="0">
                  <a:gradFill>
                    <a:gsLst>
                      <a:gs pos="0">
                        <a:prstClr val="white"/>
                      </a:gs>
                      <a:gs pos="100000">
                        <a:prstClr val="white"/>
                      </a:gs>
                    </a:gsLst>
                    <a:lin ang="0" scaled="0"/>
                  </a:gradFill>
                  <a:latin typeface="微软雅黑" panose="020B0503020204020204" charset="-122"/>
                  <a:ea typeface="微软雅黑" panose="020B0503020204020204" charset="-122"/>
                </a:rPr>
                <a:t>，精准掌控各环节税源和风险，实现房地产全链条、全环节、全税种、全周期闭环的动态跟踪管理模式。</a:t>
              </a:r>
              <a:endParaRPr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37" name="文本框 36"/>
          <p:cNvSpPr txBox="1"/>
          <p:nvPr/>
        </p:nvSpPr>
        <p:spPr>
          <a:xfrm>
            <a:off x="3476625" y="5514340"/>
            <a:ext cx="4231005" cy="460375"/>
          </a:xfrm>
          <a:prstGeom prst="rect">
            <a:avLst/>
          </a:prstGeom>
          <a:noFill/>
        </p:spPr>
        <p:txBody>
          <a:bodyPr wrap="none" rtlCol="0">
            <a:spAutoFit/>
          </a:bodyPr>
          <a:lstStyle/>
          <a:p>
            <a:pPr algn="l"/>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分为</a:t>
            </a:r>
            <a:r>
              <a:rPr lang="en-US" altLang="zh-CN" sz="2400" dirty="0">
                <a:gradFill>
                  <a:gsLst>
                    <a:gs pos="23000">
                      <a:prstClr val="white"/>
                    </a:gs>
                    <a:gs pos="52000">
                      <a:prstClr val="white"/>
                    </a:gs>
                  </a:gsLst>
                  <a:lin ang="10800000" scaled="1"/>
                </a:gradFill>
                <a:latin typeface="Impact" panose="020B0806030902050204"/>
                <a:ea typeface="黑体" panose="02010609060101010101" charset="-122"/>
                <a:sym typeface="+mn-lt"/>
              </a:rPr>
              <a:t>3</a:t>
            </a:r>
            <a:r>
              <a:rPr lang="zh-CN" altLang="en-US" dirty="0">
                <a:gradFill>
                  <a:gsLst>
                    <a:gs pos="23000">
                      <a:prstClr val="white"/>
                    </a:gs>
                    <a:gs pos="52000">
                      <a:prstClr val="white"/>
                    </a:gs>
                  </a:gsLst>
                  <a:lin ang="10800000" scaled="1"/>
                </a:gradFill>
                <a:latin typeface="Impact" panose="020B0806030902050204"/>
                <a:ea typeface="黑体" panose="02010609060101010101" charset="-122"/>
                <a:sym typeface="+mn-lt"/>
              </a:rPr>
              <a:t>个环节：中标、施工、竣工清算。</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79982" y="94901"/>
            <a:ext cx="3698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房开项目一体化管理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nvGrpSpPr>
          <p:cNvPr id="388" name="Group 15"/>
          <p:cNvGrpSpPr/>
          <p:nvPr/>
        </p:nvGrpSpPr>
        <p:grpSpPr bwMode="auto">
          <a:xfrm>
            <a:off x="517525" y="1693545"/>
            <a:ext cx="970915" cy="970915"/>
            <a:chOff x="0" y="0"/>
            <a:chExt cx="1036800" cy="1036800"/>
          </a:xfrm>
          <a:effectLst>
            <a:glow rad="88900">
              <a:srgbClr val="007DA4">
                <a:satMod val="175000"/>
                <a:alpha val="30000"/>
              </a:srgbClr>
            </a:glow>
          </a:effectLst>
        </p:grpSpPr>
        <p:sp>
          <p:nvSpPr>
            <p:cNvPr id="389"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27A2C3">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390"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1</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391" name="Group 27"/>
          <p:cNvGrpSpPr>
            <a:grpSpLocks noChangeAspect="1"/>
          </p:cNvGrpSpPr>
          <p:nvPr/>
        </p:nvGrpSpPr>
        <p:grpSpPr bwMode="auto">
          <a:xfrm>
            <a:off x="855980" y="2930525"/>
            <a:ext cx="354330" cy="236855"/>
            <a:chOff x="0" y="0"/>
            <a:chExt cx="576000" cy="385071"/>
          </a:xfrm>
          <a:effectLst>
            <a:glow rad="88900">
              <a:srgbClr val="007DA4">
                <a:satMod val="175000"/>
                <a:alpha val="30000"/>
              </a:srgbClr>
            </a:glow>
          </a:effectLst>
        </p:grpSpPr>
        <p:sp>
          <p:nvSpPr>
            <p:cNvPr id="392"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393"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394" name="矩形 65"/>
          <p:cNvSpPr>
            <a:spLocks noChangeArrowheads="1"/>
          </p:cNvSpPr>
          <p:nvPr/>
        </p:nvSpPr>
        <p:spPr bwMode="auto">
          <a:xfrm>
            <a:off x="278130" y="3574415"/>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395" name="组合 394"/>
          <p:cNvGrpSpPr/>
          <p:nvPr/>
        </p:nvGrpSpPr>
        <p:grpSpPr bwMode="auto">
          <a:xfrm>
            <a:off x="302260" y="3574415"/>
            <a:ext cx="1483995" cy="1456690"/>
            <a:chOff x="6739011" y="2786285"/>
            <a:chExt cx="1748581" cy="1246834"/>
          </a:xfrm>
        </p:grpSpPr>
        <p:sp>
          <p:nvSpPr>
            <p:cNvPr id="396" name="TextBox 146"/>
            <p:cNvSpPr txBox="1">
              <a:spLocks noChangeArrowheads="1"/>
            </p:cNvSpPr>
            <p:nvPr/>
          </p:nvSpPr>
          <p:spPr bwMode="auto">
            <a:xfrm>
              <a:off x="6739011" y="3322739"/>
              <a:ext cx="1748581" cy="71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将基础数据和印花税纳入风险扫描</a:t>
              </a:r>
              <a:endPar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397"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398"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筹办环节</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grpSp>
        <p:nvGrpSpPr>
          <p:cNvPr id="421" name="Group 15"/>
          <p:cNvGrpSpPr/>
          <p:nvPr/>
        </p:nvGrpSpPr>
        <p:grpSpPr bwMode="auto">
          <a:xfrm>
            <a:off x="2226310" y="1681480"/>
            <a:ext cx="970915" cy="970915"/>
            <a:chOff x="0" y="0"/>
            <a:chExt cx="1036800" cy="1036800"/>
          </a:xfrm>
          <a:effectLst>
            <a:glow rad="88900">
              <a:srgbClr val="007DA4">
                <a:satMod val="175000"/>
                <a:alpha val="30000"/>
              </a:srgbClr>
            </a:glow>
          </a:effectLst>
        </p:grpSpPr>
        <p:sp>
          <p:nvSpPr>
            <p:cNvPr id="422"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00B0F0">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423"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2</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424" name="Group 27"/>
          <p:cNvGrpSpPr>
            <a:grpSpLocks noChangeAspect="1"/>
          </p:cNvGrpSpPr>
          <p:nvPr/>
        </p:nvGrpSpPr>
        <p:grpSpPr bwMode="auto">
          <a:xfrm>
            <a:off x="2557780" y="2918460"/>
            <a:ext cx="354330" cy="236855"/>
            <a:chOff x="0" y="0"/>
            <a:chExt cx="576000" cy="385071"/>
          </a:xfrm>
          <a:effectLst>
            <a:glow rad="88900">
              <a:srgbClr val="007DA4">
                <a:satMod val="175000"/>
                <a:alpha val="30000"/>
              </a:srgbClr>
            </a:glow>
          </a:effectLst>
        </p:grpSpPr>
        <p:sp>
          <p:nvSpPr>
            <p:cNvPr id="425"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426"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427" name="矩形 65"/>
          <p:cNvSpPr>
            <a:spLocks noChangeArrowheads="1"/>
          </p:cNvSpPr>
          <p:nvPr/>
        </p:nvSpPr>
        <p:spPr bwMode="auto">
          <a:xfrm>
            <a:off x="1979930" y="3562350"/>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428" name="组合 427"/>
          <p:cNvGrpSpPr/>
          <p:nvPr/>
        </p:nvGrpSpPr>
        <p:grpSpPr bwMode="auto">
          <a:xfrm>
            <a:off x="1955800" y="3562350"/>
            <a:ext cx="1483360" cy="1948815"/>
            <a:chOff x="6682147" y="2786285"/>
            <a:chExt cx="1747833" cy="1668062"/>
          </a:xfrm>
        </p:grpSpPr>
        <p:sp>
          <p:nvSpPr>
            <p:cNvPr id="429" name="TextBox 146"/>
            <p:cNvSpPr txBox="1">
              <a:spLocks noChangeArrowheads="1"/>
            </p:cNvSpPr>
            <p:nvPr/>
          </p:nvSpPr>
          <p:spPr bwMode="auto">
            <a:xfrm>
              <a:off x="6682147" y="3322739"/>
              <a:ext cx="1747833" cy="113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充分利用土地挂牌出让数据，分析纳税人契税、印花税风险</a:t>
              </a:r>
              <a:endPar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430"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431"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土地出让</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grpSp>
        <p:nvGrpSpPr>
          <p:cNvPr id="432" name="Group 15"/>
          <p:cNvGrpSpPr/>
          <p:nvPr/>
        </p:nvGrpSpPr>
        <p:grpSpPr bwMode="auto">
          <a:xfrm>
            <a:off x="3928110" y="1693545"/>
            <a:ext cx="970915" cy="970915"/>
            <a:chOff x="0" y="0"/>
            <a:chExt cx="1036800" cy="1036800"/>
          </a:xfrm>
          <a:effectLst>
            <a:glow rad="88900">
              <a:srgbClr val="007DA4">
                <a:satMod val="175000"/>
                <a:alpha val="30000"/>
              </a:srgbClr>
            </a:glow>
          </a:effectLst>
        </p:grpSpPr>
        <p:sp>
          <p:nvSpPr>
            <p:cNvPr id="433"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27A2C3">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434"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3</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435" name="Group 27"/>
          <p:cNvGrpSpPr>
            <a:grpSpLocks noChangeAspect="1"/>
          </p:cNvGrpSpPr>
          <p:nvPr/>
        </p:nvGrpSpPr>
        <p:grpSpPr bwMode="auto">
          <a:xfrm>
            <a:off x="4259580" y="2930525"/>
            <a:ext cx="354330" cy="236855"/>
            <a:chOff x="0" y="0"/>
            <a:chExt cx="576000" cy="385071"/>
          </a:xfrm>
          <a:effectLst>
            <a:glow rad="88900">
              <a:srgbClr val="007DA4">
                <a:satMod val="175000"/>
                <a:alpha val="30000"/>
              </a:srgbClr>
            </a:glow>
          </a:effectLst>
        </p:grpSpPr>
        <p:sp>
          <p:nvSpPr>
            <p:cNvPr id="436"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437"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438" name="矩形 65"/>
          <p:cNvSpPr>
            <a:spLocks noChangeArrowheads="1"/>
          </p:cNvSpPr>
          <p:nvPr/>
        </p:nvSpPr>
        <p:spPr bwMode="auto">
          <a:xfrm>
            <a:off x="3681730" y="3574415"/>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439" name="组合 438"/>
          <p:cNvGrpSpPr/>
          <p:nvPr/>
        </p:nvGrpSpPr>
        <p:grpSpPr bwMode="auto">
          <a:xfrm>
            <a:off x="3705860" y="3574415"/>
            <a:ext cx="1483995" cy="1795145"/>
            <a:chOff x="6739011" y="2786285"/>
            <a:chExt cx="1748581" cy="1536531"/>
          </a:xfrm>
        </p:grpSpPr>
        <p:sp>
          <p:nvSpPr>
            <p:cNvPr id="440" name="TextBox 146"/>
            <p:cNvSpPr txBox="1">
              <a:spLocks noChangeArrowheads="1"/>
            </p:cNvSpPr>
            <p:nvPr/>
          </p:nvSpPr>
          <p:spPr bwMode="auto">
            <a:xfrm>
              <a:off x="6739011" y="3322739"/>
              <a:ext cx="1748581" cy="100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14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将建筑业、不动产项目、土地增值税项目登记等数据信息进行关联比对</a:t>
              </a:r>
              <a:endParaRPr lang="zh-CN" altLang="en-US" sz="14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441"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442"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建筑施工</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grpSp>
        <p:nvGrpSpPr>
          <p:cNvPr id="443" name="Group 15"/>
          <p:cNvGrpSpPr/>
          <p:nvPr/>
        </p:nvGrpSpPr>
        <p:grpSpPr bwMode="auto">
          <a:xfrm>
            <a:off x="5629910" y="1681480"/>
            <a:ext cx="970915" cy="970915"/>
            <a:chOff x="0" y="0"/>
            <a:chExt cx="1036800" cy="1036800"/>
          </a:xfrm>
          <a:effectLst>
            <a:glow rad="88900">
              <a:srgbClr val="007DA4">
                <a:satMod val="175000"/>
                <a:alpha val="30000"/>
              </a:srgbClr>
            </a:glow>
          </a:effectLst>
        </p:grpSpPr>
        <p:sp>
          <p:nvSpPr>
            <p:cNvPr id="444"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00B0F0">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445"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4</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446" name="Group 27"/>
          <p:cNvGrpSpPr>
            <a:grpSpLocks noChangeAspect="1"/>
          </p:cNvGrpSpPr>
          <p:nvPr/>
        </p:nvGrpSpPr>
        <p:grpSpPr bwMode="auto">
          <a:xfrm>
            <a:off x="5961380" y="2918460"/>
            <a:ext cx="354330" cy="236855"/>
            <a:chOff x="0" y="0"/>
            <a:chExt cx="576000" cy="385071"/>
          </a:xfrm>
          <a:effectLst>
            <a:glow rad="88900">
              <a:srgbClr val="007DA4">
                <a:satMod val="175000"/>
                <a:alpha val="30000"/>
              </a:srgbClr>
            </a:glow>
          </a:effectLst>
        </p:grpSpPr>
        <p:sp>
          <p:nvSpPr>
            <p:cNvPr id="447"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448"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449" name="矩形 65"/>
          <p:cNvSpPr>
            <a:spLocks noChangeArrowheads="1"/>
          </p:cNvSpPr>
          <p:nvPr/>
        </p:nvSpPr>
        <p:spPr bwMode="auto">
          <a:xfrm>
            <a:off x="5383530" y="3562350"/>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450" name="组合 449"/>
          <p:cNvGrpSpPr/>
          <p:nvPr/>
        </p:nvGrpSpPr>
        <p:grpSpPr bwMode="auto">
          <a:xfrm>
            <a:off x="5407660" y="3562350"/>
            <a:ext cx="1509395" cy="1579880"/>
            <a:chOff x="6739011" y="2786285"/>
            <a:chExt cx="1778510" cy="1352277"/>
          </a:xfrm>
        </p:grpSpPr>
        <p:sp>
          <p:nvSpPr>
            <p:cNvPr id="451" name="TextBox 146"/>
            <p:cNvSpPr txBox="1">
              <a:spLocks noChangeArrowheads="1"/>
            </p:cNvSpPr>
            <p:nvPr/>
          </p:nvSpPr>
          <p:spPr bwMode="auto">
            <a:xfrm>
              <a:off x="6739011" y="3322739"/>
              <a:ext cx="1778510" cy="81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14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利用住建部门网签数据和银行按揭数据，实施动态风险管理</a:t>
              </a:r>
              <a:endParaRPr lang="zh-CN" altLang="en-US" sz="14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452"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453"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交易环节</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grpSp>
        <p:nvGrpSpPr>
          <p:cNvPr id="454" name="Group 15"/>
          <p:cNvGrpSpPr/>
          <p:nvPr/>
        </p:nvGrpSpPr>
        <p:grpSpPr bwMode="auto">
          <a:xfrm>
            <a:off x="7331710" y="1681480"/>
            <a:ext cx="970915" cy="970915"/>
            <a:chOff x="0" y="0"/>
            <a:chExt cx="1036800" cy="1036800"/>
          </a:xfrm>
          <a:effectLst>
            <a:glow rad="88900">
              <a:srgbClr val="007DA4">
                <a:satMod val="175000"/>
                <a:alpha val="30000"/>
              </a:srgbClr>
            </a:glow>
          </a:effectLst>
        </p:grpSpPr>
        <p:sp>
          <p:nvSpPr>
            <p:cNvPr id="455"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27A2C3">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456"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5</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457" name="Group 27"/>
          <p:cNvGrpSpPr>
            <a:grpSpLocks noChangeAspect="1"/>
          </p:cNvGrpSpPr>
          <p:nvPr/>
        </p:nvGrpSpPr>
        <p:grpSpPr bwMode="auto">
          <a:xfrm>
            <a:off x="7663180" y="2918460"/>
            <a:ext cx="354330" cy="236855"/>
            <a:chOff x="0" y="0"/>
            <a:chExt cx="576000" cy="385071"/>
          </a:xfrm>
          <a:effectLst>
            <a:glow rad="88900">
              <a:srgbClr val="007DA4">
                <a:satMod val="175000"/>
                <a:alpha val="30000"/>
              </a:srgbClr>
            </a:glow>
          </a:effectLst>
        </p:grpSpPr>
        <p:sp>
          <p:nvSpPr>
            <p:cNvPr id="458"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459"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460" name="矩形 65"/>
          <p:cNvSpPr>
            <a:spLocks noChangeArrowheads="1"/>
          </p:cNvSpPr>
          <p:nvPr/>
        </p:nvSpPr>
        <p:spPr bwMode="auto">
          <a:xfrm>
            <a:off x="7085330" y="3562350"/>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461" name="组合 460"/>
          <p:cNvGrpSpPr/>
          <p:nvPr/>
        </p:nvGrpSpPr>
        <p:grpSpPr bwMode="auto">
          <a:xfrm>
            <a:off x="7109460" y="3562350"/>
            <a:ext cx="1483995" cy="1948815"/>
            <a:chOff x="6739011" y="2786285"/>
            <a:chExt cx="1748581" cy="1668062"/>
          </a:xfrm>
        </p:grpSpPr>
        <p:sp>
          <p:nvSpPr>
            <p:cNvPr id="462" name="TextBox 146"/>
            <p:cNvSpPr txBox="1">
              <a:spLocks noChangeArrowheads="1"/>
            </p:cNvSpPr>
            <p:nvPr/>
          </p:nvSpPr>
          <p:spPr bwMode="auto">
            <a:xfrm>
              <a:off x="6739011" y="3322739"/>
              <a:ext cx="1748581" cy="113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将纳税人交房公告与土地增值税项目进行关联，开展清算</a:t>
              </a:r>
              <a:endPar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463"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464"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竣工清算</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grpSp>
        <p:nvGrpSpPr>
          <p:cNvPr id="2" name="Group 15"/>
          <p:cNvGrpSpPr/>
          <p:nvPr/>
        </p:nvGrpSpPr>
        <p:grpSpPr bwMode="auto">
          <a:xfrm>
            <a:off x="9057005" y="1693545"/>
            <a:ext cx="970915" cy="970915"/>
            <a:chOff x="0" y="0"/>
            <a:chExt cx="1036800" cy="1036800"/>
          </a:xfrm>
          <a:effectLst>
            <a:glow rad="88900">
              <a:srgbClr val="007DA4">
                <a:satMod val="175000"/>
                <a:alpha val="30000"/>
              </a:srgbClr>
            </a:glow>
          </a:effectLst>
        </p:grpSpPr>
        <p:sp>
          <p:nvSpPr>
            <p:cNvPr id="3"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00B0F0">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4"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6</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5" name="Group 27"/>
          <p:cNvGrpSpPr>
            <a:grpSpLocks noChangeAspect="1"/>
          </p:cNvGrpSpPr>
          <p:nvPr/>
        </p:nvGrpSpPr>
        <p:grpSpPr bwMode="auto">
          <a:xfrm>
            <a:off x="9388475" y="2930525"/>
            <a:ext cx="354330" cy="236855"/>
            <a:chOff x="0" y="0"/>
            <a:chExt cx="576000" cy="385071"/>
          </a:xfrm>
          <a:effectLst>
            <a:glow rad="88900">
              <a:srgbClr val="007DA4">
                <a:satMod val="175000"/>
                <a:alpha val="30000"/>
              </a:srgbClr>
            </a:glow>
          </a:effectLst>
        </p:grpSpPr>
        <p:sp>
          <p:nvSpPr>
            <p:cNvPr id="6"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7"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8" name="矩形 65"/>
          <p:cNvSpPr>
            <a:spLocks noChangeArrowheads="1"/>
          </p:cNvSpPr>
          <p:nvPr/>
        </p:nvSpPr>
        <p:spPr bwMode="auto">
          <a:xfrm>
            <a:off x="8810625" y="3574415"/>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9" name="组合 8"/>
          <p:cNvGrpSpPr/>
          <p:nvPr/>
        </p:nvGrpSpPr>
        <p:grpSpPr bwMode="auto">
          <a:xfrm>
            <a:off x="8786495" y="3574415"/>
            <a:ext cx="1508125" cy="1986281"/>
            <a:chOff x="6682147" y="2786285"/>
            <a:chExt cx="1777013" cy="1700131"/>
          </a:xfrm>
        </p:grpSpPr>
        <p:sp>
          <p:nvSpPr>
            <p:cNvPr id="10" name="TextBox 146"/>
            <p:cNvSpPr txBox="1">
              <a:spLocks noChangeArrowheads="1"/>
            </p:cNvSpPr>
            <p:nvPr/>
          </p:nvSpPr>
          <p:spPr bwMode="auto">
            <a:xfrm>
              <a:off x="6682147" y="3302086"/>
              <a:ext cx="1777013" cy="1184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14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根据纳税人网签数据、交房公告，关联分析尾盘销售情况，开展关联分析和风险防控</a:t>
              </a:r>
              <a:endParaRPr lang="zh-CN" altLang="en-US" sz="14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11"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12"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尾盘销售</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grpSp>
        <p:nvGrpSpPr>
          <p:cNvPr id="13" name="Group 15"/>
          <p:cNvGrpSpPr/>
          <p:nvPr/>
        </p:nvGrpSpPr>
        <p:grpSpPr bwMode="auto">
          <a:xfrm>
            <a:off x="10780395" y="1693545"/>
            <a:ext cx="970915" cy="970915"/>
            <a:chOff x="0" y="0"/>
            <a:chExt cx="1036800" cy="1036800"/>
          </a:xfrm>
          <a:effectLst>
            <a:glow rad="88900">
              <a:srgbClr val="007DA4">
                <a:satMod val="175000"/>
                <a:alpha val="30000"/>
              </a:srgbClr>
            </a:glow>
          </a:effectLst>
        </p:grpSpPr>
        <p:sp>
          <p:nvSpPr>
            <p:cNvPr id="14"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27A2C3">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15"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7</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16" name="Group 27"/>
          <p:cNvGrpSpPr>
            <a:grpSpLocks noChangeAspect="1"/>
          </p:cNvGrpSpPr>
          <p:nvPr/>
        </p:nvGrpSpPr>
        <p:grpSpPr bwMode="auto">
          <a:xfrm>
            <a:off x="11111865" y="2930525"/>
            <a:ext cx="354330" cy="236855"/>
            <a:chOff x="0" y="0"/>
            <a:chExt cx="576000" cy="385071"/>
          </a:xfrm>
          <a:effectLst>
            <a:glow rad="88900">
              <a:srgbClr val="007DA4">
                <a:satMod val="175000"/>
                <a:alpha val="30000"/>
              </a:srgbClr>
            </a:glow>
          </a:effectLst>
        </p:grpSpPr>
        <p:sp>
          <p:nvSpPr>
            <p:cNvPr id="18"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19"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20" name="矩形 65"/>
          <p:cNvSpPr>
            <a:spLocks noChangeArrowheads="1"/>
          </p:cNvSpPr>
          <p:nvPr/>
        </p:nvSpPr>
        <p:spPr bwMode="auto">
          <a:xfrm>
            <a:off x="10534015" y="3574415"/>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21" name="组合 20"/>
          <p:cNvGrpSpPr/>
          <p:nvPr/>
        </p:nvGrpSpPr>
        <p:grpSpPr bwMode="auto">
          <a:xfrm>
            <a:off x="10558145" y="3574415"/>
            <a:ext cx="1404620" cy="1703070"/>
            <a:chOff x="6739011" y="2786285"/>
            <a:chExt cx="1655054" cy="1457720"/>
          </a:xfrm>
        </p:grpSpPr>
        <p:sp>
          <p:nvSpPr>
            <p:cNvPr id="22" name="TextBox 146"/>
            <p:cNvSpPr txBox="1">
              <a:spLocks noChangeArrowheads="1"/>
            </p:cNvSpPr>
            <p:nvPr/>
          </p:nvSpPr>
          <p:spPr bwMode="auto">
            <a:xfrm>
              <a:off x="6739011" y="3322739"/>
              <a:ext cx="1655054" cy="92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建立台账，对办理情况进行分析，查找风险疑点</a:t>
              </a:r>
              <a:endPar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23"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24"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产权登记</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66590" y="564515"/>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房开项目管理首页</a:t>
            </a:r>
            <a:endPar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sp>
        <p:nvSpPr>
          <p:cNvPr id="3" name="文本框 35"/>
          <p:cNvSpPr txBox="1">
            <a:spLocks noChangeArrowheads="1"/>
          </p:cNvSpPr>
          <p:nvPr/>
        </p:nvSpPr>
        <p:spPr bwMode="auto">
          <a:xfrm>
            <a:off x="579982" y="94901"/>
            <a:ext cx="3698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房开项目一体化管理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182245" y="1097280"/>
            <a:ext cx="11801475" cy="5770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1.</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企业</a:t>
            </a: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筹办环节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372650" y="736600"/>
            <a:ext cx="11271345" cy="1346768"/>
            <a:chOff x="605" y="1145"/>
            <a:chExt cx="18460" cy="2136"/>
          </a:xfrm>
        </p:grpSpPr>
        <p:sp>
          <p:nvSpPr>
            <p:cNvPr id="40" name="矩形 39"/>
            <p:cNvSpPr/>
            <p:nvPr/>
          </p:nvSpPr>
          <p:spPr>
            <a:xfrm>
              <a:off x="605" y="1145"/>
              <a:ext cx="18460" cy="1794"/>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738" y="1184"/>
              <a:ext cx="18326" cy="2097"/>
            </a:xfrm>
            <a:prstGeom prst="rect">
              <a:avLst/>
            </a:prstGeom>
            <a:noFill/>
          </p:spPr>
          <p:txBody>
            <a:bodyPr wrap="square" rtlCol="0">
              <a:spAutoFit/>
            </a:bodyPr>
            <a:lstStyle/>
            <a:p>
              <a:pPr algn="l"/>
              <a:r>
                <a:rPr lang="en-US" sz="2000" dirty="0">
                  <a:gradFill>
                    <a:gsLst>
                      <a:gs pos="0">
                        <a:prstClr val="white"/>
                      </a:gs>
                      <a:gs pos="100000">
                        <a:prstClr val="white"/>
                      </a:gs>
                    </a:gsLst>
                    <a:lin ang="0" scaled="0"/>
                  </a:gradFill>
                  <a:latin typeface="微软雅黑" panose="020B0503020204020204" charset="-122"/>
                  <a:ea typeface="微软雅黑" panose="020B0503020204020204" charset="-122"/>
                </a:rPr>
                <a:t>       </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将基础数据和印花税纳入风险扫描，对纳税人</a:t>
              </a: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税费种认定错误、</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基础数据不完整、不一致的推送税务人员核实补正，对纳税人自主报告事项缺失的，主动实施纳税提醒，督促其补齐报告。</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algn="l"/>
              <a:r>
                <a:rPr lang="en-US" altLang="zh-CN" sz="2000" b="1" dirty="0">
                  <a:solidFill>
                    <a:srgbClr val="5DF4FB"/>
                  </a:solidFill>
                  <a:latin typeface="微软雅黑" panose="020B0503020204020204" charset="-122"/>
                  <a:ea typeface="微软雅黑" panose="020B0503020204020204" charset="-122"/>
                  <a:sym typeface="+mn-ea"/>
                </a:rPr>
                <a:t>      </a:t>
              </a:r>
              <a:r>
                <a:rPr lang="zh-CN" altLang="en-US" sz="2000" b="1" dirty="0">
                  <a:solidFill>
                    <a:srgbClr val="5DF4FB"/>
                  </a:solidFill>
                  <a:latin typeface="微软雅黑" panose="020B0503020204020204" charset="-122"/>
                  <a:ea typeface="微软雅黑" panose="020B0503020204020204" charset="-122"/>
                  <a:sym typeface="+mn-ea"/>
                </a:rPr>
                <a:t>涉及税费种：印花税</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algn="l"/>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579982" y="94901"/>
            <a:ext cx="3698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房开项目一体化管理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372745" y="1950085"/>
            <a:ext cx="11270615" cy="4920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500"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2.土地出让环节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448310" y="727075"/>
            <a:ext cx="11421110" cy="1201420"/>
            <a:chOff x="133" y="1145"/>
            <a:chExt cx="19067" cy="1892"/>
          </a:xfrm>
        </p:grpSpPr>
        <p:sp>
          <p:nvSpPr>
            <p:cNvPr id="40" name="矩形 39"/>
            <p:cNvSpPr/>
            <p:nvPr/>
          </p:nvSpPr>
          <p:spPr>
            <a:xfrm>
              <a:off x="133" y="1145"/>
              <a:ext cx="18932" cy="1892"/>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269" y="1235"/>
              <a:ext cx="18931" cy="1598"/>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充分利用土地挂牌出让数据</a:t>
              </a: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、土地出转让合同</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，分析纳税人契税、印花税风险，对纳税人土地税源登记情况进行分析，加强城镇土地使用税风险防控。</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r>
                <a:rPr lang="zh-CN" altLang="en-US" sz="2000" b="1" dirty="0">
                  <a:solidFill>
                    <a:srgbClr val="5DF4FB"/>
                  </a:solidFill>
                  <a:latin typeface="微软雅黑" panose="020B0503020204020204" charset="-122"/>
                  <a:ea typeface="微软雅黑" panose="020B0503020204020204" charset="-122"/>
                  <a:sym typeface="+mn-ea"/>
                </a:rPr>
                <a:t>涉及税费种：印花税、契税、耕地占用税、土地使用税、土地出让金</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5" name="文本框 35"/>
          <p:cNvSpPr txBox="1">
            <a:spLocks noChangeArrowheads="1"/>
          </p:cNvSpPr>
          <p:nvPr/>
        </p:nvSpPr>
        <p:spPr bwMode="auto">
          <a:xfrm>
            <a:off x="579982" y="94901"/>
            <a:ext cx="3698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房开项目一体化管理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448310" y="2001520"/>
            <a:ext cx="11341100"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3.建筑施工环节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430530" y="775970"/>
            <a:ext cx="11322367" cy="1080770"/>
            <a:chOff x="133" y="1145"/>
            <a:chExt cx="19147" cy="1702"/>
          </a:xfrm>
        </p:grpSpPr>
        <p:sp>
          <p:nvSpPr>
            <p:cNvPr id="40" name="矩形 39"/>
            <p:cNvSpPr/>
            <p:nvPr/>
          </p:nvSpPr>
          <p:spPr>
            <a:xfrm>
              <a:off x="133" y="1145"/>
              <a:ext cx="18932" cy="1664"/>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349" y="1152"/>
              <a:ext cx="18931" cy="1695"/>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将建筑业、不动产项目、土地增值税项目登记等数据信息进行关联比对，通过核查业主方付款情况，匹配施工方发票开具情况对增值税、企业所得税预缴进行风险管理。</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609600" algn="l" fontAlgn="auto">
                <a:extLst>
                  <a:ext uri="{35155182-B16C-46BC-9424-99874614C6A1}">
                    <wpsdc:indentchars xmlns:wpsdc="http://www.wps.cn/officeDocument/2017/drawingmlCustomData" val="200" checksum="4158780845"/>
                  </a:ext>
                </a:extLst>
              </a:pPr>
              <a:r>
                <a:rPr lang="zh-CN" altLang="en-US" sz="2400" b="1" dirty="0">
                  <a:solidFill>
                    <a:srgbClr val="5DF4FB"/>
                  </a:solidFill>
                  <a:latin typeface="微软雅黑" panose="020B0503020204020204" charset="-122"/>
                  <a:ea typeface="微软雅黑" panose="020B0503020204020204" charset="-122"/>
                </a:rPr>
                <a:t>涉及税费种：施工方印花税、增值税及附加、企业所得税预缴、企业所得税</a:t>
              </a:r>
              <a:endParaRPr lang="zh-CN" altLang="en-US" sz="2400" b="1" dirty="0">
                <a:solidFill>
                  <a:srgbClr val="5DF4FB"/>
                </a:soli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579982" y="94901"/>
            <a:ext cx="3698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房开项目一体化管理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414020" y="1881505"/>
            <a:ext cx="11195050" cy="4976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4.</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销售</a:t>
            </a: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448310" y="727075"/>
            <a:ext cx="11268075" cy="1102360"/>
            <a:chOff x="133" y="1145"/>
            <a:chExt cx="18933" cy="1736"/>
          </a:xfrm>
        </p:grpSpPr>
        <p:sp>
          <p:nvSpPr>
            <p:cNvPr id="40" name="矩形 39"/>
            <p:cNvSpPr/>
            <p:nvPr/>
          </p:nvSpPr>
          <p:spPr>
            <a:xfrm>
              <a:off x="133" y="1145"/>
              <a:ext cx="18932" cy="1736"/>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5" y="1145"/>
              <a:ext cx="18931" cy="1598"/>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利用住建部门网签数据和银行按揭等信息数据，对纳税人印花税、预缴增值税、预征土地增值税、企业所得税等动态风险管理。</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609600" algn="l" fontAlgn="auto"/>
              <a:r>
                <a:rPr lang="zh-CN" altLang="en-US" sz="2000" b="1" dirty="0">
                  <a:solidFill>
                    <a:srgbClr val="5DF4FB"/>
                  </a:solidFill>
                  <a:latin typeface="微软雅黑" panose="020B0503020204020204" charset="-122"/>
                  <a:ea typeface="微软雅黑" panose="020B0503020204020204" charset="-122"/>
                  <a:sym typeface="+mn-ea"/>
                </a:rPr>
                <a:t>涉及税费种：印花税、增值税及附加、土地增值税（预缴）、企业所得税（预缴）</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579982" y="94901"/>
            <a:ext cx="3698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房开项目一体化管理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447675" y="1902460"/>
            <a:ext cx="11269345" cy="495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5.竣工清算环节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448945" y="727075"/>
            <a:ext cx="11142345" cy="1129665"/>
            <a:chOff x="133" y="1145"/>
            <a:chExt cx="18933" cy="1779"/>
          </a:xfrm>
        </p:grpSpPr>
        <p:sp>
          <p:nvSpPr>
            <p:cNvPr id="40" name="矩形 39"/>
            <p:cNvSpPr/>
            <p:nvPr/>
          </p:nvSpPr>
          <p:spPr>
            <a:xfrm>
              <a:off x="133" y="1145"/>
              <a:ext cx="18932" cy="1779"/>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5" y="1263"/>
              <a:ext cx="18931" cy="1598"/>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将纳税人交房公告与土地增值税项目进行关联，及时对建筑方开展清算、对房开企业进行土地增值税清算；对已交房的项目，提醒纳税人及时变更房产税、城镇土地使用税税源登记，后续销售纳入尾盘管理</a:t>
              </a:r>
              <a:r>
                <a:rPr sz="2000" dirty="0" smtClean="0">
                  <a:gradFill>
                    <a:gsLst>
                      <a:gs pos="0">
                        <a:prstClr val="white"/>
                      </a:gs>
                      <a:gs pos="100000">
                        <a:prstClr val="white"/>
                      </a:gs>
                    </a:gsLst>
                    <a:lin ang="0" scaled="0"/>
                  </a:gradFill>
                  <a:latin typeface="微软雅黑" panose="020B0503020204020204" charset="-122"/>
                  <a:ea typeface="微软雅黑" panose="020B0503020204020204" charset="-122"/>
                </a:rPr>
                <a:t>。</a:t>
              </a:r>
              <a:r>
                <a:rPr lang="zh-CN" altLang="en-US" sz="2000" b="1" dirty="0" smtClean="0">
                  <a:solidFill>
                    <a:srgbClr val="5DF4FB"/>
                  </a:solidFill>
                  <a:latin typeface="微软雅黑" panose="020B0503020204020204" charset="-122"/>
                  <a:ea typeface="微软雅黑" panose="020B0503020204020204" charset="-122"/>
                  <a:sym typeface="+mn-ea"/>
                </a:rPr>
                <a:t>涉</a:t>
              </a:r>
              <a:r>
                <a:rPr lang="zh-CN" altLang="en-US" sz="2000" b="1" dirty="0">
                  <a:solidFill>
                    <a:srgbClr val="5DF4FB"/>
                  </a:solidFill>
                  <a:latin typeface="微软雅黑" panose="020B0503020204020204" charset="-122"/>
                  <a:ea typeface="微软雅黑" panose="020B0503020204020204" charset="-122"/>
                  <a:sym typeface="+mn-ea"/>
                </a:rPr>
                <a:t>及税费种：土地增值税、房产税、企业所得税</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579982" y="94901"/>
            <a:ext cx="3698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房开项目一体化管理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448945" y="1929765"/>
            <a:ext cx="11141710" cy="4921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6.尾盘销售环节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189865" y="727075"/>
            <a:ext cx="11574780" cy="1165225"/>
            <a:chOff x="1532" y="1145"/>
            <a:chExt cx="18932" cy="1835"/>
          </a:xfrm>
        </p:grpSpPr>
        <p:sp>
          <p:nvSpPr>
            <p:cNvPr id="40" name="矩形 39"/>
            <p:cNvSpPr/>
            <p:nvPr/>
          </p:nvSpPr>
          <p:spPr>
            <a:xfrm>
              <a:off x="1532" y="1145"/>
              <a:ext cx="18932" cy="1835"/>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931" y="1263"/>
              <a:ext cx="18258" cy="1598"/>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根据纳税人网签数据、交房公告</a:t>
              </a: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、土增税清算时间</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，关联分析尾盘销售情况，对增值税、土地增值税、企业所得税进行关联分析和风险防控。</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r>
                <a:rPr lang="zh-CN" altLang="en-US" sz="2000" b="1" dirty="0">
                  <a:solidFill>
                    <a:srgbClr val="5DF4FB"/>
                  </a:solidFill>
                  <a:latin typeface="微软雅黑" panose="020B0503020204020204" charset="-122"/>
                  <a:ea typeface="微软雅黑" panose="020B0503020204020204" charset="-122"/>
                  <a:sym typeface="+mn-ea"/>
                </a:rPr>
                <a:t>涉及税费种：增值税、土地增值税、印花税、企业所得税</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579982" y="94901"/>
            <a:ext cx="3698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房开项目一体化管理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189865" y="1965325"/>
            <a:ext cx="11574145" cy="4885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507865" y="55499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7.</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产权登记</a:t>
            </a: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1139825" y="1189990"/>
            <a:ext cx="9912985" cy="1071880"/>
            <a:chOff x="133" y="1145"/>
            <a:chExt cx="18932" cy="1688"/>
          </a:xfrm>
        </p:grpSpPr>
        <p:sp>
          <p:nvSpPr>
            <p:cNvPr id="40" name="矩形 39"/>
            <p:cNvSpPr/>
            <p:nvPr/>
          </p:nvSpPr>
          <p:spPr>
            <a:xfrm>
              <a:off x="133" y="1145"/>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1235"/>
              <a:ext cx="18931" cy="1598"/>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lang="zh-CN" altLang="en-US" sz="20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sym typeface="+mn-ea"/>
                </a:rPr>
                <a:t>根据不动产权登记信息，分析房屋买受人契税缴纳情况及并进行风险识别。</a:t>
              </a:r>
              <a:endParaRPr lang="zh-CN" altLang="en-US" sz="20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sym typeface="+mn-ea"/>
              </a:endParaRPr>
            </a:p>
            <a:p>
              <a:pPr indent="508000" algn="l" fontAlgn="auto">
                <a:extLst>
                  <a:ext uri="{35155182-B16C-46BC-9424-99874614C6A1}">
                    <wpsdc:indentchars xmlns:wpsdc="http://www.wps.cn/officeDocument/2017/drawingmlCustomData" val="200" checksum="282533468"/>
                  </a:ext>
                </a:extLst>
              </a:pPr>
              <a:r>
                <a:rPr lang="zh-CN" altLang="en-US" sz="2000" b="1" dirty="0">
                  <a:solidFill>
                    <a:srgbClr val="5DF4FB"/>
                  </a:solidFill>
                  <a:latin typeface="微软雅黑" panose="020B0503020204020204" charset="-122"/>
                  <a:ea typeface="微软雅黑" panose="020B0503020204020204" charset="-122"/>
                  <a:sym typeface="+mn-ea"/>
                </a:rPr>
                <a:t>涉及税费种：契税、增值税、个人所得税</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579982" y="94901"/>
            <a:ext cx="3698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3.5.1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房开项目一体化管理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24" name="Rectangle 49"/>
          <p:cNvSpPr/>
          <p:nvPr/>
        </p:nvSpPr>
        <p:spPr>
          <a:xfrm>
            <a:off x="1892839" y="4434493"/>
            <a:ext cx="184731" cy="379656"/>
          </a:xfrm>
          <a:prstGeom prst="rect">
            <a:avLst/>
          </a:prstGeom>
        </p:spPr>
        <p:txBody>
          <a:bodyPr wrap="none">
            <a:spAutoFit/>
          </a:bodyPr>
          <a:p>
            <a:pPr defTabSz="1375410"/>
            <a:endParaRPr lang="en-US" sz="1865"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44" name="组合 43"/>
          <p:cNvGrpSpPr/>
          <p:nvPr/>
        </p:nvGrpSpPr>
        <p:grpSpPr>
          <a:xfrm>
            <a:off x="1593850" y="2705735"/>
            <a:ext cx="2913380" cy="2453640"/>
            <a:chOff x="5309" y="3716"/>
            <a:chExt cx="4588" cy="3864"/>
          </a:xfrm>
        </p:grpSpPr>
        <p:sp>
          <p:nvSpPr>
            <p:cNvPr id="23" name="Rectangle 29"/>
            <p:cNvSpPr/>
            <p:nvPr/>
          </p:nvSpPr>
          <p:spPr>
            <a:xfrm>
              <a:off x="6047" y="6269"/>
              <a:ext cx="3382" cy="1078"/>
            </a:xfrm>
            <a:prstGeom prst="rect">
              <a:avLst/>
            </a:prstGeom>
            <a:solidFill>
              <a:srgbClr val="00B0F0">
                <a:alpha val="63000"/>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defTabSz="1375410"/>
              <a:r>
                <a:rPr lang="zh-CN" altLang="en-US" sz="1865" b="1" dirty="0">
                  <a:gradFill>
                    <a:gsLst>
                      <a:gs pos="83000">
                        <a:prstClr val="white"/>
                      </a:gs>
                      <a:gs pos="100000">
                        <a:prstClr val="white"/>
                      </a:gs>
                    </a:gsLst>
                    <a:lin ang="5400000" scaled="1"/>
                  </a:gradFill>
                  <a:latin typeface="微软雅黑" panose="020B0503020204020204" charset="-122"/>
                  <a:ea typeface="微软雅黑" panose="020B0503020204020204" charset="-122"/>
                </a:rPr>
                <a:t>不动产权登记</a:t>
              </a:r>
              <a:endParaRPr lang="zh-CN" altLang="en-US" sz="1865" b="1"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a:p>
              <a:pPr algn="ctr" defTabSz="1375410"/>
              <a:r>
                <a:rPr lang="zh-CN" altLang="en-US" sz="1865" b="1" dirty="0">
                  <a:gradFill>
                    <a:gsLst>
                      <a:gs pos="83000">
                        <a:prstClr val="white"/>
                      </a:gs>
                      <a:gs pos="100000">
                        <a:prstClr val="white"/>
                      </a:gs>
                    </a:gsLst>
                    <a:lin ang="5400000" scaled="1"/>
                  </a:gradFill>
                  <a:latin typeface="微软雅黑" panose="020B0503020204020204" charset="-122"/>
                  <a:ea typeface="微软雅黑" panose="020B0503020204020204" charset="-122"/>
                </a:rPr>
                <a:t>（</a:t>
              </a:r>
              <a:r>
                <a:rPr lang="zh-CN" altLang="en-US" sz="1865" b="1" dirty="0">
                  <a:gradFill>
                    <a:gsLst>
                      <a:gs pos="83000">
                        <a:prstClr val="white"/>
                      </a:gs>
                      <a:gs pos="100000">
                        <a:prstClr val="white"/>
                      </a:gs>
                    </a:gsLst>
                    <a:lin ang="5400000" scaled="1"/>
                  </a:gradFill>
                  <a:latin typeface="微软雅黑" panose="020B0503020204020204" charset="-122"/>
                  <a:ea typeface="微软雅黑" panose="020B0503020204020204" charset="-122"/>
                  <a:sym typeface="+mn-ea"/>
                </a:rPr>
                <a:t>增量房</a:t>
              </a:r>
              <a:r>
                <a:rPr lang="zh-CN" altLang="en-US" sz="1865" b="1" dirty="0">
                  <a:gradFill>
                    <a:gsLst>
                      <a:gs pos="83000">
                        <a:prstClr val="white"/>
                      </a:gs>
                      <a:gs pos="100000">
                        <a:prstClr val="white"/>
                      </a:gs>
                    </a:gsLst>
                    <a:lin ang="5400000" scaled="1"/>
                  </a:gradFill>
                  <a:latin typeface="微软雅黑" panose="020B0503020204020204" charset="-122"/>
                  <a:ea typeface="微软雅黑" panose="020B0503020204020204" charset="-122"/>
                </a:rPr>
                <a:t>、二手房）</a:t>
              </a:r>
              <a:endParaRPr lang="zh-CN" altLang="en-US" sz="1865" b="1"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43" name="组合 42"/>
            <p:cNvGrpSpPr/>
            <p:nvPr/>
          </p:nvGrpSpPr>
          <p:grpSpPr>
            <a:xfrm>
              <a:off x="5309" y="3716"/>
              <a:ext cx="4588" cy="3864"/>
              <a:chOff x="5309" y="3716"/>
              <a:chExt cx="4588" cy="3864"/>
            </a:xfrm>
          </p:grpSpPr>
          <p:sp>
            <p:nvSpPr>
              <p:cNvPr id="17" name="Rectangle 29"/>
              <p:cNvSpPr/>
              <p:nvPr/>
            </p:nvSpPr>
            <p:spPr>
              <a:xfrm>
                <a:off x="6047" y="4012"/>
                <a:ext cx="3226" cy="1078"/>
              </a:xfrm>
              <a:prstGeom prst="rect">
                <a:avLst/>
              </a:prstGeom>
              <a:solidFill>
                <a:srgbClr val="00B0F0">
                  <a:alpha val="63000"/>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defTabSz="1375410"/>
                <a:r>
                  <a:rPr lang="zh-CN" altLang="en-US" sz="1865" b="1" dirty="0">
                    <a:gradFill>
                      <a:gsLst>
                        <a:gs pos="83000">
                          <a:prstClr val="white"/>
                        </a:gs>
                        <a:gs pos="100000">
                          <a:prstClr val="white"/>
                        </a:gs>
                      </a:gsLst>
                      <a:lin ang="5400000" scaled="1"/>
                    </a:gradFill>
                    <a:latin typeface="微软雅黑" panose="020B0503020204020204" charset="-122"/>
                    <a:ea typeface="微软雅黑" panose="020B0503020204020204" charset="-122"/>
                  </a:rPr>
                  <a:t>金三房屋交易税费申报</a:t>
                </a:r>
                <a:endParaRPr lang="zh-CN" altLang="en-US" sz="1865" b="1"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91" name="Group 27"/>
              <p:cNvGrpSpPr>
                <a:grpSpLocks noChangeAspect="1"/>
              </p:cNvGrpSpPr>
              <p:nvPr/>
            </p:nvGrpSpPr>
            <p:grpSpPr bwMode="auto">
              <a:xfrm>
                <a:off x="6738" y="5569"/>
                <a:ext cx="558" cy="373"/>
                <a:chOff x="0" y="0"/>
                <a:chExt cx="576000" cy="385071"/>
              </a:xfrm>
              <a:effectLst>
                <a:glow rad="88900">
                  <a:srgbClr val="007DA4">
                    <a:satMod val="175000"/>
                    <a:alpha val="30000"/>
                  </a:srgbClr>
                </a:glow>
              </a:effectLst>
            </p:grpSpPr>
            <p:sp>
              <p:nvSpPr>
                <p:cNvPr id="392"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393"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grpSp>
            <p:nvGrpSpPr>
              <p:cNvPr id="28" name="Group 27"/>
              <p:cNvGrpSpPr>
                <a:grpSpLocks noChangeAspect="1"/>
              </p:cNvGrpSpPr>
              <p:nvPr/>
            </p:nvGrpSpPr>
            <p:grpSpPr bwMode="auto">
              <a:xfrm rot="10800000">
                <a:off x="7732" y="5575"/>
                <a:ext cx="558" cy="373"/>
                <a:chOff x="0" y="0"/>
                <a:chExt cx="576000" cy="385071"/>
              </a:xfrm>
              <a:effectLst>
                <a:glow rad="88900">
                  <a:srgbClr val="007DA4">
                    <a:satMod val="175000"/>
                    <a:alpha val="30000"/>
                  </a:srgbClr>
                </a:glow>
              </a:effectLst>
            </p:grpSpPr>
            <p:sp>
              <p:nvSpPr>
                <p:cNvPr id="29"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30"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394" name="矩形 65"/>
              <p:cNvSpPr>
                <a:spLocks noChangeArrowheads="1"/>
              </p:cNvSpPr>
              <p:nvPr/>
            </p:nvSpPr>
            <p:spPr bwMode="auto">
              <a:xfrm>
                <a:off x="5309" y="3716"/>
                <a:ext cx="4589" cy="3864"/>
              </a:xfrm>
              <a:prstGeom prst="rect">
                <a:avLst/>
              </a:prstGeom>
              <a:noFill/>
              <a:ln w="12700" cmpd="sng">
                <a:solidFill>
                  <a:srgbClr val="00AFD2"/>
                </a:solidFill>
                <a:round/>
              </a:ln>
              <a:effectLst>
                <a:glow rad="88900">
                  <a:srgbClr val="007DA4">
                    <a:alpha val="30000"/>
                  </a:srgbClr>
                </a:glow>
              </a:effectLst>
            </p:spPr>
            <p:txBody>
              <a:bodyPr/>
              <a:p>
                <a:pPr defTabSz="1218565">
                  <a:defRPr/>
                </a:pPr>
                <a:endParaRPr lang="zh-CN" altLang="en-US" sz="2400" kern="0">
                  <a:solidFill>
                    <a:sysClr val="windowText" lastClr="000000"/>
                  </a:solidFill>
                </a:endParaRPr>
              </a:p>
            </p:txBody>
          </p:sp>
        </p:grpSp>
      </p:grpSp>
      <p:sp>
        <p:nvSpPr>
          <p:cNvPr id="41" name="文本框 40"/>
          <p:cNvSpPr txBox="1"/>
          <p:nvPr/>
        </p:nvSpPr>
        <p:spPr>
          <a:xfrm>
            <a:off x="5774690" y="2992755"/>
            <a:ext cx="2926080" cy="645160"/>
          </a:xfrm>
          <a:prstGeom prst="rect">
            <a:avLst/>
          </a:prstGeom>
          <a:noFill/>
        </p:spPr>
        <p:txBody>
          <a:bodyPr wrap="none" rtlCol="0">
            <a:spAutoFit/>
          </a:bodyPr>
          <a:p>
            <a:pPr algn="ctr"/>
            <a:r>
              <a:rPr lang="zh-CN" altLang="en-US" b="1" dirty="0">
                <a:solidFill>
                  <a:srgbClr val="5DF4FB"/>
                </a:solidFill>
                <a:latin typeface="微软雅黑" panose="020B0503020204020204" charset="-122"/>
                <a:ea typeface="微软雅黑" panose="020B0503020204020204" charset="-122"/>
                <a:sym typeface="+mn-ea"/>
              </a:rPr>
              <a:t>契税、增值税、个人所得税</a:t>
            </a:r>
            <a:endParaRPr lang="zh-CN" altLang="en-US" b="1" dirty="0">
              <a:solidFill>
                <a:srgbClr val="5DF4FB"/>
              </a:solidFill>
              <a:latin typeface="微软雅黑" panose="020B0503020204020204" charset="-122"/>
              <a:ea typeface="微软雅黑" panose="020B0503020204020204" charset="-122"/>
              <a:sym typeface="+mn-ea"/>
            </a:endParaRPr>
          </a:p>
          <a:p>
            <a:pPr algn="ctr"/>
            <a:r>
              <a:rPr lang="zh-CN" altLang="en-US" b="1" dirty="0">
                <a:solidFill>
                  <a:srgbClr val="5DF4FB"/>
                </a:solidFill>
                <a:latin typeface="微软雅黑" panose="020B0503020204020204" charset="-122"/>
                <a:ea typeface="微软雅黑" panose="020B0503020204020204" charset="-122"/>
                <a:sym typeface="+mn-ea"/>
              </a:rPr>
              <a:t>风险</a:t>
            </a:r>
            <a:endParaRPr lang="zh-CN" altLang="en-US"/>
          </a:p>
        </p:txBody>
      </p:sp>
      <p:sp>
        <p:nvSpPr>
          <p:cNvPr id="42" name="文本框 41"/>
          <p:cNvSpPr txBox="1"/>
          <p:nvPr/>
        </p:nvSpPr>
        <p:spPr>
          <a:xfrm>
            <a:off x="6156325" y="4326890"/>
            <a:ext cx="1783080" cy="368300"/>
          </a:xfrm>
          <a:prstGeom prst="rect">
            <a:avLst/>
          </a:prstGeom>
          <a:noFill/>
        </p:spPr>
        <p:txBody>
          <a:bodyPr wrap="none" rtlCol="0">
            <a:spAutoFit/>
          </a:bodyPr>
          <a:p>
            <a:pPr algn="l"/>
            <a:r>
              <a:rPr lang="zh-CN" altLang="en-US" b="1" dirty="0">
                <a:solidFill>
                  <a:srgbClr val="5DF4FB"/>
                </a:solidFill>
                <a:latin typeface="微软雅黑" panose="020B0503020204020204" charset="-122"/>
                <a:ea typeface="微软雅黑" panose="020B0503020204020204" charset="-122"/>
              </a:rPr>
              <a:t>统计分析、报告</a:t>
            </a:r>
            <a:endParaRPr lang="zh-CN" altLang="en-US"/>
          </a:p>
        </p:txBody>
      </p:sp>
      <p:sp>
        <p:nvSpPr>
          <p:cNvPr id="62" name="矩形 65"/>
          <p:cNvSpPr>
            <a:spLocks noChangeArrowheads="1"/>
          </p:cNvSpPr>
          <p:nvPr/>
        </p:nvSpPr>
        <p:spPr bwMode="auto">
          <a:xfrm>
            <a:off x="5695950" y="2854960"/>
            <a:ext cx="2998470" cy="2266315"/>
          </a:xfrm>
          <a:prstGeom prst="rect">
            <a:avLst/>
          </a:prstGeom>
          <a:noFill/>
          <a:ln w="12700" cmpd="sng">
            <a:solidFill>
              <a:srgbClr val="00AFD2"/>
            </a:solidFill>
            <a:round/>
          </a:ln>
          <a:effectLst>
            <a:glow rad="88900">
              <a:srgbClr val="007DA4">
                <a:alpha val="30000"/>
              </a:srgbClr>
            </a:glow>
          </a:effectLst>
        </p:spPr>
        <p:txBody>
          <a:bodyPr/>
          <a:p>
            <a:pPr defTabSz="1218565">
              <a:defRPr/>
            </a:pPr>
            <a:endParaRPr lang="zh-CN" altLang="en-US" sz="2400" kern="0">
              <a:solidFill>
                <a:sysClr val="windowText" lastClr="000000"/>
              </a:solidFill>
            </a:endParaRPr>
          </a:p>
        </p:txBody>
      </p:sp>
      <p:sp>
        <p:nvSpPr>
          <p:cNvPr id="63" name="燕尾形 68"/>
          <p:cNvSpPr>
            <a:spLocks noChangeArrowheads="1"/>
          </p:cNvSpPr>
          <p:nvPr/>
        </p:nvSpPr>
        <p:spPr bwMode="auto">
          <a:xfrm>
            <a:off x="4878070" y="3578225"/>
            <a:ext cx="448310" cy="419100"/>
          </a:xfrm>
          <a:prstGeom prst="chevron">
            <a:avLst>
              <a:gd name="adj" fmla="val 63227"/>
            </a:avLst>
          </a:prstGeom>
          <a:noFill/>
          <a:ln w="12700">
            <a:solidFill>
              <a:srgbClr val="30B8D8"/>
            </a:solidFill>
            <a:miter lim="800000"/>
          </a:ln>
          <a:effectLst>
            <a:glow rad="88900">
              <a:srgbClr val="007DA4">
                <a:satMod val="175000"/>
                <a:alpha val="30000"/>
              </a:srgb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cxnSp>
        <p:nvCxnSpPr>
          <p:cNvPr id="430" name="直接连接符 79"/>
          <p:cNvCxnSpPr>
            <a:cxnSpLocks noChangeShapeType="1"/>
          </p:cNvCxnSpPr>
          <p:nvPr/>
        </p:nvCxnSpPr>
        <p:spPr bwMode="auto">
          <a:xfrm>
            <a:off x="6301740" y="3954780"/>
            <a:ext cx="1991995" cy="1778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1" presetClass="entr" presetSubtype="1"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heel(1)">
                                      <p:cBhvr>
                                        <p:cTn id="12" dur="2000"/>
                                        <p:tgtEl>
                                          <p:spTgt spid="62"/>
                                        </p:tgtEl>
                                      </p:cBhvr>
                                    </p:animEffect>
                                  </p:childTnLst>
                                </p:cTn>
                              </p:par>
                            </p:childTnLst>
                          </p:cTn>
                        </p:par>
                        <p:par>
                          <p:cTn id="13" fill="hold">
                            <p:stCondLst>
                              <p:cond delay="3000"/>
                            </p:stCondLst>
                            <p:childTnLst>
                              <p:par>
                                <p:cTn id="14" presetID="10" presetClass="entr" presetSubtype="0" repeatCount="2000" fill="hold"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500"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等腰三角形 68"/>
          <p:cNvSpPr/>
          <p:nvPr/>
        </p:nvSpPr>
        <p:spPr>
          <a:xfrm rot="15360907">
            <a:off x="10409880" y="2122423"/>
            <a:ext cx="409835" cy="742415"/>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0" name="直接连接符 69"/>
          <p:cNvCxnSpPr/>
          <p:nvPr/>
        </p:nvCxnSpPr>
        <p:spPr>
          <a:xfrm flipV="1">
            <a:off x="11181190" y="529550"/>
            <a:ext cx="1068484" cy="500652"/>
          </a:xfrm>
          <a:prstGeom prst="line">
            <a:avLst/>
          </a:prstGeom>
          <a:noFill/>
          <a:ln w="1905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V="1">
            <a:off x="10496550" y="1117178"/>
            <a:ext cx="1733697" cy="702097"/>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flipH="1">
            <a:off x="-79875" y="4681007"/>
            <a:ext cx="3757355" cy="1945089"/>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39847" y="4792663"/>
            <a:ext cx="2037293" cy="681134"/>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p:nvPr/>
        </p:nvCxnSpPr>
        <p:spPr>
          <a:xfrm flipH="1">
            <a:off x="371476" y="5992316"/>
            <a:ext cx="1564897" cy="955632"/>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flipH="1">
            <a:off x="-49958" y="5905339"/>
            <a:ext cx="842868" cy="393236"/>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flipH="1">
            <a:off x="-79875" y="4884309"/>
            <a:ext cx="2380939" cy="88990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flipV="1">
            <a:off x="9610612" y="-56021"/>
            <a:ext cx="1108196" cy="84269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V="1">
            <a:off x="11134952" y="-56512"/>
            <a:ext cx="927580" cy="546097"/>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82" name="等腰三角形 81"/>
          <p:cNvSpPr/>
          <p:nvPr/>
        </p:nvSpPr>
        <p:spPr>
          <a:xfrm rot="15015087">
            <a:off x="9955257" y="1840582"/>
            <a:ext cx="408709" cy="55172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4348860">
            <a:off x="798586" y="4378341"/>
            <a:ext cx="393324" cy="46484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任意多边形 66"/>
          <p:cNvSpPr/>
          <p:nvPr/>
        </p:nvSpPr>
        <p:spPr>
          <a:xfrm flipV="1">
            <a:off x="5981216" y="1345683"/>
            <a:ext cx="4216069" cy="3659162"/>
          </a:xfrm>
          <a:custGeom>
            <a:avLst/>
            <a:gdLst>
              <a:gd name="connsiteX0" fmla="*/ 2727548 w 5189873"/>
              <a:gd name="connsiteY0" fmla="*/ 1510371 h 4504335"/>
              <a:gd name="connsiteX1" fmla="*/ 3461308 w 5189873"/>
              <a:gd name="connsiteY1" fmla="*/ 1510371 h 4504335"/>
              <a:gd name="connsiteX2" fmla="*/ 2958996 w 5189873"/>
              <a:gd name="connsiteY2" fmla="*/ 640341 h 4504335"/>
              <a:gd name="connsiteX3" fmla="*/ 2960975 w 5189873"/>
              <a:gd name="connsiteY3" fmla="*/ 636913 h 4504335"/>
              <a:gd name="connsiteX4" fmla="*/ 2594937 w 5189873"/>
              <a:gd name="connsiteY4" fmla="*/ 0 h 4504335"/>
              <a:gd name="connsiteX5" fmla="*/ 1725790 w 5189873"/>
              <a:gd name="connsiteY5" fmla="*/ 1505405 h 4504335"/>
              <a:gd name="connsiteX6" fmla="*/ 2459551 w 5189873"/>
              <a:gd name="connsiteY6" fmla="*/ 1505406 h 4504335"/>
              <a:gd name="connsiteX7" fmla="*/ 2592116 w 5189873"/>
              <a:gd name="connsiteY7" fmla="*/ 1275797 h 4504335"/>
              <a:gd name="connsiteX8" fmla="*/ 5189873 w 5189873"/>
              <a:gd name="connsiteY8" fmla="*/ 4504335 h 4504335"/>
              <a:gd name="connsiteX9" fmla="*/ 5187527 w 5189873"/>
              <a:gd name="connsiteY9" fmla="*/ 4500271 h 4504335"/>
              <a:gd name="connsiteX10" fmla="*/ 5189873 w 5189873"/>
              <a:gd name="connsiteY10" fmla="*/ 4500271 h 4504335"/>
              <a:gd name="connsiteX11" fmla="*/ 4821309 w 5189873"/>
              <a:gd name="connsiteY11" fmla="*/ 3864816 h 4504335"/>
              <a:gd name="connsiteX12" fmla="*/ 4820647 w 5189873"/>
              <a:gd name="connsiteY12" fmla="*/ 3864816 h 4504335"/>
              <a:gd name="connsiteX13" fmla="*/ 4676399 w 5189873"/>
              <a:gd name="connsiteY13" fmla="*/ 3614971 h 4504335"/>
              <a:gd name="connsiteX14" fmla="*/ 3942638 w 5189873"/>
              <a:gd name="connsiteY14" fmla="*/ 3614971 h 4504335"/>
              <a:gd name="connsiteX15" fmla="*/ 4086886 w 5189873"/>
              <a:gd name="connsiteY15" fmla="*/ 3864816 h 4504335"/>
              <a:gd name="connsiteX16" fmla="*/ 1097345 w 5189873"/>
              <a:gd name="connsiteY16" fmla="*/ 3864816 h 4504335"/>
              <a:gd name="connsiteX17" fmla="*/ 1241593 w 5189873"/>
              <a:gd name="connsiteY17" fmla="*/ 3614971 h 4504335"/>
              <a:gd name="connsiteX18" fmla="*/ 507833 w 5189873"/>
              <a:gd name="connsiteY18" fmla="*/ 3614971 h 4504335"/>
              <a:gd name="connsiteX19" fmla="*/ 0 w 5189873"/>
              <a:gd name="connsiteY19" fmla="*/ 4494561 h 4504335"/>
              <a:gd name="connsiteX20" fmla="*/ 3315 w 5189873"/>
              <a:gd name="connsiteY20" fmla="*/ 4494555 h 4504335"/>
              <a:gd name="connsiteX21" fmla="*/ 0 w 5189873"/>
              <a:gd name="connsiteY21" fmla="*/ 4500271 h 4504335"/>
              <a:gd name="connsiteX22" fmla="*/ 4453766 w 5189873"/>
              <a:gd name="connsiteY22" fmla="*/ 4500271 h 4504335"/>
              <a:gd name="connsiteX23" fmla="*/ 4455271 w 5189873"/>
              <a:gd name="connsiteY23" fmla="*/ 4502876 h 450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89873" h="4504335">
                <a:moveTo>
                  <a:pt x="2727548" y="1510371"/>
                </a:moveTo>
                <a:lnTo>
                  <a:pt x="3461308" y="1510371"/>
                </a:lnTo>
                <a:lnTo>
                  <a:pt x="2958996" y="640341"/>
                </a:lnTo>
                <a:lnTo>
                  <a:pt x="2960975" y="636913"/>
                </a:lnTo>
                <a:lnTo>
                  <a:pt x="2594937" y="0"/>
                </a:lnTo>
                <a:lnTo>
                  <a:pt x="1725790" y="1505405"/>
                </a:lnTo>
                <a:lnTo>
                  <a:pt x="2459551" y="1505406"/>
                </a:lnTo>
                <a:lnTo>
                  <a:pt x="2592116" y="1275797"/>
                </a:lnTo>
                <a:close/>
                <a:moveTo>
                  <a:pt x="5189873" y="4504335"/>
                </a:moveTo>
                <a:lnTo>
                  <a:pt x="5187527" y="4500271"/>
                </a:lnTo>
                <a:lnTo>
                  <a:pt x="5189873" y="4500271"/>
                </a:lnTo>
                <a:lnTo>
                  <a:pt x="4821309" y="3864816"/>
                </a:lnTo>
                <a:lnTo>
                  <a:pt x="4820647" y="3864816"/>
                </a:lnTo>
                <a:lnTo>
                  <a:pt x="4676399" y="3614971"/>
                </a:lnTo>
                <a:lnTo>
                  <a:pt x="3942638" y="3614971"/>
                </a:lnTo>
                <a:lnTo>
                  <a:pt x="4086886" y="3864816"/>
                </a:lnTo>
                <a:lnTo>
                  <a:pt x="1097345" y="3864816"/>
                </a:lnTo>
                <a:lnTo>
                  <a:pt x="1241593" y="3614971"/>
                </a:lnTo>
                <a:lnTo>
                  <a:pt x="507833" y="3614971"/>
                </a:lnTo>
                <a:lnTo>
                  <a:pt x="0" y="4494561"/>
                </a:lnTo>
                <a:lnTo>
                  <a:pt x="3315" y="4494555"/>
                </a:lnTo>
                <a:lnTo>
                  <a:pt x="0" y="4500271"/>
                </a:lnTo>
                <a:lnTo>
                  <a:pt x="4453766" y="4500271"/>
                </a:lnTo>
                <a:lnTo>
                  <a:pt x="4455271" y="4502876"/>
                </a:lnTo>
                <a:close/>
              </a:path>
            </a:pathLst>
          </a:custGeom>
          <a:solidFill>
            <a:srgbClr val="00B0F0">
              <a:alpha val="40000"/>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4" name="组合 3"/>
          <p:cNvGrpSpPr/>
          <p:nvPr/>
        </p:nvGrpSpPr>
        <p:grpSpPr>
          <a:xfrm>
            <a:off x="6543675" y="2454910"/>
            <a:ext cx="3287395" cy="1494155"/>
            <a:chOff x="4994571" y="2039472"/>
            <a:chExt cx="1704660" cy="1494079"/>
          </a:xfrm>
        </p:grpSpPr>
        <p:sp>
          <p:nvSpPr>
            <p:cNvPr id="22" name="文本框 35"/>
            <p:cNvSpPr txBox="1">
              <a:spLocks noChangeArrowheads="1"/>
            </p:cNvSpPr>
            <p:nvPr/>
          </p:nvSpPr>
          <p:spPr bwMode="auto">
            <a:xfrm>
              <a:off x="5025371" y="2039472"/>
              <a:ext cx="1673860" cy="99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defTabSz="1218565">
                <a:spcBef>
                  <a:spcPts val="4800"/>
                </a:spcBef>
              </a:pPr>
              <a:r>
                <a:rPr lang="zh-CN" altLang="en-US"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rPr>
                <a:t>背</a:t>
              </a:r>
              <a:r>
                <a:rPr lang="en-US" altLang="zh-CN"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rPr>
                <a:t>    </a:t>
              </a:r>
              <a:r>
                <a:rPr lang="zh-CN" altLang="en-US"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rPr>
                <a:t>景</a:t>
              </a:r>
              <a:endParaRPr lang="zh-CN" altLang="en-US"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endParaRPr>
            </a:p>
          </p:txBody>
        </p:sp>
        <p:sp>
          <p:nvSpPr>
            <p:cNvPr id="23" name="文本框 35"/>
            <p:cNvSpPr txBox="1">
              <a:spLocks noChangeArrowheads="1"/>
            </p:cNvSpPr>
            <p:nvPr/>
          </p:nvSpPr>
          <p:spPr bwMode="auto">
            <a:xfrm>
              <a:off x="4994571" y="3011581"/>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endParaRPr lang="zh-CN" altLang="en-US" sz="28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sp>
        <p:nvSpPr>
          <p:cNvPr id="51" name="任意多边形 50"/>
          <p:cNvSpPr/>
          <p:nvPr/>
        </p:nvSpPr>
        <p:spPr>
          <a:xfrm flipV="1">
            <a:off x="2042041" y="1801579"/>
            <a:ext cx="2147527" cy="2147527"/>
          </a:xfrm>
          <a:custGeom>
            <a:avLst/>
            <a:gdLst>
              <a:gd name="connsiteX0" fmla="*/ 1923320 w 3600000"/>
              <a:gd name="connsiteY0" fmla="*/ 634464 h 3600000"/>
              <a:gd name="connsiteX1" fmla="*/ 1957921 w 3600000"/>
              <a:gd name="connsiteY1" fmla="*/ 404900 h 3600000"/>
              <a:gd name="connsiteX2" fmla="*/ 1943607 w 3600000"/>
              <a:gd name="connsiteY2" fmla="*/ 402717 h 3600000"/>
              <a:gd name="connsiteX3" fmla="*/ 1851774 w 3600000"/>
              <a:gd name="connsiteY3" fmla="*/ 398079 h 3600000"/>
              <a:gd name="connsiteX4" fmla="*/ 1851774 w 3600000"/>
              <a:gd name="connsiteY4" fmla="*/ 627251 h 3600000"/>
              <a:gd name="connsiteX5" fmla="*/ 1676749 w 3600000"/>
              <a:gd name="connsiteY5" fmla="*/ 634904 h 3600000"/>
              <a:gd name="connsiteX6" fmla="*/ 1748228 w 3600000"/>
              <a:gd name="connsiteY6" fmla="*/ 627698 h 3600000"/>
              <a:gd name="connsiteX7" fmla="*/ 1748228 w 3600000"/>
              <a:gd name="connsiteY7" fmla="*/ 398079 h 3600000"/>
              <a:gd name="connsiteX8" fmla="*/ 1656395 w 3600000"/>
              <a:gd name="connsiteY8" fmla="*/ 402717 h 3600000"/>
              <a:gd name="connsiteX9" fmla="*/ 1642081 w 3600000"/>
              <a:gd name="connsiteY9" fmla="*/ 404900 h 3600000"/>
              <a:gd name="connsiteX10" fmla="*/ 2096364 w 3600000"/>
              <a:gd name="connsiteY10" fmla="*/ 663566 h 3600000"/>
              <a:gd name="connsiteX11" fmla="*/ 2162642 w 3600000"/>
              <a:gd name="connsiteY11" fmla="*/ 448703 h 3600000"/>
              <a:gd name="connsiteX12" fmla="*/ 2083064 w 3600000"/>
              <a:gd name="connsiteY12" fmla="*/ 424000 h 3600000"/>
              <a:gd name="connsiteX13" fmla="*/ 2060281 w 3600000"/>
              <a:gd name="connsiteY13" fmla="*/ 420522 h 3600000"/>
              <a:gd name="connsiteX14" fmla="*/ 2026467 w 3600000"/>
              <a:gd name="connsiteY14" fmla="*/ 644862 h 3600000"/>
              <a:gd name="connsiteX15" fmla="*/ 2040752 w 3600000"/>
              <a:gd name="connsiteY15" fmla="*/ 646303 h 3600000"/>
              <a:gd name="connsiteX16" fmla="*/ 1504026 w 3600000"/>
              <a:gd name="connsiteY16" fmla="*/ 664822 h 3600000"/>
              <a:gd name="connsiteX17" fmla="*/ 1563685 w 3600000"/>
              <a:gd name="connsiteY17" fmla="*/ 646303 h 3600000"/>
              <a:gd name="connsiteX18" fmla="*/ 1573600 w 3600000"/>
              <a:gd name="connsiteY18" fmla="*/ 645303 h 3600000"/>
              <a:gd name="connsiteX19" fmla="*/ 1539721 w 3600000"/>
              <a:gd name="connsiteY19" fmla="*/ 420522 h 3600000"/>
              <a:gd name="connsiteX20" fmla="*/ 1516938 w 3600000"/>
              <a:gd name="connsiteY20" fmla="*/ 424000 h 3600000"/>
              <a:gd name="connsiteX21" fmla="*/ 1437361 w 3600000"/>
              <a:gd name="connsiteY21" fmla="*/ 448703 h 3600000"/>
              <a:gd name="connsiteX22" fmla="*/ 2264505 w 3600000"/>
              <a:gd name="connsiteY22" fmla="*/ 716128 h 3600000"/>
              <a:gd name="connsiteX23" fmla="*/ 2361824 w 3600000"/>
              <a:gd name="connsiteY23" fmla="*/ 514043 h 3600000"/>
              <a:gd name="connsiteX24" fmla="*/ 2346710 w 3600000"/>
              <a:gd name="connsiteY24" fmla="*/ 505840 h 3600000"/>
              <a:gd name="connsiteX25" fmla="*/ 2261532 w 3600000"/>
              <a:gd name="connsiteY25" fmla="*/ 479399 h 3600000"/>
              <a:gd name="connsiteX26" fmla="*/ 2195256 w 3600000"/>
              <a:gd name="connsiteY26" fmla="*/ 694263 h 3600000"/>
              <a:gd name="connsiteX27" fmla="*/ 2262921 w 3600000"/>
              <a:gd name="connsiteY27" fmla="*/ 715267 h 3600000"/>
              <a:gd name="connsiteX28" fmla="*/ 1336416 w 3600000"/>
              <a:gd name="connsiteY28" fmla="*/ 718036 h 3600000"/>
              <a:gd name="connsiteX29" fmla="*/ 1341516 w 3600000"/>
              <a:gd name="connsiteY29" fmla="*/ 715267 h 3600000"/>
              <a:gd name="connsiteX30" fmla="*/ 1405134 w 3600000"/>
              <a:gd name="connsiteY30" fmla="*/ 695520 h 3600000"/>
              <a:gd name="connsiteX31" fmla="*/ 1338469 w 3600000"/>
              <a:gd name="connsiteY31" fmla="*/ 479399 h 3600000"/>
              <a:gd name="connsiteX32" fmla="*/ 1253292 w 3600000"/>
              <a:gd name="connsiteY32" fmla="*/ 505840 h 3600000"/>
              <a:gd name="connsiteX33" fmla="*/ 1238178 w 3600000"/>
              <a:gd name="connsiteY33" fmla="*/ 514043 h 3600000"/>
              <a:gd name="connsiteX34" fmla="*/ 2419102 w 3600000"/>
              <a:gd name="connsiteY34" fmla="*/ 800039 h 3600000"/>
              <a:gd name="connsiteX35" fmla="*/ 2545952 w 3600000"/>
              <a:gd name="connsiteY35" fmla="*/ 613985 h 3600000"/>
              <a:gd name="connsiteX36" fmla="*/ 2452934 w 3600000"/>
              <a:gd name="connsiteY36" fmla="*/ 563496 h 3600000"/>
              <a:gd name="connsiteX37" fmla="*/ 2355614 w 3600000"/>
              <a:gd name="connsiteY37" fmla="*/ 765579 h 3600000"/>
              <a:gd name="connsiteX38" fmla="*/ 1182096 w 3600000"/>
              <a:gd name="connsiteY38" fmla="*/ 801798 h 3600000"/>
              <a:gd name="connsiteX39" fmla="*/ 1245306 w 3600000"/>
              <a:gd name="connsiteY39" fmla="*/ 767488 h 3600000"/>
              <a:gd name="connsiteX40" fmla="*/ 1147069 w 3600000"/>
              <a:gd name="connsiteY40" fmla="*/ 563496 h 3600000"/>
              <a:gd name="connsiteX41" fmla="*/ 1054049 w 3600000"/>
              <a:gd name="connsiteY41" fmla="*/ 613985 h 3600000"/>
              <a:gd name="connsiteX42" fmla="*/ 2560617 w 3600000"/>
              <a:gd name="connsiteY42" fmla="*/ 904134 h 3600000"/>
              <a:gd name="connsiteX43" fmla="*/ 2712579 w 3600000"/>
              <a:gd name="connsiteY43" fmla="*/ 740359 h 3600000"/>
              <a:gd name="connsiteX44" fmla="*/ 2631002 w 3600000"/>
              <a:gd name="connsiteY44" fmla="*/ 673053 h 3600000"/>
              <a:gd name="connsiteX45" fmla="*/ 2504833 w 3600000"/>
              <a:gd name="connsiteY45" fmla="*/ 858108 h 3600000"/>
              <a:gd name="connsiteX46" fmla="*/ 1041307 w 3600000"/>
              <a:gd name="connsiteY46" fmla="*/ 906207 h 3600000"/>
              <a:gd name="connsiteX47" fmla="*/ 1096766 w 3600000"/>
              <a:gd name="connsiteY47" fmla="*/ 860450 h 3600000"/>
              <a:gd name="connsiteX48" fmla="*/ 969000 w 3600000"/>
              <a:gd name="connsiteY48" fmla="*/ 673053 h 3600000"/>
              <a:gd name="connsiteX49" fmla="*/ 887424 w 3600000"/>
              <a:gd name="connsiteY49" fmla="*/ 740359 h 3600000"/>
              <a:gd name="connsiteX50" fmla="*/ 2686748 w 3600000"/>
              <a:gd name="connsiteY50" fmla="*/ 1026623 h 3600000"/>
              <a:gd name="connsiteX51" fmla="*/ 2860299 w 3600000"/>
              <a:gd name="connsiteY51" fmla="*/ 888220 h 3600000"/>
              <a:gd name="connsiteX52" fmla="*/ 2793157 w 3600000"/>
              <a:gd name="connsiteY52" fmla="*/ 806844 h 3600000"/>
              <a:gd name="connsiteX53" fmla="*/ 2792582 w 3600000"/>
              <a:gd name="connsiteY53" fmla="*/ 806369 h 3600000"/>
              <a:gd name="connsiteX54" fmla="*/ 2640372 w 3600000"/>
              <a:gd name="connsiteY54" fmla="*/ 970415 h 3600000"/>
              <a:gd name="connsiteX55" fmla="*/ 915928 w 3600000"/>
              <a:gd name="connsiteY55" fmla="*/ 1028757 h 3600000"/>
              <a:gd name="connsiteX56" fmla="*/ 961978 w 3600000"/>
              <a:gd name="connsiteY56" fmla="*/ 972944 h 3600000"/>
              <a:gd name="connsiteX57" fmla="*/ 807420 w 3600000"/>
              <a:gd name="connsiteY57" fmla="*/ 806368 h 3600000"/>
              <a:gd name="connsiteX58" fmla="*/ 806843 w 3600000"/>
              <a:gd name="connsiteY58" fmla="*/ 806844 h 3600000"/>
              <a:gd name="connsiteX59" fmla="*/ 739702 w 3600000"/>
              <a:gd name="connsiteY59" fmla="*/ 888220 h 3600000"/>
              <a:gd name="connsiteX60" fmla="*/ 2795324 w 3600000"/>
              <a:gd name="connsiteY60" fmla="*/ 1165568 h 3600000"/>
              <a:gd name="connsiteX61" fmla="*/ 2986603 w 3600000"/>
              <a:gd name="connsiteY61" fmla="*/ 1055133 h 3600000"/>
              <a:gd name="connsiteX62" fmla="*/ 2964664 w 3600000"/>
              <a:gd name="connsiteY62" fmla="*/ 1014712 h 3600000"/>
              <a:gd name="connsiteX63" fmla="*/ 2926207 w 3600000"/>
              <a:gd name="connsiteY63" fmla="*/ 968102 h 3600000"/>
              <a:gd name="connsiteX64" fmla="*/ 2752655 w 3600000"/>
              <a:gd name="connsiteY64" fmla="*/ 1106504 h 3600000"/>
              <a:gd name="connsiteX65" fmla="*/ 2783663 w 3600000"/>
              <a:gd name="connsiteY65" fmla="*/ 1144085 h 3600000"/>
              <a:gd name="connsiteX66" fmla="*/ 808054 w 3600000"/>
              <a:gd name="connsiteY66" fmla="*/ 1167518 h 3600000"/>
              <a:gd name="connsiteX67" fmla="*/ 820774 w 3600000"/>
              <a:gd name="connsiteY67" fmla="*/ 1144085 h 3600000"/>
              <a:gd name="connsiteX68" fmla="*/ 850022 w 3600000"/>
              <a:gd name="connsiteY68" fmla="*/ 1108637 h 3600000"/>
              <a:gd name="connsiteX69" fmla="*/ 673795 w 3600000"/>
              <a:gd name="connsiteY69" fmla="*/ 968100 h 3600000"/>
              <a:gd name="connsiteX70" fmla="*/ 635336 w 3600000"/>
              <a:gd name="connsiteY70" fmla="*/ 1014712 h 3600000"/>
              <a:gd name="connsiteX71" fmla="*/ 613397 w 3600000"/>
              <a:gd name="connsiteY71" fmla="*/ 1055133 h 3600000"/>
              <a:gd name="connsiteX72" fmla="*/ 2879526 w 3600000"/>
              <a:gd name="connsiteY72" fmla="*/ 1320700 h 3600000"/>
              <a:gd name="connsiteX73" fmla="*/ 3086630 w 3600000"/>
              <a:gd name="connsiteY73" fmla="*/ 1239418 h 3600000"/>
              <a:gd name="connsiteX74" fmla="*/ 3036016 w 3600000"/>
              <a:gd name="connsiteY74" fmla="*/ 1146168 h 3600000"/>
              <a:gd name="connsiteX75" fmla="*/ 2844736 w 3600000"/>
              <a:gd name="connsiteY75" fmla="*/ 1256604 h 3600000"/>
              <a:gd name="connsiteX76" fmla="*/ 724131 w 3600000"/>
              <a:gd name="connsiteY76" fmla="*/ 1322135 h 3600000"/>
              <a:gd name="connsiteX77" fmla="*/ 758643 w 3600000"/>
              <a:gd name="connsiteY77" fmla="*/ 1258553 h 3600000"/>
              <a:gd name="connsiteX78" fmla="*/ 563985 w 3600000"/>
              <a:gd name="connsiteY78" fmla="*/ 1146168 h 3600000"/>
              <a:gd name="connsiteX79" fmla="*/ 513370 w 3600000"/>
              <a:gd name="connsiteY79" fmla="*/ 1239418 h 3600000"/>
              <a:gd name="connsiteX80" fmla="*/ 2936949 w 3600000"/>
              <a:gd name="connsiteY80" fmla="*/ 1487395 h 3600000"/>
              <a:gd name="connsiteX81" fmla="*/ 3151622 w 3600000"/>
              <a:gd name="connsiteY81" fmla="*/ 1438398 h 3600000"/>
              <a:gd name="connsiteX82" fmla="*/ 3120283 w 3600000"/>
              <a:gd name="connsiteY82" fmla="*/ 1337446 h 3600000"/>
              <a:gd name="connsiteX83" fmla="*/ 2915366 w 3600000"/>
              <a:gd name="connsiteY83" fmla="*/ 1417869 h 3600000"/>
              <a:gd name="connsiteX84" fmla="*/ 667194 w 3600000"/>
              <a:gd name="connsiteY84" fmla="*/ 1488339 h 3600000"/>
              <a:gd name="connsiteX85" fmla="*/ 688588 w 3600000"/>
              <a:gd name="connsiteY85" fmla="*/ 1419421 h 3600000"/>
              <a:gd name="connsiteX86" fmla="*/ 479717 w 3600000"/>
              <a:gd name="connsiteY86" fmla="*/ 1337446 h 3600000"/>
              <a:gd name="connsiteX87" fmla="*/ 448380 w 3600000"/>
              <a:gd name="connsiteY87" fmla="*/ 1438396 h 3600000"/>
              <a:gd name="connsiteX88" fmla="*/ 2971131 w 3600000"/>
              <a:gd name="connsiteY88" fmla="*/ 1660319 h 3600000"/>
              <a:gd name="connsiteX89" fmla="*/ 3195320 w 3600000"/>
              <a:gd name="connsiteY89" fmla="*/ 1643517 h 3600000"/>
              <a:gd name="connsiteX90" fmla="*/ 3179260 w 3600000"/>
              <a:gd name="connsiteY90" fmla="*/ 1538297 h 3600000"/>
              <a:gd name="connsiteX91" fmla="*/ 2963788 w 3600000"/>
              <a:gd name="connsiteY91" fmla="*/ 1587476 h 3600000"/>
              <a:gd name="connsiteX92" fmla="*/ 633274 w 3600000"/>
              <a:gd name="connsiteY92" fmla="*/ 1660647 h 3600000"/>
              <a:gd name="connsiteX93" fmla="*/ 640550 w 3600000"/>
              <a:gd name="connsiteY93" fmla="*/ 1588466 h 3600000"/>
              <a:gd name="connsiteX94" fmla="*/ 420740 w 3600000"/>
              <a:gd name="connsiteY94" fmla="*/ 1538297 h 3600000"/>
              <a:gd name="connsiteX95" fmla="*/ 404682 w 3600000"/>
              <a:gd name="connsiteY95" fmla="*/ 1643517 h 3600000"/>
              <a:gd name="connsiteX96" fmla="*/ 3201852 w 3600000"/>
              <a:gd name="connsiteY96" fmla="*/ 1853136 h 3600000"/>
              <a:gd name="connsiteX97" fmla="*/ 3204536 w 3600000"/>
              <a:gd name="connsiteY97" fmla="*/ 1800001 h 3600000"/>
              <a:gd name="connsiteX98" fmla="*/ 3201852 w 3600000"/>
              <a:gd name="connsiteY98" fmla="*/ 1746864 h 3600000"/>
              <a:gd name="connsiteX99" fmla="*/ 2981519 w 3600000"/>
              <a:gd name="connsiteY99" fmla="*/ 1763374 h 3600000"/>
              <a:gd name="connsiteX100" fmla="*/ 2985800 w 3600000"/>
              <a:gd name="connsiteY100" fmla="*/ 1805836 h 3600000"/>
              <a:gd name="connsiteX101" fmla="*/ 2982688 w 3600000"/>
              <a:gd name="connsiteY101" fmla="*/ 1836712 h 3600000"/>
              <a:gd name="connsiteX102" fmla="*/ 398148 w 3600000"/>
              <a:gd name="connsiteY102" fmla="*/ 1853136 h 3600000"/>
              <a:gd name="connsiteX103" fmla="*/ 621716 w 3600000"/>
              <a:gd name="connsiteY103" fmla="*/ 1836382 h 3600000"/>
              <a:gd name="connsiteX104" fmla="*/ 618637 w 3600000"/>
              <a:gd name="connsiteY104" fmla="*/ 1805836 h 3600000"/>
              <a:gd name="connsiteX105" fmla="*/ 622884 w 3600000"/>
              <a:gd name="connsiteY105" fmla="*/ 1763705 h 3600000"/>
              <a:gd name="connsiteX106" fmla="*/ 398148 w 3600000"/>
              <a:gd name="connsiteY106" fmla="*/ 1746864 h 3600000"/>
              <a:gd name="connsiteX107" fmla="*/ 395464 w 3600000"/>
              <a:gd name="connsiteY107" fmla="*/ 1800001 h 3600000"/>
              <a:gd name="connsiteX108" fmla="*/ 3179260 w 3600000"/>
              <a:gd name="connsiteY108" fmla="*/ 2061703 h 3600000"/>
              <a:gd name="connsiteX109" fmla="*/ 3195320 w 3600000"/>
              <a:gd name="connsiteY109" fmla="*/ 1956482 h 3600000"/>
              <a:gd name="connsiteX110" fmla="*/ 2972298 w 3600000"/>
              <a:gd name="connsiteY110" fmla="*/ 1939770 h 3600000"/>
              <a:gd name="connsiteX111" fmla="*/ 2964938 w 3600000"/>
              <a:gd name="connsiteY111" fmla="*/ 2012785 h 3600000"/>
              <a:gd name="connsiteX112" fmla="*/ 420740 w 3600000"/>
              <a:gd name="connsiteY112" fmla="*/ 2061703 h 3600000"/>
              <a:gd name="connsiteX113" fmla="*/ 639400 w 3600000"/>
              <a:gd name="connsiteY113" fmla="*/ 2011795 h 3600000"/>
              <a:gd name="connsiteX114" fmla="*/ 632106 w 3600000"/>
              <a:gd name="connsiteY114" fmla="*/ 1939440 h 3600000"/>
              <a:gd name="connsiteX115" fmla="*/ 404682 w 3600000"/>
              <a:gd name="connsiteY115" fmla="*/ 1956482 h 3600000"/>
              <a:gd name="connsiteX116" fmla="*/ 3120283 w 3600000"/>
              <a:gd name="connsiteY116" fmla="*/ 2262556 h 3600000"/>
              <a:gd name="connsiteX117" fmla="*/ 3151622 w 3600000"/>
              <a:gd name="connsiteY117" fmla="*/ 2161603 h 3600000"/>
              <a:gd name="connsiteX118" fmla="*/ 2940332 w 3600000"/>
              <a:gd name="connsiteY118" fmla="*/ 2113378 h 3600000"/>
              <a:gd name="connsiteX119" fmla="*/ 2918597 w 3600000"/>
              <a:gd name="connsiteY119" fmla="*/ 2183398 h 3600000"/>
              <a:gd name="connsiteX120" fmla="*/ 479717 w 3600000"/>
              <a:gd name="connsiteY120" fmla="*/ 2262556 h 3600000"/>
              <a:gd name="connsiteX121" fmla="*/ 685359 w 3600000"/>
              <a:gd name="connsiteY121" fmla="*/ 2181847 h 3600000"/>
              <a:gd name="connsiteX122" fmla="*/ 663811 w 3600000"/>
              <a:gd name="connsiteY122" fmla="*/ 2112430 h 3600000"/>
              <a:gd name="connsiteX123" fmla="*/ 448378 w 3600000"/>
              <a:gd name="connsiteY123" fmla="*/ 2161601 h 3600000"/>
              <a:gd name="connsiteX124" fmla="*/ 3036017 w 3600000"/>
              <a:gd name="connsiteY124" fmla="*/ 2453831 h 3600000"/>
              <a:gd name="connsiteX125" fmla="*/ 3086630 w 3600000"/>
              <a:gd name="connsiteY125" fmla="*/ 2360583 h 3600000"/>
              <a:gd name="connsiteX126" fmla="*/ 2884749 w 3600000"/>
              <a:gd name="connsiteY126" fmla="*/ 2281349 h 3600000"/>
              <a:gd name="connsiteX127" fmla="*/ 2849560 w 3600000"/>
              <a:gd name="connsiteY127" fmla="*/ 2346180 h 3600000"/>
              <a:gd name="connsiteX128" fmla="*/ 563985 w 3600000"/>
              <a:gd name="connsiteY128" fmla="*/ 2453831 h 3600000"/>
              <a:gd name="connsiteX129" fmla="*/ 753819 w 3600000"/>
              <a:gd name="connsiteY129" fmla="*/ 2344231 h 3600000"/>
              <a:gd name="connsiteX130" fmla="*/ 718909 w 3600000"/>
              <a:gd name="connsiteY130" fmla="*/ 2279914 h 3600000"/>
              <a:gd name="connsiteX131" fmla="*/ 513370 w 3600000"/>
              <a:gd name="connsiteY131" fmla="*/ 2360581 h 3600000"/>
              <a:gd name="connsiteX132" fmla="*/ 2926207 w 3600000"/>
              <a:gd name="connsiteY132" fmla="*/ 2631900 h 3600000"/>
              <a:gd name="connsiteX133" fmla="*/ 2964664 w 3600000"/>
              <a:gd name="connsiteY133" fmla="*/ 2585290 h 3600000"/>
              <a:gd name="connsiteX134" fmla="*/ 2986605 w 3600000"/>
              <a:gd name="connsiteY134" fmla="*/ 2544867 h 3600000"/>
              <a:gd name="connsiteX135" fmla="*/ 2800148 w 3600000"/>
              <a:gd name="connsiteY135" fmla="*/ 2437215 h 3600000"/>
              <a:gd name="connsiteX136" fmla="*/ 2783663 w 3600000"/>
              <a:gd name="connsiteY136" fmla="*/ 2467586 h 3600000"/>
              <a:gd name="connsiteX137" fmla="*/ 2758463 w 3600000"/>
              <a:gd name="connsiteY137" fmla="*/ 2498129 h 3600000"/>
              <a:gd name="connsiteX138" fmla="*/ 673793 w 3600000"/>
              <a:gd name="connsiteY138" fmla="*/ 2631900 h 3600000"/>
              <a:gd name="connsiteX139" fmla="*/ 844213 w 3600000"/>
              <a:gd name="connsiteY139" fmla="*/ 2495994 h 3600000"/>
              <a:gd name="connsiteX140" fmla="*/ 820774 w 3600000"/>
              <a:gd name="connsiteY140" fmla="*/ 2467586 h 3600000"/>
              <a:gd name="connsiteX141" fmla="*/ 803232 w 3600000"/>
              <a:gd name="connsiteY141" fmla="*/ 2435266 h 3600000"/>
              <a:gd name="connsiteX142" fmla="*/ 613396 w 3600000"/>
              <a:gd name="connsiteY142" fmla="*/ 2544867 h 3600000"/>
              <a:gd name="connsiteX143" fmla="*/ 635336 w 3600000"/>
              <a:gd name="connsiteY143" fmla="*/ 2585290 h 3600000"/>
              <a:gd name="connsiteX144" fmla="*/ 807418 w 3600000"/>
              <a:gd name="connsiteY144" fmla="*/ 2793630 h 3600000"/>
              <a:gd name="connsiteX145" fmla="*/ 956882 w 3600000"/>
              <a:gd name="connsiteY145" fmla="*/ 2632547 h 3600000"/>
              <a:gd name="connsiteX146" fmla="*/ 910121 w 3600000"/>
              <a:gd name="connsiteY146" fmla="*/ 2575873 h 3600000"/>
              <a:gd name="connsiteX147" fmla="*/ 739702 w 3600000"/>
              <a:gd name="connsiteY147" fmla="*/ 2711779 h 3600000"/>
              <a:gd name="connsiteX148" fmla="*/ 806843 w 3600000"/>
              <a:gd name="connsiteY148" fmla="*/ 2793157 h 3600000"/>
              <a:gd name="connsiteX149" fmla="*/ 2792582 w 3600000"/>
              <a:gd name="connsiteY149" fmla="*/ 2793632 h 3600000"/>
              <a:gd name="connsiteX150" fmla="*/ 2793157 w 3600000"/>
              <a:gd name="connsiteY150" fmla="*/ 2793157 h 3600000"/>
              <a:gd name="connsiteX151" fmla="*/ 2860301 w 3600000"/>
              <a:gd name="connsiteY151" fmla="*/ 2711779 h 3600000"/>
              <a:gd name="connsiteX152" fmla="*/ 2692555 w 3600000"/>
              <a:gd name="connsiteY152" fmla="*/ 2578008 h 3600000"/>
              <a:gd name="connsiteX153" fmla="*/ 2645467 w 3600000"/>
              <a:gd name="connsiteY153" fmla="*/ 2635079 h 3600000"/>
              <a:gd name="connsiteX154" fmla="*/ 1800000 w 3600000"/>
              <a:gd name="connsiteY154" fmla="*/ 2833463 h 3600000"/>
              <a:gd name="connsiteX155" fmla="*/ 2833463 w 3600000"/>
              <a:gd name="connsiteY155" fmla="*/ 1800000 h 3600000"/>
              <a:gd name="connsiteX156" fmla="*/ 1800000 w 3600000"/>
              <a:gd name="connsiteY156" fmla="*/ 766537 h 3600000"/>
              <a:gd name="connsiteX157" fmla="*/ 766537 w 3600000"/>
              <a:gd name="connsiteY157" fmla="*/ 1800000 h 3600000"/>
              <a:gd name="connsiteX158" fmla="*/ 1800000 w 3600000"/>
              <a:gd name="connsiteY158" fmla="*/ 2833463 h 3600000"/>
              <a:gd name="connsiteX159" fmla="*/ 2631002 w 3600000"/>
              <a:gd name="connsiteY159" fmla="*/ 2926947 h 3600000"/>
              <a:gd name="connsiteX160" fmla="*/ 2712579 w 3600000"/>
              <a:gd name="connsiteY160" fmla="*/ 2859640 h 3600000"/>
              <a:gd name="connsiteX161" fmla="*/ 2566750 w 3600000"/>
              <a:gd name="connsiteY161" fmla="*/ 2702476 h 3600000"/>
              <a:gd name="connsiteX162" fmla="*/ 2509926 w 3600000"/>
              <a:gd name="connsiteY162" fmla="*/ 2749361 h 3600000"/>
              <a:gd name="connsiteX163" fmla="*/ 968998 w 3600000"/>
              <a:gd name="connsiteY163" fmla="*/ 2926947 h 3600000"/>
              <a:gd name="connsiteX164" fmla="*/ 1091673 w 3600000"/>
              <a:gd name="connsiteY164" fmla="*/ 2747018 h 3600000"/>
              <a:gd name="connsiteX165" fmla="*/ 1035174 w 3600000"/>
              <a:gd name="connsiteY165" fmla="*/ 2700403 h 3600000"/>
              <a:gd name="connsiteX166" fmla="*/ 887422 w 3600000"/>
              <a:gd name="connsiteY166" fmla="*/ 2859640 h 3600000"/>
              <a:gd name="connsiteX167" fmla="*/ 1147067 w 3600000"/>
              <a:gd name="connsiteY167" fmla="*/ 3036503 h 3600000"/>
              <a:gd name="connsiteX168" fmla="*/ 1240849 w 3600000"/>
              <a:gd name="connsiteY168" fmla="*/ 2841763 h 3600000"/>
              <a:gd name="connsiteX169" fmla="*/ 1176289 w 3600000"/>
              <a:gd name="connsiteY169" fmla="*/ 2806721 h 3600000"/>
              <a:gd name="connsiteX170" fmla="*/ 1054049 w 3600000"/>
              <a:gd name="connsiteY170" fmla="*/ 2986015 h 3600000"/>
              <a:gd name="connsiteX171" fmla="*/ 2452932 w 3600000"/>
              <a:gd name="connsiteY171" fmla="*/ 3036505 h 3600000"/>
              <a:gd name="connsiteX172" fmla="*/ 2545952 w 3600000"/>
              <a:gd name="connsiteY172" fmla="*/ 2986015 h 3600000"/>
              <a:gd name="connsiteX173" fmla="*/ 2424909 w 3600000"/>
              <a:gd name="connsiteY173" fmla="*/ 2808479 h 3600000"/>
              <a:gd name="connsiteX174" fmla="*/ 2360069 w 3600000"/>
              <a:gd name="connsiteY174" fmla="*/ 2843673 h 3600000"/>
              <a:gd name="connsiteX175" fmla="*/ 2261532 w 3600000"/>
              <a:gd name="connsiteY175" fmla="*/ 3120600 h 3600000"/>
              <a:gd name="connsiteX176" fmla="*/ 2346710 w 3600000"/>
              <a:gd name="connsiteY176" fmla="*/ 3094160 h 3600000"/>
              <a:gd name="connsiteX177" fmla="*/ 2361822 w 3600000"/>
              <a:gd name="connsiteY177" fmla="*/ 3085957 h 3600000"/>
              <a:gd name="connsiteX178" fmla="*/ 2268960 w 3600000"/>
              <a:gd name="connsiteY178" fmla="*/ 2893125 h 3600000"/>
              <a:gd name="connsiteX179" fmla="*/ 2262921 w 3600000"/>
              <a:gd name="connsiteY179" fmla="*/ 2896402 h 3600000"/>
              <a:gd name="connsiteX180" fmla="*/ 2198541 w 3600000"/>
              <a:gd name="connsiteY180" fmla="*/ 2916388 h 3600000"/>
              <a:gd name="connsiteX181" fmla="*/ 1338469 w 3600000"/>
              <a:gd name="connsiteY181" fmla="*/ 3120600 h 3600000"/>
              <a:gd name="connsiteX182" fmla="*/ 1401849 w 3600000"/>
              <a:gd name="connsiteY182" fmla="*/ 2915131 h 3600000"/>
              <a:gd name="connsiteX183" fmla="*/ 1341516 w 3600000"/>
              <a:gd name="connsiteY183" fmla="*/ 2896402 h 3600000"/>
              <a:gd name="connsiteX184" fmla="*/ 1331961 w 3600000"/>
              <a:gd name="connsiteY184" fmla="*/ 2891216 h 3600000"/>
              <a:gd name="connsiteX185" fmla="*/ 1238178 w 3600000"/>
              <a:gd name="connsiteY185" fmla="*/ 3085957 h 3600000"/>
              <a:gd name="connsiteX186" fmla="*/ 1253292 w 3600000"/>
              <a:gd name="connsiteY186" fmla="*/ 3094160 h 3600000"/>
              <a:gd name="connsiteX187" fmla="*/ 2060281 w 3600000"/>
              <a:gd name="connsiteY187" fmla="*/ 3179477 h 3600000"/>
              <a:gd name="connsiteX188" fmla="*/ 2083064 w 3600000"/>
              <a:gd name="connsiteY188" fmla="*/ 3176000 h 3600000"/>
              <a:gd name="connsiteX189" fmla="*/ 2162642 w 3600000"/>
              <a:gd name="connsiteY189" fmla="*/ 3151297 h 3600000"/>
              <a:gd name="connsiteX190" fmla="*/ 2099651 w 3600000"/>
              <a:gd name="connsiteY190" fmla="*/ 2947085 h 3600000"/>
              <a:gd name="connsiteX191" fmla="*/ 2040752 w 3600000"/>
              <a:gd name="connsiteY191" fmla="*/ 2965369 h 3600000"/>
              <a:gd name="connsiteX192" fmla="*/ 2028201 w 3600000"/>
              <a:gd name="connsiteY192" fmla="*/ 2966634 h 3600000"/>
              <a:gd name="connsiteX193" fmla="*/ 1539719 w 3600000"/>
              <a:gd name="connsiteY193" fmla="*/ 3179477 h 3600000"/>
              <a:gd name="connsiteX194" fmla="*/ 1571868 w 3600000"/>
              <a:gd name="connsiteY194" fmla="*/ 2966192 h 3600000"/>
              <a:gd name="connsiteX195" fmla="*/ 1563685 w 3600000"/>
              <a:gd name="connsiteY195" fmla="*/ 2965369 h 3600000"/>
              <a:gd name="connsiteX196" fmla="*/ 1500737 w 3600000"/>
              <a:gd name="connsiteY196" fmla="*/ 2945828 h 3600000"/>
              <a:gd name="connsiteX197" fmla="*/ 1437359 w 3600000"/>
              <a:gd name="connsiteY197" fmla="*/ 3151297 h 3600000"/>
              <a:gd name="connsiteX198" fmla="*/ 1516938 w 3600000"/>
              <a:gd name="connsiteY198" fmla="*/ 3176000 h 3600000"/>
              <a:gd name="connsiteX199" fmla="*/ 1851774 w 3600000"/>
              <a:gd name="connsiteY199" fmla="*/ 3201921 h 3600000"/>
              <a:gd name="connsiteX200" fmla="*/ 1943607 w 3600000"/>
              <a:gd name="connsiteY200" fmla="*/ 3197284 h 3600000"/>
              <a:gd name="connsiteX201" fmla="*/ 1957921 w 3600000"/>
              <a:gd name="connsiteY201" fmla="*/ 3195099 h 3600000"/>
              <a:gd name="connsiteX202" fmla="*/ 1925052 w 3600000"/>
              <a:gd name="connsiteY202" fmla="*/ 2977031 h 3600000"/>
              <a:gd name="connsiteX203" fmla="*/ 1851774 w 3600000"/>
              <a:gd name="connsiteY203" fmla="*/ 2984418 h 3600000"/>
              <a:gd name="connsiteX204" fmla="*/ 1748228 w 3600000"/>
              <a:gd name="connsiteY204" fmla="*/ 3201921 h 3600000"/>
              <a:gd name="connsiteX205" fmla="*/ 1748228 w 3600000"/>
              <a:gd name="connsiteY205" fmla="*/ 2983971 h 3600000"/>
              <a:gd name="connsiteX206" fmla="*/ 1675015 w 3600000"/>
              <a:gd name="connsiteY206" fmla="*/ 2976591 h 3600000"/>
              <a:gd name="connsiteX207" fmla="*/ 1642081 w 3600000"/>
              <a:gd name="connsiteY207" fmla="*/ 3195099 h 3600000"/>
              <a:gd name="connsiteX208" fmla="*/ 1656395 w 3600000"/>
              <a:gd name="connsiteY208" fmla="*/ 3197284 h 3600000"/>
              <a:gd name="connsiteX209" fmla="*/ 1800000 w 3600000"/>
              <a:gd name="connsiteY209" fmla="*/ 3362100 h 3600000"/>
              <a:gd name="connsiteX210" fmla="*/ 237900 w 3600000"/>
              <a:gd name="connsiteY210" fmla="*/ 1800000 h 3600000"/>
              <a:gd name="connsiteX211" fmla="*/ 1800000 w 3600000"/>
              <a:gd name="connsiteY211" fmla="*/ 237900 h 3600000"/>
              <a:gd name="connsiteX212" fmla="*/ 3362100 w 3600000"/>
              <a:gd name="connsiteY212" fmla="*/ 1800000 h 3600000"/>
              <a:gd name="connsiteX213" fmla="*/ 1800000 w 3600000"/>
              <a:gd name="connsiteY213" fmla="*/ 3362100 h 3600000"/>
              <a:gd name="connsiteX214" fmla="*/ 1800000 w 3600000"/>
              <a:gd name="connsiteY214" fmla="*/ 3600000 h 3600000"/>
              <a:gd name="connsiteX215" fmla="*/ 3600000 w 3600000"/>
              <a:gd name="connsiteY215" fmla="*/ 1800000 h 3600000"/>
              <a:gd name="connsiteX216" fmla="*/ 1800000 w 3600000"/>
              <a:gd name="connsiteY216" fmla="*/ 0 h 3600000"/>
              <a:gd name="connsiteX217" fmla="*/ 0 w 3600000"/>
              <a:gd name="connsiteY217" fmla="*/ 1800000 h 3600000"/>
              <a:gd name="connsiteX218" fmla="*/ 1800000 w 3600000"/>
              <a:gd name="connsiteY218"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3600000" h="3600000">
                <a:moveTo>
                  <a:pt x="1923320" y="634464"/>
                </a:moveTo>
                <a:lnTo>
                  <a:pt x="1957921" y="404900"/>
                </a:lnTo>
                <a:lnTo>
                  <a:pt x="1943607" y="402717"/>
                </a:lnTo>
                <a:lnTo>
                  <a:pt x="1851774" y="398079"/>
                </a:lnTo>
                <a:lnTo>
                  <a:pt x="1851774" y="627251"/>
                </a:lnTo>
                <a:close/>
                <a:moveTo>
                  <a:pt x="1676749" y="634904"/>
                </a:moveTo>
                <a:lnTo>
                  <a:pt x="1748228" y="627698"/>
                </a:lnTo>
                <a:lnTo>
                  <a:pt x="1748228" y="398079"/>
                </a:lnTo>
                <a:lnTo>
                  <a:pt x="1656395" y="402717"/>
                </a:lnTo>
                <a:lnTo>
                  <a:pt x="1642081" y="404900"/>
                </a:lnTo>
                <a:close/>
                <a:moveTo>
                  <a:pt x="2096364" y="663566"/>
                </a:moveTo>
                <a:lnTo>
                  <a:pt x="2162642" y="448703"/>
                </a:lnTo>
                <a:lnTo>
                  <a:pt x="2083064" y="424000"/>
                </a:lnTo>
                <a:lnTo>
                  <a:pt x="2060281" y="420522"/>
                </a:lnTo>
                <a:lnTo>
                  <a:pt x="2026467" y="644862"/>
                </a:lnTo>
                <a:lnTo>
                  <a:pt x="2040752" y="646303"/>
                </a:lnTo>
                <a:close/>
                <a:moveTo>
                  <a:pt x="1504026" y="664822"/>
                </a:moveTo>
                <a:lnTo>
                  <a:pt x="1563685" y="646303"/>
                </a:lnTo>
                <a:lnTo>
                  <a:pt x="1573600" y="645303"/>
                </a:lnTo>
                <a:lnTo>
                  <a:pt x="1539721" y="420522"/>
                </a:lnTo>
                <a:lnTo>
                  <a:pt x="1516938" y="424000"/>
                </a:lnTo>
                <a:lnTo>
                  <a:pt x="1437361" y="448703"/>
                </a:lnTo>
                <a:close/>
                <a:moveTo>
                  <a:pt x="2264505" y="716128"/>
                </a:moveTo>
                <a:lnTo>
                  <a:pt x="2361824" y="514043"/>
                </a:lnTo>
                <a:lnTo>
                  <a:pt x="2346710" y="505840"/>
                </a:lnTo>
                <a:lnTo>
                  <a:pt x="2261532" y="479399"/>
                </a:lnTo>
                <a:lnTo>
                  <a:pt x="2195256" y="694263"/>
                </a:lnTo>
                <a:lnTo>
                  <a:pt x="2262921" y="715267"/>
                </a:lnTo>
                <a:close/>
                <a:moveTo>
                  <a:pt x="1336416" y="718036"/>
                </a:moveTo>
                <a:lnTo>
                  <a:pt x="1341516" y="715267"/>
                </a:lnTo>
                <a:lnTo>
                  <a:pt x="1405134" y="695520"/>
                </a:lnTo>
                <a:lnTo>
                  <a:pt x="1338469" y="479399"/>
                </a:lnTo>
                <a:lnTo>
                  <a:pt x="1253292" y="505840"/>
                </a:lnTo>
                <a:lnTo>
                  <a:pt x="1238178" y="514043"/>
                </a:lnTo>
                <a:close/>
                <a:moveTo>
                  <a:pt x="2419102" y="800039"/>
                </a:moveTo>
                <a:lnTo>
                  <a:pt x="2545952" y="613985"/>
                </a:lnTo>
                <a:lnTo>
                  <a:pt x="2452934" y="563496"/>
                </a:lnTo>
                <a:lnTo>
                  <a:pt x="2355614" y="765579"/>
                </a:lnTo>
                <a:close/>
                <a:moveTo>
                  <a:pt x="1182096" y="801798"/>
                </a:moveTo>
                <a:lnTo>
                  <a:pt x="1245306" y="767488"/>
                </a:lnTo>
                <a:lnTo>
                  <a:pt x="1147069" y="563496"/>
                </a:lnTo>
                <a:lnTo>
                  <a:pt x="1054049" y="613985"/>
                </a:lnTo>
                <a:close/>
                <a:moveTo>
                  <a:pt x="2560617" y="904134"/>
                </a:moveTo>
                <a:lnTo>
                  <a:pt x="2712579" y="740359"/>
                </a:lnTo>
                <a:lnTo>
                  <a:pt x="2631002" y="673053"/>
                </a:lnTo>
                <a:lnTo>
                  <a:pt x="2504833" y="858108"/>
                </a:lnTo>
                <a:close/>
                <a:moveTo>
                  <a:pt x="1041307" y="906207"/>
                </a:moveTo>
                <a:lnTo>
                  <a:pt x="1096766" y="860450"/>
                </a:lnTo>
                <a:lnTo>
                  <a:pt x="969000" y="673053"/>
                </a:lnTo>
                <a:lnTo>
                  <a:pt x="887424" y="740359"/>
                </a:lnTo>
                <a:close/>
                <a:moveTo>
                  <a:pt x="2686748" y="1026623"/>
                </a:moveTo>
                <a:lnTo>
                  <a:pt x="2860299" y="888220"/>
                </a:lnTo>
                <a:lnTo>
                  <a:pt x="2793157" y="806844"/>
                </a:lnTo>
                <a:lnTo>
                  <a:pt x="2792582" y="806369"/>
                </a:lnTo>
                <a:lnTo>
                  <a:pt x="2640372" y="970415"/>
                </a:lnTo>
                <a:close/>
                <a:moveTo>
                  <a:pt x="915928" y="1028757"/>
                </a:moveTo>
                <a:lnTo>
                  <a:pt x="961978" y="972944"/>
                </a:lnTo>
                <a:lnTo>
                  <a:pt x="807420" y="806368"/>
                </a:lnTo>
                <a:lnTo>
                  <a:pt x="806843" y="806844"/>
                </a:lnTo>
                <a:lnTo>
                  <a:pt x="739702" y="888220"/>
                </a:lnTo>
                <a:close/>
                <a:moveTo>
                  <a:pt x="2795324" y="1165568"/>
                </a:moveTo>
                <a:lnTo>
                  <a:pt x="2986603" y="1055133"/>
                </a:lnTo>
                <a:lnTo>
                  <a:pt x="2964664" y="1014712"/>
                </a:lnTo>
                <a:lnTo>
                  <a:pt x="2926207" y="968102"/>
                </a:lnTo>
                <a:lnTo>
                  <a:pt x="2752655" y="1106504"/>
                </a:lnTo>
                <a:lnTo>
                  <a:pt x="2783663" y="1144085"/>
                </a:lnTo>
                <a:close/>
                <a:moveTo>
                  <a:pt x="808054" y="1167518"/>
                </a:moveTo>
                <a:lnTo>
                  <a:pt x="820774" y="1144085"/>
                </a:lnTo>
                <a:lnTo>
                  <a:pt x="850022" y="1108637"/>
                </a:lnTo>
                <a:lnTo>
                  <a:pt x="673795" y="968100"/>
                </a:lnTo>
                <a:lnTo>
                  <a:pt x="635336" y="1014712"/>
                </a:lnTo>
                <a:lnTo>
                  <a:pt x="613397" y="1055133"/>
                </a:lnTo>
                <a:close/>
                <a:moveTo>
                  <a:pt x="2879526" y="1320700"/>
                </a:moveTo>
                <a:lnTo>
                  <a:pt x="3086630" y="1239418"/>
                </a:lnTo>
                <a:lnTo>
                  <a:pt x="3036016" y="1146168"/>
                </a:lnTo>
                <a:lnTo>
                  <a:pt x="2844736" y="1256604"/>
                </a:lnTo>
                <a:close/>
                <a:moveTo>
                  <a:pt x="724131" y="1322135"/>
                </a:moveTo>
                <a:lnTo>
                  <a:pt x="758643" y="1258553"/>
                </a:lnTo>
                <a:lnTo>
                  <a:pt x="563985" y="1146168"/>
                </a:lnTo>
                <a:lnTo>
                  <a:pt x="513370" y="1239418"/>
                </a:lnTo>
                <a:close/>
                <a:moveTo>
                  <a:pt x="2936949" y="1487395"/>
                </a:moveTo>
                <a:lnTo>
                  <a:pt x="3151622" y="1438398"/>
                </a:lnTo>
                <a:lnTo>
                  <a:pt x="3120283" y="1337446"/>
                </a:lnTo>
                <a:lnTo>
                  <a:pt x="2915366" y="1417869"/>
                </a:lnTo>
                <a:close/>
                <a:moveTo>
                  <a:pt x="667194" y="1488339"/>
                </a:moveTo>
                <a:lnTo>
                  <a:pt x="688588" y="1419421"/>
                </a:lnTo>
                <a:lnTo>
                  <a:pt x="479717" y="1337446"/>
                </a:lnTo>
                <a:lnTo>
                  <a:pt x="448380" y="1438396"/>
                </a:lnTo>
                <a:close/>
                <a:moveTo>
                  <a:pt x="2971131" y="1660319"/>
                </a:moveTo>
                <a:lnTo>
                  <a:pt x="3195320" y="1643517"/>
                </a:lnTo>
                <a:lnTo>
                  <a:pt x="3179260" y="1538297"/>
                </a:lnTo>
                <a:lnTo>
                  <a:pt x="2963788" y="1587476"/>
                </a:lnTo>
                <a:close/>
                <a:moveTo>
                  <a:pt x="633274" y="1660647"/>
                </a:moveTo>
                <a:lnTo>
                  <a:pt x="640550" y="1588466"/>
                </a:lnTo>
                <a:lnTo>
                  <a:pt x="420740" y="1538297"/>
                </a:lnTo>
                <a:lnTo>
                  <a:pt x="404682" y="1643517"/>
                </a:lnTo>
                <a:close/>
                <a:moveTo>
                  <a:pt x="3201852" y="1853136"/>
                </a:moveTo>
                <a:lnTo>
                  <a:pt x="3204536" y="1800001"/>
                </a:lnTo>
                <a:lnTo>
                  <a:pt x="3201852" y="1746864"/>
                </a:lnTo>
                <a:lnTo>
                  <a:pt x="2981519" y="1763374"/>
                </a:lnTo>
                <a:lnTo>
                  <a:pt x="2985800" y="1805836"/>
                </a:lnTo>
                <a:lnTo>
                  <a:pt x="2982688" y="1836712"/>
                </a:lnTo>
                <a:close/>
                <a:moveTo>
                  <a:pt x="398148" y="1853136"/>
                </a:moveTo>
                <a:lnTo>
                  <a:pt x="621716" y="1836382"/>
                </a:lnTo>
                <a:lnTo>
                  <a:pt x="618637" y="1805836"/>
                </a:lnTo>
                <a:lnTo>
                  <a:pt x="622884" y="1763705"/>
                </a:lnTo>
                <a:lnTo>
                  <a:pt x="398148" y="1746864"/>
                </a:lnTo>
                <a:lnTo>
                  <a:pt x="395464" y="1800001"/>
                </a:lnTo>
                <a:close/>
                <a:moveTo>
                  <a:pt x="3179260" y="2061703"/>
                </a:moveTo>
                <a:lnTo>
                  <a:pt x="3195320" y="1956482"/>
                </a:lnTo>
                <a:lnTo>
                  <a:pt x="2972298" y="1939770"/>
                </a:lnTo>
                <a:lnTo>
                  <a:pt x="2964938" y="2012785"/>
                </a:lnTo>
                <a:close/>
                <a:moveTo>
                  <a:pt x="420740" y="2061703"/>
                </a:moveTo>
                <a:lnTo>
                  <a:pt x="639400" y="2011795"/>
                </a:lnTo>
                <a:lnTo>
                  <a:pt x="632106" y="1939440"/>
                </a:lnTo>
                <a:lnTo>
                  <a:pt x="404682" y="1956482"/>
                </a:lnTo>
                <a:close/>
                <a:moveTo>
                  <a:pt x="3120283" y="2262556"/>
                </a:moveTo>
                <a:lnTo>
                  <a:pt x="3151622" y="2161603"/>
                </a:lnTo>
                <a:lnTo>
                  <a:pt x="2940332" y="2113378"/>
                </a:lnTo>
                <a:lnTo>
                  <a:pt x="2918597" y="2183398"/>
                </a:lnTo>
                <a:close/>
                <a:moveTo>
                  <a:pt x="479717" y="2262556"/>
                </a:moveTo>
                <a:lnTo>
                  <a:pt x="685359" y="2181847"/>
                </a:lnTo>
                <a:lnTo>
                  <a:pt x="663811" y="2112430"/>
                </a:lnTo>
                <a:lnTo>
                  <a:pt x="448378" y="2161601"/>
                </a:lnTo>
                <a:close/>
                <a:moveTo>
                  <a:pt x="3036017" y="2453831"/>
                </a:moveTo>
                <a:lnTo>
                  <a:pt x="3086630" y="2360583"/>
                </a:lnTo>
                <a:lnTo>
                  <a:pt x="2884749" y="2281349"/>
                </a:lnTo>
                <a:lnTo>
                  <a:pt x="2849560" y="2346180"/>
                </a:lnTo>
                <a:close/>
                <a:moveTo>
                  <a:pt x="563985" y="2453831"/>
                </a:moveTo>
                <a:lnTo>
                  <a:pt x="753819" y="2344231"/>
                </a:lnTo>
                <a:lnTo>
                  <a:pt x="718909" y="2279914"/>
                </a:lnTo>
                <a:lnTo>
                  <a:pt x="513370" y="2360581"/>
                </a:lnTo>
                <a:close/>
                <a:moveTo>
                  <a:pt x="2926207" y="2631900"/>
                </a:moveTo>
                <a:lnTo>
                  <a:pt x="2964664" y="2585290"/>
                </a:lnTo>
                <a:lnTo>
                  <a:pt x="2986605" y="2544867"/>
                </a:lnTo>
                <a:lnTo>
                  <a:pt x="2800148" y="2437215"/>
                </a:lnTo>
                <a:lnTo>
                  <a:pt x="2783663" y="2467586"/>
                </a:lnTo>
                <a:lnTo>
                  <a:pt x="2758463" y="2498129"/>
                </a:lnTo>
                <a:close/>
                <a:moveTo>
                  <a:pt x="673793" y="2631900"/>
                </a:moveTo>
                <a:lnTo>
                  <a:pt x="844213" y="2495994"/>
                </a:lnTo>
                <a:lnTo>
                  <a:pt x="820774" y="2467586"/>
                </a:lnTo>
                <a:lnTo>
                  <a:pt x="803232" y="2435266"/>
                </a:lnTo>
                <a:lnTo>
                  <a:pt x="613396" y="2544867"/>
                </a:lnTo>
                <a:lnTo>
                  <a:pt x="635336" y="2585290"/>
                </a:lnTo>
                <a:close/>
                <a:moveTo>
                  <a:pt x="807418" y="2793630"/>
                </a:moveTo>
                <a:lnTo>
                  <a:pt x="956882" y="2632547"/>
                </a:lnTo>
                <a:lnTo>
                  <a:pt x="910121" y="2575873"/>
                </a:lnTo>
                <a:lnTo>
                  <a:pt x="739702" y="2711779"/>
                </a:lnTo>
                <a:lnTo>
                  <a:pt x="806843" y="2793157"/>
                </a:lnTo>
                <a:close/>
                <a:moveTo>
                  <a:pt x="2792582" y="2793632"/>
                </a:moveTo>
                <a:lnTo>
                  <a:pt x="2793157" y="2793157"/>
                </a:lnTo>
                <a:lnTo>
                  <a:pt x="2860301" y="2711779"/>
                </a:lnTo>
                <a:lnTo>
                  <a:pt x="2692555" y="2578008"/>
                </a:lnTo>
                <a:lnTo>
                  <a:pt x="2645467" y="2635079"/>
                </a:lnTo>
                <a:close/>
                <a:moveTo>
                  <a:pt x="1800000" y="2833463"/>
                </a:moveTo>
                <a:cubicBezTo>
                  <a:pt x="2370766" y="2833463"/>
                  <a:pt x="2833463" y="2370766"/>
                  <a:pt x="2833463" y="1800000"/>
                </a:cubicBezTo>
                <a:cubicBezTo>
                  <a:pt x="2833463" y="1229234"/>
                  <a:pt x="2370766" y="766537"/>
                  <a:pt x="1800000" y="766537"/>
                </a:cubicBezTo>
                <a:cubicBezTo>
                  <a:pt x="1229234" y="766537"/>
                  <a:pt x="766537" y="1229234"/>
                  <a:pt x="766537" y="1800000"/>
                </a:cubicBezTo>
                <a:cubicBezTo>
                  <a:pt x="766537" y="2370766"/>
                  <a:pt x="1229234" y="2833463"/>
                  <a:pt x="1800000" y="2833463"/>
                </a:cubicBezTo>
                <a:close/>
                <a:moveTo>
                  <a:pt x="2631002" y="2926947"/>
                </a:moveTo>
                <a:lnTo>
                  <a:pt x="2712579" y="2859640"/>
                </a:lnTo>
                <a:lnTo>
                  <a:pt x="2566750" y="2702476"/>
                </a:lnTo>
                <a:lnTo>
                  <a:pt x="2509926" y="2749361"/>
                </a:lnTo>
                <a:close/>
                <a:moveTo>
                  <a:pt x="968998" y="2926947"/>
                </a:moveTo>
                <a:lnTo>
                  <a:pt x="1091673" y="2747018"/>
                </a:lnTo>
                <a:lnTo>
                  <a:pt x="1035174" y="2700403"/>
                </a:lnTo>
                <a:lnTo>
                  <a:pt x="887422" y="2859640"/>
                </a:lnTo>
                <a:close/>
                <a:moveTo>
                  <a:pt x="1147067" y="3036503"/>
                </a:moveTo>
                <a:lnTo>
                  <a:pt x="1240849" y="2841763"/>
                </a:lnTo>
                <a:lnTo>
                  <a:pt x="1176289" y="2806721"/>
                </a:lnTo>
                <a:lnTo>
                  <a:pt x="1054049" y="2986015"/>
                </a:lnTo>
                <a:close/>
                <a:moveTo>
                  <a:pt x="2452932" y="3036505"/>
                </a:moveTo>
                <a:lnTo>
                  <a:pt x="2545952" y="2986015"/>
                </a:lnTo>
                <a:lnTo>
                  <a:pt x="2424909" y="2808479"/>
                </a:lnTo>
                <a:lnTo>
                  <a:pt x="2360069" y="2843673"/>
                </a:lnTo>
                <a:close/>
                <a:moveTo>
                  <a:pt x="2261532" y="3120600"/>
                </a:moveTo>
                <a:lnTo>
                  <a:pt x="2346710" y="3094160"/>
                </a:lnTo>
                <a:lnTo>
                  <a:pt x="2361822" y="3085957"/>
                </a:lnTo>
                <a:lnTo>
                  <a:pt x="2268960" y="2893125"/>
                </a:lnTo>
                <a:lnTo>
                  <a:pt x="2262921" y="2896402"/>
                </a:lnTo>
                <a:lnTo>
                  <a:pt x="2198541" y="2916388"/>
                </a:lnTo>
                <a:close/>
                <a:moveTo>
                  <a:pt x="1338469" y="3120600"/>
                </a:moveTo>
                <a:lnTo>
                  <a:pt x="1401849" y="2915131"/>
                </a:lnTo>
                <a:lnTo>
                  <a:pt x="1341516" y="2896402"/>
                </a:lnTo>
                <a:lnTo>
                  <a:pt x="1331961" y="2891216"/>
                </a:lnTo>
                <a:lnTo>
                  <a:pt x="1238178" y="3085957"/>
                </a:lnTo>
                <a:lnTo>
                  <a:pt x="1253292" y="3094160"/>
                </a:lnTo>
                <a:close/>
                <a:moveTo>
                  <a:pt x="2060281" y="3179477"/>
                </a:moveTo>
                <a:lnTo>
                  <a:pt x="2083064" y="3176000"/>
                </a:lnTo>
                <a:lnTo>
                  <a:pt x="2162642" y="3151297"/>
                </a:lnTo>
                <a:lnTo>
                  <a:pt x="2099651" y="2947085"/>
                </a:lnTo>
                <a:lnTo>
                  <a:pt x="2040752" y="2965369"/>
                </a:lnTo>
                <a:lnTo>
                  <a:pt x="2028201" y="2966634"/>
                </a:lnTo>
                <a:close/>
                <a:moveTo>
                  <a:pt x="1539719" y="3179477"/>
                </a:moveTo>
                <a:lnTo>
                  <a:pt x="1571868" y="2966192"/>
                </a:lnTo>
                <a:lnTo>
                  <a:pt x="1563685" y="2965369"/>
                </a:lnTo>
                <a:lnTo>
                  <a:pt x="1500737" y="2945828"/>
                </a:lnTo>
                <a:lnTo>
                  <a:pt x="1437359" y="3151297"/>
                </a:lnTo>
                <a:lnTo>
                  <a:pt x="1516938" y="3176000"/>
                </a:lnTo>
                <a:close/>
                <a:moveTo>
                  <a:pt x="1851774" y="3201921"/>
                </a:moveTo>
                <a:lnTo>
                  <a:pt x="1943607" y="3197284"/>
                </a:lnTo>
                <a:lnTo>
                  <a:pt x="1957921" y="3195099"/>
                </a:lnTo>
                <a:lnTo>
                  <a:pt x="1925052" y="2977031"/>
                </a:lnTo>
                <a:lnTo>
                  <a:pt x="1851774" y="2984418"/>
                </a:lnTo>
                <a:close/>
                <a:moveTo>
                  <a:pt x="1748228" y="3201921"/>
                </a:moveTo>
                <a:lnTo>
                  <a:pt x="1748228" y="2983971"/>
                </a:lnTo>
                <a:lnTo>
                  <a:pt x="1675015" y="2976591"/>
                </a:lnTo>
                <a:lnTo>
                  <a:pt x="1642081" y="3195099"/>
                </a:lnTo>
                <a:lnTo>
                  <a:pt x="1656395" y="3197284"/>
                </a:lnTo>
                <a:close/>
                <a:moveTo>
                  <a:pt x="1800000" y="3362100"/>
                </a:moveTo>
                <a:cubicBezTo>
                  <a:pt x="937276" y="3362100"/>
                  <a:pt x="237900" y="2662724"/>
                  <a:pt x="237900" y="1800000"/>
                </a:cubicBezTo>
                <a:cubicBezTo>
                  <a:pt x="237900" y="937276"/>
                  <a:pt x="937276" y="237900"/>
                  <a:pt x="1800000" y="237900"/>
                </a:cubicBezTo>
                <a:cubicBezTo>
                  <a:pt x="2662724" y="237900"/>
                  <a:pt x="3362100" y="937276"/>
                  <a:pt x="3362100" y="1800000"/>
                </a:cubicBezTo>
                <a:cubicBezTo>
                  <a:pt x="3362100" y="2662724"/>
                  <a:pt x="2662724" y="3362100"/>
                  <a:pt x="1800000" y="3362100"/>
                </a:cubicBezTo>
                <a:close/>
                <a:moveTo>
                  <a:pt x="1800000" y="3600000"/>
                </a:moveTo>
                <a:cubicBezTo>
                  <a:pt x="2794113" y="3600000"/>
                  <a:pt x="3600000" y="2794113"/>
                  <a:pt x="3600000" y="1800000"/>
                </a:cubicBezTo>
                <a:cubicBezTo>
                  <a:pt x="3600000" y="805887"/>
                  <a:pt x="2794113" y="0"/>
                  <a:pt x="1800000" y="0"/>
                </a:cubicBezTo>
                <a:cubicBezTo>
                  <a:pt x="805887" y="0"/>
                  <a:pt x="0" y="805887"/>
                  <a:pt x="0" y="1800000"/>
                </a:cubicBezTo>
                <a:cubicBezTo>
                  <a:pt x="0" y="2794113"/>
                  <a:pt x="805887" y="3600000"/>
                  <a:pt x="1800000" y="3600000"/>
                </a:cubicBezTo>
                <a:close/>
              </a:path>
            </a:pathLst>
          </a:custGeom>
          <a:solidFill>
            <a:srgbClr val="0070C0">
              <a:alpha val="60000"/>
            </a:srgbClr>
          </a:solidFill>
          <a:ln w="12700" cap="flat" cmpd="sng" algn="ctr">
            <a:noFill/>
            <a:prstDash val="solid"/>
            <a:miter lim="800000"/>
          </a:ln>
          <a:effectLst/>
        </p:spPr>
        <p:txBody>
          <a:bodyPr wrap="square" rtlCol="0" anchor="ctr">
            <a:noAutofit/>
          </a:bodyP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2" name="任意多边形 51"/>
          <p:cNvSpPr/>
          <p:nvPr/>
        </p:nvSpPr>
        <p:spPr>
          <a:xfrm>
            <a:off x="2183957" y="1943495"/>
            <a:ext cx="1863695" cy="1863695"/>
          </a:xfrm>
          <a:custGeom>
            <a:avLst/>
            <a:gdLst>
              <a:gd name="connsiteX0" fmla="*/ 1685420 w 3124200"/>
              <a:gd name="connsiteY0" fmla="*/ 2727636 h 3124200"/>
              <a:gd name="connsiteX1" fmla="*/ 1613874 w 3124200"/>
              <a:gd name="connsiteY1" fmla="*/ 2734849 h 3124200"/>
              <a:gd name="connsiteX2" fmla="*/ 1613874 w 3124200"/>
              <a:gd name="connsiteY2" fmla="*/ 2964021 h 3124200"/>
              <a:gd name="connsiteX3" fmla="*/ 1705707 w 3124200"/>
              <a:gd name="connsiteY3" fmla="*/ 2959383 h 3124200"/>
              <a:gd name="connsiteX4" fmla="*/ 1720021 w 3124200"/>
              <a:gd name="connsiteY4" fmla="*/ 2957200 h 3124200"/>
              <a:gd name="connsiteX5" fmla="*/ 1438849 w 3124200"/>
              <a:gd name="connsiteY5" fmla="*/ 2727196 h 3124200"/>
              <a:gd name="connsiteX6" fmla="*/ 1404181 w 3124200"/>
              <a:gd name="connsiteY6" fmla="*/ 2957200 h 3124200"/>
              <a:gd name="connsiteX7" fmla="*/ 1418495 w 3124200"/>
              <a:gd name="connsiteY7" fmla="*/ 2959383 h 3124200"/>
              <a:gd name="connsiteX8" fmla="*/ 1510328 w 3124200"/>
              <a:gd name="connsiteY8" fmla="*/ 2964021 h 3124200"/>
              <a:gd name="connsiteX9" fmla="*/ 1510328 w 3124200"/>
              <a:gd name="connsiteY9" fmla="*/ 2734402 h 3124200"/>
              <a:gd name="connsiteX10" fmla="*/ 1858464 w 3124200"/>
              <a:gd name="connsiteY10" fmla="*/ 2698534 h 3124200"/>
              <a:gd name="connsiteX11" fmla="*/ 1802852 w 3124200"/>
              <a:gd name="connsiteY11" fmla="*/ 2715797 h 3124200"/>
              <a:gd name="connsiteX12" fmla="*/ 1788567 w 3124200"/>
              <a:gd name="connsiteY12" fmla="*/ 2717238 h 3124200"/>
              <a:gd name="connsiteX13" fmla="*/ 1822381 w 3124200"/>
              <a:gd name="connsiteY13" fmla="*/ 2941578 h 3124200"/>
              <a:gd name="connsiteX14" fmla="*/ 1845164 w 3124200"/>
              <a:gd name="connsiteY14" fmla="*/ 2938100 h 3124200"/>
              <a:gd name="connsiteX15" fmla="*/ 1924742 w 3124200"/>
              <a:gd name="connsiteY15" fmla="*/ 2913397 h 3124200"/>
              <a:gd name="connsiteX16" fmla="*/ 1266126 w 3124200"/>
              <a:gd name="connsiteY16" fmla="*/ 2697278 h 3124200"/>
              <a:gd name="connsiteX17" fmla="*/ 1199461 w 3124200"/>
              <a:gd name="connsiteY17" fmla="*/ 2913397 h 3124200"/>
              <a:gd name="connsiteX18" fmla="*/ 1279038 w 3124200"/>
              <a:gd name="connsiteY18" fmla="*/ 2938100 h 3124200"/>
              <a:gd name="connsiteX19" fmla="*/ 1301821 w 3124200"/>
              <a:gd name="connsiteY19" fmla="*/ 2941578 h 3124200"/>
              <a:gd name="connsiteX20" fmla="*/ 1335700 w 3124200"/>
              <a:gd name="connsiteY20" fmla="*/ 2716797 h 3124200"/>
              <a:gd name="connsiteX21" fmla="*/ 1325785 w 3124200"/>
              <a:gd name="connsiteY21" fmla="*/ 2715797 h 3124200"/>
              <a:gd name="connsiteX22" fmla="*/ 2026605 w 3124200"/>
              <a:gd name="connsiteY22" fmla="*/ 2645972 h 3124200"/>
              <a:gd name="connsiteX23" fmla="*/ 2025021 w 3124200"/>
              <a:gd name="connsiteY23" fmla="*/ 2646833 h 3124200"/>
              <a:gd name="connsiteX24" fmla="*/ 1957356 w 3124200"/>
              <a:gd name="connsiteY24" fmla="*/ 2667837 h 3124200"/>
              <a:gd name="connsiteX25" fmla="*/ 2023632 w 3124200"/>
              <a:gd name="connsiteY25" fmla="*/ 2882701 h 3124200"/>
              <a:gd name="connsiteX26" fmla="*/ 2108810 w 3124200"/>
              <a:gd name="connsiteY26" fmla="*/ 2856260 h 3124200"/>
              <a:gd name="connsiteX27" fmla="*/ 2123924 w 3124200"/>
              <a:gd name="connsiteY27" fmla="*/ 2848057 h 3124200"/>
              <a:gd name="connsiteX28" fmla="*/ 1098516 w 3124200"/>
              <a:gd name="connsiteY28" fmla="*/ 2644064 h 3124200"/>
              <a:gd name="connsiteX29" fmla="*/ 1000278 w 3124200"/>
              <a:gd name="connsiteY29" fmla="*/ 2848057 h 3124200"/>
              <a:gd name="connsiteX30" fmla="*/ 1015392 w 3124200"/>
              <a:gd name="connsiteY30" fmla="*/ 2856260 h 3124200"/>
              <a:gd name="connsiteX31" fmla="*/ 1100569 w 3124200"/>
              <a:gd name="connsiteY31" fmla="*/ 2882701 h 3124200"/>
              <a:gd name="connsiteX32" fmla="*/ 1167234 w 3124200"/>
              <a:gd name="connsiteY32" fmla="*/ 2666580 h 3124200"/>
              <a:gd name="connsiteX33" fmla="*/ 1103616 w 3124200"/>
              <a:gd name="connsiteY33" fmla="*/ 2646833 h 3124200"/>
              <a:gd name="connsiteX34" fmla="*/ 2181202 w 3124200"/>
              <a:gd name="connsiteY34" fmla="*/ 2562061 h 3124200"/>
              <a:gd name="connsiteX35" fmla="*/ 2117714 w 3124200"/>
              <a:gd name="connsiteY35" fmla="*/ 2596521 h 3124200"/>
              <a:gd name="connsiteX36" fmla="*/ 2215034 w 3124200"/>
              <a:gd name="connsiteY36" fmla="*/ 2798604 h 3124200"/>
              <a:gd name="connsiteX37" fmla="*/ 2308052 w 3124200"/>
              <a:gd name="connsiteY37" fmla="*/ 2748115 h 3124200"/>
              <a:gd name="connsiteX38" fmla="*/ 944196 w 3124200"/>
              <a:gd name="connsiteY38" fmla="*/ 2560302 h 3124200"/>
              <a:gd name="connsiteX39" fmla="*/ 816149 w 3124200"/>
              <a:gd name="connsiteY39" fmla="*/ 2748115 h 3124200"/>
              <a:gd name="connsiteX40" fmla="*/ 909169 w 3124200"/>
              <a:gd name="connsiteY40" fmla="*/ 2798604 h 3124200"/>
              <a:gd name="connsiteX41" fmla="*/ 1007406 w 3124200"/>
              <a:gd name="connsiteY41" fmla="*/ 2594612 h 3124200"/>
              <a:gd name="connsiteX42" fmla="*/ 2322717 w 3124200"/>
              <a:gd name="connsiteY42" fmla="*/ 2457966 h 3124200"/>
              <a:gd name="connsiteX43" fmla="*/ 2266933 w 3124200"/>
              <a:gd name="connsiteY43" fmla="*/ 2503992 h 3124200"/>
              <a:gd name="connsiteX44" fmla="*/ 2393102 w 3124200"/>
              <a:gd name="connsiteY44" fmla="*/ 2689047 h 3124200"/>
              <a:gd name="connsiteX45" fmla="*/ 2474679 w 3124200"/>
              <a:gd name="connsiteY45" fmla="*/ 2621741 h 3124200"/>
              <a:gd name="connsiteX46" fmla="*/ 803407 w 3124200"/>
              <a:gd name="connsiteY46" fmla="*/ 2455893 h 3124200"/>
              <a:gd name="connsiteX47" fmla="*/ 649524 w 3124200"/>
              <a:gd name="connsiteY47" fmla="*/ 2621741 h 3124200"/>
              <a:gd name="connsiteX48" fmla="*/ 731100 w 3124200"/>
              <a:gd name="connsiteY48" fmla="*/ 2689047 h 3124200"/>
              <a:gd name="connsiteX49" fmla="*/ 858866 w 3124200"/>
              <a:gd name="connsiteY49" fmla="*/ 2501650 h 3124200"/>
              <a:gd name="connsiteX50" fmla="*/ 2448848 w 3124200"/>
              <a:gd name="connsiteY50" fmla="*/ 2335477 h 3124200"/>
              <a:gd name="connsiteX51" fmla="*/ 2402472 w 3124200"/>
              <a:gd name="connsiteY51" fmla="*/ 2391685 h 3124200"/>
              <a:gd name="connsiteX52" fmla="*/ 2554682 w 3124200"/>
              <a:gd name="connsiteY52" fmla="*/ 2555731 h 3124200"/>
              <a:gd name="connsiteX53" fmla="*/ 2555257 w 3124200"/>
              <a:gd name="connsiteY53" fmla="*/ 2555256 h 3124200"/>
              <a:gd name="connsiteX54" fmla="*/ 2622399 w 3124200"/>
              <a:gd name="connsiteY54" fmla="*/ 2473880 h 3124200"/>
              <a:gd name="connsiteX55" fmla="*/ 678028 w 3124200"/>
              <a:gd name="connsiteY55" fmla="*/ 2333343 h 3124200"/>
              <a:gd name="connsiteX56" fmla="*/ 501802 w 3124200"/>
              <a:gd name="connsiteY56" fmla="*/ 2473880 h 3124200"/>
              <a:gd name="connsiteX57" fmla="*/ 568943 w 3124200"/>
              <a:gd name="connsiteY57" fmla="*/ 2555256 h 3124200"/>
              <a:gd name="connsiteX58" fmla="*/ 569520 w 3124200"/>
              <a:gd name="connsiteY58" fmla="*/ 2555732 h 3124200"/>
              <a:gd name="connsiteX59" fmla="*/ 724078 w 3124200"/>
              <a:gd name="connsiteY59" fmla="*/ 2389156 h 3124200"/>
              <a:gd name="connsiteX60" fmla="*/ 2557424 w 3124200"/>
              <a:gd name="connsiteY60" fmla="*/ 2196532 h 3124200"/>
              <a:gd name="connsiteX61" fmla="*/ 2545763 w 3124200"/>
              <a:gd name="connsiteY61" fmla="*/ 2218015 h 3124200"/>
              <a:gd name="connsiteX62" fmla="*/ 2514755 w 3124200"/>
              <a:gd name="connsiteY62" fmla="*/ 2255596 h 3124200"/>
              <a:gd name="connsiteX63" fmla="*/ 2688307 w 3124200"/>
              <a:gd name="connsiteY63" fmla="*/ 2393998 h 3124200"/>
              <a:gd name="connsiteX64" fmla="*/ 2726764 w 3124200"/>
              <a:gd name="connsiteY64" fmla="*/ 2347388 h 3124200"/>
              <a:gd name="connsiteX65" fmla="*/ 2748703 w 3124200"/>
              <a:gd name="connsiteY65" fmla="*/ 2306967 h 3124200"/>
              <a:gd name="connsiteX66" fmla="*/ 570154 w 3124200"/>
              <a:gd name="connsiteY66" fmla="*/ 2194582 h 3124200"/>
              <a:gd name="connsiteX67" fmla="*/ 375497 w 3124200"/>
              <a:gd name="connsiteY67" fmla="*/ 2306967 h 3124200"/>
              <a:gd name="connsiteX68" fmla="*/ 397436 w 3124200"/>
              <a:gd name="connsiteY68" fmla="*/ 2347388 h 3124200"/>
              <a:gd name="connsiteX69" fmla="*/ 435895 w 3124200"/>
              <a:gd name="connsiteY69" fmla="*/ 2394000 h 3124200"/>
              <a:gd name="connsiteX70" fmla="*/ 612122 w 3124200"/>
              <a:gd name="connsiteY70" fmla="*/ 2253463 h 3124200"/>
              <a:gd name="connsiteX71" fmla="*/ 582874 w 3124200"/>
              <a:gd name="connsiteY71" fmla="*/ 2218015 h 3124200"/>
              <a:gd name="connsiteX72" fmla="*/ 2641626 w 3124200"/>
              <a:gd name="connsiteY72" fmla="*/ 2041400 h 3124200"/>
              <a:gd name="connsiteX73" fmla="*/ 2606836 w 3124200"/>
              <a:gd name="connsiteY73" fmla="*/ 2105496 h 3124200"/>
              <a:gd name="connsiteX74" fmla="*/ 2798116 w 3124200"/>
              <a:gd name="connsiteY74" fmla="*/ 2215932 h 3124200"/>
              <a:gd name="connsiteX75" fmla="*/ 2848730 w 3124200"/>
              <a:gd name="connsiteY75" fmla="*/ 2122682 h 3124200"/>
              <a:gd name="connsiteX76" fmla="*/ 486231 w 3124200"/>
              <a:gd name="connsiteY76" fmla="*/ 2039965 h 3124200"/>
              <a:gd name="connsiteX77" fmla="*/ 275470 w 3124200"/>
              <a:gd name="connsiteY77" fmla="*/ 2122682 h 3124200"/>
              <a:gd name="connsiteX78" fmla="*/ 326085 w 3124200"/>
              <a:gd name="connsiteY78" fmla="*/ 2215932 h 3124200"/>
              <a:gd name="connsiteX79" fmla="*/ 520743 w 3124200"/>
              <a:gd name="connsiteY79" fmla="*/ 2103547 h 3124200"/>
              <a:gd name="connsiteX80" fmla="*/ 2699049 w 3124200"/>
              <a:gd name="connsiteY80" fmla="*/ 1874705 h 3124200"/>
              <a:gd name="connsiteX81" fmla="*/ 2677466 w 3124200"/>
              <a:gd name="connsiteY81" fmla="*/ 1944231 h 3124200"/>
              <a:gd name="connsiteX82" fmla="*/ 2882383 w 3124200"/>
              <a:gd name="connsiteY82" fmla="*/ 2024654 h 3124200"/>
              <a:gd name="connsiteX83" fmla="*/ 2913722 w 3124200"/>
              <a:gd name="connsiteY83" fmla="*/ 1923702 h 3124200"/>
              <a:gd name="connsiteX84" fmla="*/ 429294 w 3124200"/>
              <a:gd name="connsiteY84" fmla="*/ 1873761 h 3124200"/>
              <a:gd name="connsiteX85" fmla="*/ 210480 w 3124200"/>
              <a:gd name="connsiteY85" fmla="*/ 1923704 h 3124200"/>
              <a:gd name="connsiteX86" fmla="*/ 241817 w 3124200"/>
              <a:gd name="connsiteY86" fmla="*/ 2024654 h 3124200"/>
              <a:gd name="connsiteX87" fmla="*/ 450688 w 3124200"/>
              <a:gd name="connsiteY87" fmla="*/ 1942679 h 3124200"/>
              <a:gd name="connsiteX88" fmla="*/ 2733231 w 3124200"/>
              <a:gd name="connsiteY88" fmla="*/ 1701781 h 3124200"/>
              <a:gd name="connsiteX89" fmla="*/ 2725888 w 3124200"/>
              <a:gd name="connsiteY89" fmla="*/ 1774624 h 3124200"/>
              <a:gd name="connsiteX90" fmla="*/ 2941360 w 3124200"/>
              <a:gd name="connsiteY90" fmla="*/ 1823803 h 3124200"/>
              <a:gd name="connsiteX91" fmla="*/ 2957420 w 3124200"/>
              <a:gd name="connsiteY91" fmla="*/ 1718583 h 3124200"/>
              <a:gd name="connsiteX92" fmla="*/ 395374 w 3124200"/>
              <a:gd name="connsiteY92" fmla="*/ 1701453 h 3124200"/>
              <a:gd name="connsiteX93" fmla="*/ 166782 w 3124200"/>
              <a:gd name="connsiteY93" fmla="*/ 1718583 h 3124200"/>
              <a:gd name="connsiteX94" fmla="*/ 182840 w 3124200"/>
              <a:gd name="connsiteY94" fmla="*/ 1823803 h 3124200"/>
              <a:gd name="connsiteX95" fmla="*/ 402650 w 3124200"/>
              <a:gd name="connsiteY95" fmla="*/ 1773634 h 3124200"/>
              <a:gd name="connsiteX96" fmla="*/ 2963952 w 3124200"/>
              <a:gd name="connsiteY96" fmla="*/ 1508964 h 3124200"/>
              <a:gd name="connsiteX97" fmla="*/ 2744788 w 3124200"/>
              <a:gd name="connsiteY97" fmla="*/ 1525388 h 3124200"/>
              <a:gd name="connsiteX98" fmla="*/ 2747900 w 3124200"/>
              <a:gd name="connsiteY98" fmla="*/ 1556264 h 3124200"/>
              <a:gd name="connsiteX99" fmla="*/ 2743619 w 3124200"/>
              <a:gd name="connsiteY99" fmla="*/ 1598726 h 3124200"/>
              <a:gd name="connsiteX100" fmla="*/ 2963952 w 3124200"/>
              <a:gd name="connsiteY100" fmla="*/ 1615236 h 3124200"/>
              <a:gd name="connsiteX101" fmla="*/ 2966636 w 3124200"/>
              <a:gd name="connsiteY101" fmla="*/ 1562099 h 3124200"/>
              <a:gd name="connsiteX102" fmla="*/ 160248 w 3124200"/>
              <a:gd name="connsiteY102" fmla="*/ 1508964 h 3124200"/>
              <a:gd name="connsiteX103" fmla="*/ 157564 w 3124200"/>
              <a:gd name="connsiteY103" fmla="*/ 1562099 h 3124200"/>
              <a:gd name="connsiteX104" fmla="*/ 160248 w 3124200"/>
              <a:gd name="connsiteY104" fmla="*/ 1615236 h 3124200"/>
              <a:gd name="connsiteX105" fmla="*/ 384984 w 3124200"/>
              <a:gd name="connsiteY105" fmla="*/ 1598395 h 3124200"/>
              <a:gd name="connsiteX106" fmla="*/ 380737 w 3124200"/>
              <a:gd name="connsiteY106" fmla="*/ 1556264 h 3124200"/>
              <a:gd name="connsiteX107" fmla="*/ 383816 w 3124200"/>
              <a:gd name="connsiteY107" fmla="*/ 1525718 h 3124200"/>
              <a:gd name="connsiteX108" fmla="*/ 2941360 w 3124200"/>
              <a:gd name="connsiteY108" fmla="*/ 1300397 h 3124200"/>
              <a:gd name="connsiteX109" fmla="*/ 2727038 w 3124200"/>
              <a:gd name="connsiteY109" fmla="*/ 1349315 h 3124200"/>
              <a:gd name="connsiteX110" fmla="*/ 2734398 w 3124200"/>
              <a:gd name="connsiteY110" fmla="*/ 1422330 h 3124200"/>
              <a:gd name="connsiteX111" fmla="*/ 2957420 w 3124200"/>
              <a:gd name="connsiteY111" fmla="*/ 1405618 h 3124200"/>
              <a:gd name="connsiteX112" fmla="*/ 182840 w 3124200"/>
              <a:gd name="connsiteY112" fmla="*/ 1300397 h 3124200"/>
              <a:gd name="connsiteX113" fmla="*/ 166782 w 3124200"/>
              <a:gd name="connsiteY113" fmla="*/ 1405618 h 3124200"/>
              <a:gd name="connsiteX114" fmla="*/ 394206 w 3124200"/>
              <a:gd name="connsiteY114" fmla="*/ 1422660 h 3124200"/>
              <a:gd name="connsiteX115" fmla="*/ 401500 w 3124200"/>
              <a:gd name="connsiteY115" fmla="*/ 1350305 h 3124200"/>
              <a:gd name="connsiteX116" fmla="*/ 2882383 w 3124200"/>
              <a:gd name="connsiteY116" fmla="*/ 1099544 h 3124200"/>
              <a:gd name="connsiteX117" fmla="*/ 2680697 w 3124200"/>
              <a:gd name="connsiteY117" fmla="*/ 1178702 h 3124200"/>
              <a:gd name="connsiteX118" fmla="*/ 2702432 w 3124200"/>
              <a:gd name="connsiteY118" fmla="*/ 1248722 h 3124200"/>
              <a:gd name="connsiteX119" fmla="*/ 2913722 w 3124200"/>
              <a:gd name="connsiteY119" fmla="*/ 1200497 h 3124200"/>
              <a:gd name="connsiteX120" fmla="*/ 241817 w 3124200"/>
              <a:gd name="connsiteY120" fmla="*/ 1099544 h 3124200"/>
              <a:gd name="connsiteX121" fmla="*/ 210478 w 3124200"/>
              <a:gd name="connsiteY121" fmla="*/ 1200499 h 3124200"/>
              <a:gd name="connsiteX122" fmla="*/ 425911 w 3124200"/>
              <a:gd name="connsiteY122" fmla="*/ 1249670 h 3124200"/>
              <a:gd name="connsiteX123" fmla="*/ 447459 w 3124200"/>
              <a:gd name="connsiteY123" fmla="*/ 1180253 h 3124200"/>
              <a:gd name="connsiteX124" fmla="*/ 2798117 w 3124200"/>
              <a:gd name="connsiteY124" fmla="*/ 908269 h 3124200"/>
              <a:gd name="connsiteX125" fmla="*/ 2611660 w 3124200"/>
              <a:gd name="connsiteY125" fmla="*/ 1015920 h 3124200"/>
              <a:gd name="connsiteX126" fmla="*/ 2646849 w 3124200"/>
              <a:gd name="connsiteY126" fmla="*/ 1080751 h 3124200"/>
              <a:gd name="connsiteX127" fmla="*/ 2848730 w 3124200"/>
              <a:gd name="connsiteY127" fmla="*/ 1001517 h 3124200"/>
              <a:gd name="connsiteX128" fmla="*/ 326085 w 3124200"/>
              <a:gd name="connsiteY128" fmla="*/ 908269 h 3124200"/>
              <a:gd name="connsiteX129" fmla="*/ 275470 w 3124200"/>
              <a:gd name="connsiteY129" fmla="*/ 1001519 h 3124200"/>
              <a:gd name="connsiteX130" fmla="*/ 481009 w 3124200"/>
              <a:gd name="connsiteY130" fmla="*/ 1082186 h 3124200"/>
              <a:gd name="connsiteX131" fmla="*/ 515919 w 3124200"/>
              <a:gd name="connsiteY131" fmla="*/ 1017869 h 3124200"/>
              <a:gd name="connsiteX132" fmla="*/ 2688307 w 3124200"/>
              <a:gd name="connsiteY132" fmla="*/ 730200 h 3124200"/>
              <a:gd name="connsiteX133" fmla="*/ 2520563 w 3124200"/>
              <a:gd name="connsiteY133" fmla="*/ 863971 h 3124200"/>
              <a:gd name="connsiteX134" fmla="*/ 2545763 w 3124200"/>
              <a:gd name="connsiteY134" fmla="*/ 894514 h 3124200"/>
              <a:gd name="connsiteX135" fmla="*/ 2562248 w 3124200"/>
              <a:gd name="connsiteY135" fmla="*/ 924885 h 3124200"/>
              <a:gd name="connsiteX136" fmla="*/ 2748705 w 3124200"/>
              <a:gd name="connsiteY136" fmla="*/ 817233 h 3124200"/>
              <a:gd name="connsiteX137" fmla="*/ 2726764 w 3124200"/>
              <a:gd name="connsiteY137" fmla="*/ 776810 h 3124200"/>
              <a:gd name="connsiteX138" fmla="*/ 435893 w 3124200"/>
              <a:gd name="connsiteY138" fmla="*/ 730200 h 3124200"/>
              <a:gd name="connsiteX139" fmla="*/ 397436 w 3124200"/>
              <a:gd name="connsiteY139" fmla="*/ 776810 h 3124200"/>
              <a:gd name="connsiteX140" fmla="*/ 375496 w 3124200"/>
              <a:gd name="connsiteY140" fmla="*/ 817233 h 3124200"/>
              <a:gd name="connsiteX141" fmla="*/ 565332 w 3124200"/>
              <a:gd name="connsiteY141" fmla="*/ 926834 h 3124200"/>
              <a:gd name="connsiteX142" fmla="*/ 582874 w 3124200"/>
              <a:gd name="connsiteY142" fmla="*/ 894514 h 3124200"/>
              <a:gd name="connsiteX143" fmla="*/ 606313 w 3124200"/>
              <a:gd name="connsiteY143" fmla="*/ 866106 h 3124200"/>
              <a:gd name="connsiteX144" fmla="*/ 569518 w 3124200"/>
              <a:gd name="connsiteY144" fmla="*/ 568470 h 3124200"/>
              <a:gd name="connsiteX145" fmla="*/ 568943 w 3124200"/>
              <a:gd name="connsiteY145" fmla="*/ 568943 h 3124200"/>
              <a:gd name="connsiteX146" fmla="*/ 501802 w 3124200"/>
              <a:gd name="connsiteY146" fmla="*/ 650321 h 3124200"/>
              <a:gd name="connsiteX147" fmla="*/ 672221 w 3124200"/>
              <a:gd name="connsiteY147" fmla="*/ 786227 h 3124200"/>
              <a:gd name="connsiteX148" fmla="*/ 718982 w 3124200"/>
              <a:gd name="connsiteY148" fmla="*/ 729553 h 3124200"/>
              <a:gd name="connsiteX149" fmla="*/ 2554682 w 3124200"/>
              <a:gd name="connsiteY149" fmla="*/ 568468 h 3124200"/>
              <a:gd name="connsiteX150" fmla="*/ 2407567 w 3124200"/>
              <a:gd name="connsiteY150" fmla="*/ 727021 h 3124200"/>
              <a:gd name="connsiteX151" fmla="*/ 2454655 w 3124200"/>
              <a:gd name="connsiteY151" fmla="*/ 784092 h 3124200"/>
              <a:gd name="connsiteX152" fmla="*/ 2622401 w 3124200"/>
              <a:gd name="connsiteY152" fmla="*/ 650321 h 3124200"/>
              <a:gd name="connsiteX153" fmla="*/ 2555257 w 3124200"/>
              <a:gd name="connsiteY153" fmla="*/ 568943 h 3124200"/>
              <a:gd name="connsiteX154" fmla="*/ 1562100 w 3124200"/>
              <a:gd name="connsiteY154" fmla="*/ 528637 h 3124200"/>
              <a:gd name="connsiteX155" fmla="*/ 528637 w 3124200"/>
              <a:gd name="connsiteY155" fmla="*/ 1562100 h 3124200"/>
              <a:gd name="connsiteX156" fmla="*/ 1562100 w 3124200"/>
              <a:gd name="connsiteY156" fmla="*/ 2595563 h 3124200"/>
              <a:gd name="connsiteX157" fmla="*/ 2595563 w 3124200"/>
              <a:gd name="connsiteY157" fmla="*/ 1562100 h 3124200"/>
              <a:gd name="connsiteX158" fmla="*/ 1562100 w 3124200"/>
              <a:gd name="connsiteY158" fmla="*/ 528637 h 3124200"/>
              <a:gd name="connsiteX159" fmla="*/ 2393102 w 3124200"/>
              <a:gd name="connsiteY159" fmla="*/ 435153 h 3124200"/>
              <a:gd name="connsiteX160" fmla="*/ 2272026 w 3124200"/>
              <a:gd name="connsiteY160" fmla="*/ 612739 h 3124200"/>
              <a:gd name="connsiteX161" fmla="*/ 2328850 w 3124200"/>
              <a:gd name="connsiteY161" fmla="*/ 659624 h 3124200"/>
              <a:gd name="connsiteX162" fmla="*/ 2474679 w 3124200"/>
              <a:gd name="connsiteY162" fmla="*/ 502460 h 3124200"/>
              <a:gd name="connsiteX163" fmla="*/ 731098 w 3124200"/>
              <a:gd name="connsiteY163" fmla="*/ 435153 h 3124200"/>
              <a:gd name="connsiteX164" fmla="*/ 649522 w 3124200"/>
              <a:gd name="connsiteY164" fmla="*/ 502460 h 3124200"/>
              <a:gd name="connsiteX165" fmla="*/ 797274 w 3124200"/>
              <a:gd name="connsiteY165" fmla="*/ 661697 h 3124200"/>
              <a:gd name="connsiteX166" fmla="*/ 853773 w 3124200"/>
              <a:gd name="connsiteY166" fmla="*/ 615082 h 3124200"/>
              <a:gd name="connsiteX167" fmla="*/ 909167 w 3124200"/>
              <a:gd name="connsiteY167" fmla="*/ 325597 h 3124200"/>
              <a:gd name="connsiteX168" fmla="*/ 816149 w 3124200"/>
              <a:gd name="connsiteY168" fmla="*/ 376085 h 3124200"/>
              <a:gd name="connsiteX169" fmla="*/ 938389 w 3124200"/>
              <a:gd name="connsiteY169" fmla="*/ 555379 h 3124200"/>
              <a:gd name="connsiteX170" fmla="*/ 1002949 w 3124200"/>
              <a:gd name="connsiteY170" fmla="*/ 520337 h 3124200"/>
              <a:gd name="connsiteX171" fmla="*/ 2215032 w 3124200"/>
              <a:gd name="connsiteY171" fmla="*/ 325595 h 3124200"/>
              <a:gd name="connsiteX172" fmla="*/ 2122169 w 3124200"/>
              <a:gd name="connsiteY172" fmla="*/ 518427 h 3124200"/>
              <a:gd name="connsiteX173" fmla="*/ 2187009 w 3124200"/>
              <a:gd name="connsiteY173" fmla="*/ 553621 h 3124200"/>
              <a:gd name="connsiteX174" fmla="*/ 2308052 w 3124200"/>
              <a:gd name="connsiteY174" fmla="*/ 376085 h 3124200"/>
              <a:gd name="connsiteX175" fmla="*/ 2023632 w 3124200"/>
              <a:gd name="connsiteY175" fmla="*/ 241500 h 3124200"/>
              <a:gd name="connsiteX176" fmla="*/ 1960641 w 3124200"/>
              <a:gd name="connsiteY176" fmla="*/ 445712 h 3124200"/>
              <a:gd name="connsiteX177" fmla="*/ 2025021 w 3124200"/>
              <a:gd name="connsiteY177" fmla="*/ 465698 h 3124200"/>
              <a:gd name="connsiteX178" fmla="*/ 2031060 w 3124200"/>
              <a:gd name="connsiteY178" fmla="*/ 468975 h 3124200"/>
              <a:gd name="connsiteX179" fmla="*/ 2123922 w 3124200"/>
              <a:gd name="connsiteY179" fmla="*/ 276143 h 3124200"/>
              <a:gd name="connsiteX180" fmla="*/ 2108810 w 3124200"/>
              <a:gd name="connsiteY180" fmla="*/ 267940 h 3124200"/>
              <a:gd name="connsiteX181" fmla="*/ 1100569 w 3124200"/>
              <a:gd name="connsiteY181" fmla="*/ 241500 h 3124200"/>
              <a:gd name="connsiteX182" fmla="*/ 1015392 w 3124200"/>
              <a:gd name="connsiteY182" fmla="*/ 267940 h 3124200"/>
              <a:gd name="connsiteX183" fmla="*/ 1000278 w 3124200"/>
              <a:gd name="connsiteY183" fmla="*/ 276143 h 3124200"/>
              <a:gd name="connsiteX184" fmla="*/ 1094061 w 3124200"/>
              <a:gd name="connsiteY184" fmla="*/ 470884 h 3124200"/>
              <a:gd name="connsiteX185" fmla="*/ 1103616 w 3124200"/>
              <a:gd name="connsiteY185" fmla="*/ 465698 h 3124200"/>
              <a:gd name="connsiteX186" fmla="*/ 1163949 w 3124200"/>
              <a:gd name="connsiteY186" fmla="*/ 446969 h 3124200"/>
              <a:gd name="connsiteX187" fmla="*/ 1822381 w 3124200"/>
              <a:gd name="connsiteY187" fmla="*/ 182623 h 3124200"/>
              <a:gd name="connsiteX188" fmla="*/ 1790301 w 3124200"/>
              <a:gd name="connsiteY188" fmla="*/ 395466 h 3124200"/>
              <a:gd name="connsiteX189" fmla="*/ 1802852 w 3124200"/>
              <a:gd name="connsiteY189" fmla="*/ 396731 h 3124200"/>
              <a:gd name="connsiteX190" fmla="*/ 1861751 w 3124200"/>
              <a:gd name="connsiteY190" fmla="*/ 415015 h 3124200"/>
              <a:gd name="connsiteX191" fmla="*/ 1924742 w 3124200"/>
              <a:gd name="connsiteY191" fmla="*/ 210803 h 3124200"/>
              <a:gd name="connsiteX192" fmla="*/ 1845164 w 3124200"/>
              <a:gd name="connsiteY192" fmla="*/ 186100 h 3124200"/>
              <a:gd name="connsiteX193" fmla="*/ 1301819 w 3124200"/>
              <a:gd name="connsiteY193" fmla="*/ 182623 h 3124200"/>
              <a:gd name="connsiteX194" fmla="*/ 1279038 w 3124200"/>
              <a:gd name="connsiteY194" fmla="*/ 186100 h 3124200"/>
              <a:gd name="connsiteX195" fmla="*/ 1199459 w 3124200"/>
              <a:gd name="connsiteY195" fmla="*/ 210803 h 3124200"/>
              <a:gd name="connsiteX196" fmla="*/ 1262837 w 3124200"/>
              <a:gd name="connsiteY196" fmla="*/ 416272 h 3124200"/>
              <a:gd name="connsiteX197" fmla="*/ 1325785 w 3124200"/>
              <a:gd name="connsiteY197" fmla="*/ 396731 h 3124200"/>
              <a:gd name="connsiteX198" fmla="*/ 1333968 w 3124200"/>
              <a:gd name="connsiteY198" fmla="*/ 395908 h 3124200"/>
              <a:gd name="connsiteX199" fmla="*/ 1613874 w 3124200"/>
              <a:gd name="connsiteY199" fmla="*/ 160179 h 3124200"/>
              <a:gd name="connsiteX200" fmla="*/ 1613874 w 3124200"/>
              <a:gd name="connsiteY200" fmla="*/ 377682 h 3124200"/>
              <a:gd name="connsiteX201" fmla="*/ 1687152 w 3124200"/>
              <a:gd name="connsiteY201" fmla="*/ 385069 h 3124200"/>
              <a:gd name="connsiteX202" fmla="*/ 1720021 w 3124200"/>
              <a:gd name="connsiteY202" fmla="*/ 167001 h 3124200"/>
              <a:gd name="connsiteX203" fmla="*/ 1705707 w 3124200"/>
              <a:gd name="connsiteY203" fmla="*/ 164816 h 3124200"/>
              <a:gd name="connsiteX204" fmla="*/ 1510328 w 3124200"/>
              <a:gd name="connsiteY204" fmla="*/ 160179 h 3124200"/>
              <a:gd name="connsiteX205" fmla="*/ 1418495 w 3124200"/>
              <a:gd name="connsiteY205" fmla="*/ 164816 h 3124200"/>
              <a:gd name="connsiteX206" fmla="*/ 1404181 w 3124200"/>
              <a:gd name="connsiteY206" fmla="*/ 167001 h 3124200"/>
              <a:gd name="connsiteX207" fmla="*/ 1437115 w 3124200"/>
              <a:gd name="connsiteY207" fmla="*/ 385509 h 3124200"/>
              <a:gd name="connsiteX208" fmla="*/ 1510328 w 3124200"/>
              <a:gd name="connsiteY208" fmla="*/ 378129 h 3124200"/>
              <a:gd name="connsiteX209" fmla="*/ 1562100 w 3124200"/>
              <a:gd name="connsiteY209" fmla="*/ 0 h 3124200"/>
              <a:gd name="connsiteX210" fmla="*/ 3124200 w 3124200"/>
              <a:gd name="connsiteY210" fmla="*/ 1562100 h 3124200"/>
              <a:gd name="connsiteX211" fmla="*/ 1562100 w 3124200"/>
              <a:gd name="connsiteY211" fmla="*/ 3124200 h 3124200"/>
              <a:gd name="connsiteX212" fmla="*/ 0 w 3124200"/>
              <a:gd name="connsiteY212" fmla="*/ 1562100 h 3124200"/>
              <a:gd name="connsiteX213" fmla="*/ 1562100 w 3124200"/>
              <a:gd name="connsiteY213"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3124200" h="3124200">
                <a:moveTo>
                  <a:pt x="1685420" y="2727636"/>
                </a:moveTo>
                <a:lnTo>
                  <a:pt x="1613874" y="2734849"/>
                </a:lnTo>
                <a:lnTo>
                  <a:pt x="1613874" y="2964021"/>
                </a:lnTo>
                <a:lnTo>
                  <a:pt x="1705707" y="2959383"/>
                </a:lnTo>
                <a:lnTo>
                  <a:pt x="1720021" y="2957200"/>
                </a:lnTo>
                <a:close/>
                <a:moveTo>
                  <a:pt x="1438849" y="2727196"/>
                </a:moveTo>
                <a:lnTo>
                  <a:pt x="1404181" y="2957200"/>
                </a:lnTo>
                <a:lnTo>
                  <a:pt x="1418495" y="2959383"/>
                </a:lnTo>
                <a:lnTo>
                  <a:pt x="1510328" y="2964021"/>
                </a:lnTo>
                <a:lnTo>
                  <a:pt x="1510328" y="2734402"/>
                </a:lnTo>
                <a:close/>
                <a:moveTo>
                  <a:pt x="1858464" y="2698534"/>
                </a:moveTo>
                <a:lnTo>
                  <a:pt x="1802852" y="2715797"/>
                </a:lnTo>
                <a:lnTo>
                  <a:pt x="1788567" y="2717238"/>
                </a:lnTo>
                <a:lnTo>
                  <a:pt x="1822381" y="2941578"/>
                </a:lnTo>
                <a:lnTo>
                  <a:pt x="1845164" y="2938100"/>
                </a:lnTo>
                <a:lnTo>
                  <a:pt x="1924742" y="2913397"/>
                </a:lnTo>
                <a:close/>
                <a:moveTo>
                  <a:pt x="1266126" y="2697278"/>
                </a:moveTo>
                <a:lnTo>
                  <a:pt x="1199461" y="2913397"/>
                </a:lnTo>
                <a:lnTo>
                  <a:pt x="1279038" y="2938100"/>
                </a:lnTo>
                <a:lnTo>
                  <a:pt x="1301821" y="2941578"/>
                </a:lnTo>
                <a:lnTo>
                  <a:pt x="1335700" y="2716797"/>
                </a:lnTo>
                <a:lnTo>
                  <a:pt x="1325785" y="2715797"/>
                </a:lnTo>
                <a:close/>
                <a:moveTo>
                  <a:pt x="2026605" y="2645972"/>
                </a:moveTo>
                <a:lnTo>
                  <a:pt x="2025021" y="2646833"/>
                </a:lnTo>
                <a:lnTo>
                  <a:pt x="1957356" y="2667837"/>
                </a:lnTo>
                <a:lnTo>
                  <a:pt x="2023632" y="2882701"/>
                </a:lnTo>
                <a:lnTo>
                  <a:pt x="2108810" y="2856260"/>
                </a:lnTo>
                <a:lnTo>
                  <a:pt x="2123924" y="2848057"/>
                </a:lnTo>
                <a:close/>
                <a:moveTo>
                  <a:pt x="1098516" y="2644064"/>
                </a:moveTo>
                <a:lnTo>
                  <a:pt x="1000278" y="2848057"/>
                </a:lnTo>
                <a:lnTo>
                  <a:pt x="1015392" y="2856260"/>
                </a:lnTo>
                <a:lnTo>
                  <a:pt x="1100569" y="2882701"/>
                </a:lnTo>
                <a:lnTo>
                  <a:pt x="1167234" y="2666580"/>
                </a:lnTo>
                <a:lnTo>
                  <a:pt x="1103616" y="2646833"/>
                </a:lnTo>
                <a:close/>
                <a:moveTo>
                  <a:pt x="2181202" y="2562061"/>
                </a:moveTo>
                <a:lnTo>
                  <a:pt x="2117714" y="2596521"/>
                </a:lnTo>
                <a:lnTo>
                  <a:pt x="2215034" y="2798604"/>
                </a:lnTo>
                <a:lnTo>
                  <a:pt x="2308052" y="2748115"/>
                </a:lnTo>
                <a:close/>
                <a:moveTo>
                  <a:pt x="944196" y="2560302"/>
                </a:moveTo>
                <a:lnTo>
                  <a:pt x="816149" y="2748115"/>
                </a:lnTo>
                <a:lnTo>
                  <a:pt x="909169" y="2798604"/>
                </a:lnTo>
                <a:lnTo>
                  <a:pt x="1007406" y="2594612"/>
                </a:lnTo>
                <a:close/>
                <a:moveTo>
                  <a:pt x="2322717" y="2457966"/>
                </a:moveTo>
                <a:lnTo>
                  <a:pt x="2266933" y="2503992"/>
                </a:lnTo>
                <a:lnTo>
                  <a:pt x="2393102" y="2689047"/>
                </a:lnTo>
                <a:lnTo>
                  <a:pt x="2474679" y="2621741"/>
                </a:lnTo>
                <a:close/>
                <a:moveTo>
                  <a:pt x="803407" y="2455893"/>
                </a:moveTo>
                <a:lnTo>
                  <a:pt x="649524" y="2621741"/>
                </a:lnTo>
                <a:lnTo>
                  <a:pt x="731100" y="2689047"/>
                </a:lnTo>
                <a:lnTo>
                  <a:pt x="858866" y="2501650"/>
                </a:lnTo>
                <a:close/>
                <a:moveTo>
                  <a:pt x="2448848" y="2335477"/>
                </a:moveTo>
                <a:lnTo>
                  <a:pt x="2402472" y="2391685"/>
                </a:lnTo>
                <a:lnTo>
                  <a:pt x="2554682" y="2555731"/>
                </a:lnTo>
                <a:lnTo>
                  <a:pt x="2555257" y="2555256"/>
                </a:lnTo>
                <a:lnTo>
                  <a:pt x="2622399" y="2473880"/>
                </a:lnTo>
                <a:close/>
                <a:moveTo>
                  <a:pt x="678028" y="2333343"/>
                </a:moveTo>
                <a:lnTo>
                  <a:pt x="501802" y="2473880"/>
                </a:lnTo>
                <a:lnTo>
                  <a:pt x="568943" y="2555256"/>
                </a:lnTo>
                <a:lnTo>
                  <a:pt x="569520" y="2555732"/>
                </a:lnTo>
                <a:lnTo>
                  <a:pt x="724078" y="2389156"/>
                </a:lnTo>
                <a:close/>
                <a:moveTo>
                  <a:pt x="2557424" y="2196532"/>
                </a:moveTo>
                <a:lnTo>
                  <a:pt x="2545763" y="2218015"/>
                </a:lnTo>
                <a:lnTo>
                  <a:pt x="2514755" y="2255596"/>
                </a:lnTo>
                <a:lnTo>
                  <a:pt x="2688307" y="2393998"/>
                </a:lnTo>
                <a:lnTo>
                  <a:pt x="2726764" y="2347388"/>
                </a:lnTo>
                <a:lnTo>
                  <a:pt x="2748703" y="2306967"/>
                </a:lnTo>
                <a:close/>
                <a:moveTo>
                  <a:pt x="570154" y="2194582"/>
                </a:moveTo>
                <a:lnTo>
                  <a:pt x="375497" y="2306967"/>
                </a:lnTo>
                <a:lnTo>
                  <a:pt x="397436" y="2347388"/>
                </a:lnTo>
                <a:lnTo>
                  <a:pt x="435895" y="2394000"/>
                </a:lnTo>
                <a:lnTo>
                  <a:pt x="612122" y="2253463"/>
                </a:lnTo>
                <a:lnTo>
                  <a:pt x="582874" y="2218015"/>
                </a:lnTo>
                <a:close/>
                <a:moveTo>
                  <a:pt x="2641626" y="2041400"/>
                </a:moveTo>
                <a:lnTo>
                  <a:pt x="2606836" y="2105496"/>
                </a:lnTo>
                <a:lnTo>
                  <a:pt x="2798116" y="2215932"/>
                </a:lnTo>
                <a:lnTo>
                  <a:pt x="2848730" y="2122682"/>
                </a:lnTo>
                <a:close/>
                <a:moveTo>
                  <a:pt x="486231" y="2039965"/>
                </a:moveTo>
                <a:lnTo>
                  <a:pt x="275470" y="2122682"/>
                </a:lnTo>
                <a:lnTo>
                  <a:pt x="326085" y="2215932"/>
                </a:lnTo>
                <a:lnTo>
                  <a:pt x="520743" y="2103547"/>
                </a:lnTo>
                <a:close/>
                <a:moveTo>
                  <a:pt x="2699049" y="1874705"/>
                </a:moveTo>
                <a:lnTo>
                  <a:pt x="2677466" y="1944231"/>
                </a:lnTo>
                <a:lnTo>
                  <a:pt x="2882383" y="2024654"/>
                </a:lnTo>
                <a:lnTo>
                  <a:pt x="2913722" y="1923702"/>
                </a:lnTo>
                <a:close/>
                <a:moveTo>
                  <a:pt x="429294" y="1873761"/>
                </a:moveTo>
                <a:lnTo>
                  <a:pt x="210480" y="1923704"/>
                </a:lnTo>
                <a:lnTo>
                  <a:pt x="241817" y="2024654"/>
                </a:lnTo>
                <a:lnTo>
                  <a:pt x="450688" y="1942679"/>
                </a:lnTo>
                <a:close/>
                <a:moveTo>
                  <a:pt x="2733231" y="1701781"/>
                </a:moveTo>
                <a:lnTo>
                  <a:pt x="2725888" y="1774624"/>
                </a:lnTo>
                <a:lnTo>
                  <a:pt x="2941360" y="1823803"/>
                </a:lnTo>
                <a:lnTo>
                  <a:pt x="2957420" y="1718583"/>
                </a:lnTo>
                <a:close/>
                <a:moveTo>
                  <a:pt x="395374" y="1701453"/>
                </a:moveTo>
                <a:lnTo>
                  <a:pt x="166782" y="1718583"/>
                </a:lnTo>
                <a:lnTo>
                  <a:pt x="182840" y="1823803"/>
                </a:lnTo>
                <a:lnTo>
                  <a:pt x="402650" y="1773634"/>
                </a:lnTo>
                <a:close/>
                <a:moveTo>
                  <a:pt x="2963952" y="1508964"/>
                </a:moveTo>
                <a:lnTo>
                  <a:pt x="2744788" y="1525388"/>
                </a:lnTo>
                <a:lnTo>
                  <a:pt x="2747900" y="1556264"/>
                </a:lnTo>
                <a:lnTo>
                  <a:pt x="2743619" y="1598726"/>
                </a:lnTo>
                <a:lnTo>
                  <a:pt x="2963952" y="1615236"/>
                </a:lnTo>
                <a:lnTo>
                  <a:pt x="2966636" y="1562099"/>
                </a:lnTo>
                <a:close/>
                <a:moveTo>
                  <a:pt x="160248" y="1508964"/>
                </a:moveTo>
                <a:lnTo>
                  <a:pt x="157564" y="1562099"/>
                </a:lnTo>
                <a:lnTo>
                  <a:pt x="160248" y="1615236"/>
                </a:lnTo>
                <a:lnTo>
                  <a:pt x="384984" y="1598395"/>
                </a:lnTo>
                <a:lnTo>
                  <a:pt x="380737" y="1556264"/>
                </a:lnTo>
                <a:lnTo>
                  <a:pt x="383816" y="1525718"/>
                </a:lnTo>
                <a:close/>
                <a:moveTo>
                  <a:pt x="2941360" y="1300397"/>
                </a:moveTo>
                <a:lnTo>
                  <a:pt x="2727038" y="1349315"/>
                </a:lnTo>
                <a:lnTo>
                  <a:pt x="2734398" y="1422330"/>
                </a:lnTo>
                <a:lnTo>
                  <a:pt x="2957420" y="1405618"/>
                </a:lnTo>
                <a:close/>
                <a:moveTo>
                  <a:pt x="182840" y="1300397"/>
                </a:moveTo>
                <a:lnTo>
                  <a:pt x="166782" y="1405618"/>
                </a:lnTo>
                <a:lnTo>
                  <a:pt x="394206" y="1422660"/>
                </a:lnTo>
                <a:lnTo>
                  <a:pt x="401500" y="1350305"/>
                </a:lnTo>
                <a:close/>
                <a:moveTo>
                  <a:pt x="2882383" y="1099544"/>
                </a:moveTo>
                <a:lnTo>
                  <a:pt x="2680697" y="1178702"/>
                </a:lnTo>
                <a:lnTo>
                  <a:pt x="2702432" y="1248722"/>
                </a:lnTo>
                <a:lnTo>
                  <a:pt x="2913722" y="1200497"/>
                </a:lnTo>
                <a:close/>
                <a:moveTo>
                  <a:pt x="241817" y="1099544"/>
                </a:moveTo>
                <a:lnTo>
                  <a:pt x="210478" y="1200499"/>
                </a:lnTo>
                <a:lnTo>
                  <a:pt x="425911" y="1249670"/>
                </a:lnTo>
                <a:lnTo>
                  <a:pt x="447459" y="1180253"/>
                </a:lnTo>
                <a:close/>
                <a:moveTo>
                  <a:pt x="2798117" y="908269"/>
                </a:moveTo>
                <a:lnTo>
                  <a:pt x="2611660" y="1015920"/>
                </a:lnTo>
                <a:lnTo>
                  <a:pt x="2646849" y="1080751"/>
                </a:lnTo>
                <a:lnTo>
                  <a:pt x="2848730" y="1001517"/>
                </a:lnTo>
                <a:close/>
                <a:moveTo>
                  <a:pt x="326085" y="908269"/>
                </a:moveTo>
                <a:lnTo>
                  <a:pt x="275470" y="1001519"/>
                </a:lnTo>
                <a:lnTo>
                  <a:pt x="481009" y="1082186"/>
                </a:lnTo>
                <a:lnTo>
                  <a:pt x="515919" y="1017869"/>
                </a:lnTo>
                <a:close/>
                <a:moveTo>
                  <a:pt x="2688307" y="730200"/>
                </a:moveTo>
                <a:lnTo>
                  <a:pt x="2520563" y="863971"/>
                </a:lnTo>
                <a:lnTo>
                  <a:pt x="2545763" y="894514"/>
                </a:lnTo>
                <a:lnTo>
                  <a:pt x="2562248" y="924885"/>
                </a:lnTo>
                <a:lnTo>
                  <a:pt x="2748705" y="817233"/>
                </a:lnTo>
                <a:lnTo>
                  <a:pt x="2726764" y="776810"/>
                </a:lnTo>
                <a:close/>
                <a:moveTo>
                  <a:pt x="435893" y="730200"/>
                </a:moveTo>
                <a:lnTo>
                  <a:pt x="397436" y="776810"/>
                </a:lnTo>
                <a:lnTo>
                  <a:pt x="375496" y="817233"/>
                </a:lnTo>
                <a:lnTo>
                  <a:pt x="565332" y="926834"/>
                </a:lnTo>
                <a:lnTo>
                  <a:pt x="582874" y="894514"/>
                </a:lnTo>
                <a:lnTo>
                  <a:pt x="606313" y="866106"/>
                </a:lnTo>
                <a:close/>
                <a:moveTo>
                  <a:pt x="569518" y="568470"/>
                </a:moveTo>
                <a:lnTo>
                  <a:pt x="568943" y="568943"/>
                </a:lnTo>
                <a:lnTo>
                  <a:pt x="501802" y="650321"/>
                </a:lnTo>
                <a:lnTo>
                  <a:pt x="672221" y="786227"/>
                </a:lnTo>
                <a:lnTo>
                  <a:pt x="718982" y="729553"/>
                </a:lnTo>
                <a:close/>
                <a:moveTo>
                  <a:pt x="2554682" y="568468"/>
                </a:moveTo>
                <a:lnTo>
                  <a:pt x="2407567" y="727021"/>
                </a:lnTo>
                <a:lnTo>
                  <a:pt x="2454655" y="784092"/>
                </a:lnTo>
                <a:lnTo>
                  <a:pt x="2622401" y="650321"/>
                </a:lnTo>
                <a:lnTo>
                  <a:pt x="2555257" y="568943"/>
                </a:lnTo>
                <a:close/>
                <a:moveTo>
                  <a:pt x="1562100" y="528637"/>
                </a:moveTo>
                <a:cubicBezTo>
                  <a:pt x="991334" y="528637"/>
                  <a:pt x="528637" y="991334"/>
                  <a:pt x="528637" y="1562100"/>
                </a:cubicBezTo>
                <a:cubicBezTo>
                  <a:pt x="528637" y="2132866"/>
                  <a:pt x="991334" y="2595563"/>
                  <a:pt x="1562100" y="2595563"/>
                </a:cubicBezTo>
                <a:cubicBezTo>
                  <a:pt x="2132866" y="2595563"/>
                  <a:pt x="2595563" y="2132866"/>
                  <a:pt x="2595563" y="1562100"/>
                </a:cubicBezTo>
                <a:cubicBezTo>
                  <a:pt x="2595563" y="991334"/>
                  <a:pt x="2132866" y="528637"/>
                  <a:pt x="1562100" y="528637"/>
                </a:cubicBezTo>
                <a:close/>
                <a:moveTo>
                  <a:pt x="2393102" y="435153"/>
                </a:moveTo>
                <a:lnTo>
                  <a:pt x="2272026" y="612739"/>
                </a:lnTo>
                <a:lnTo>
                  <a:pt x="2328850" y="659624"/>
                </a:lnTo>
                <a:lnTo>
                  <a:pt x="2474679" y="502460"/>
                </a:lnTo>
                <a:close/>
                <a:moveTo>
                  <a:pt x="731098" y="435153"/>
                </a:moveTo>
                <a:lnTo>
                  <a:pt x="649522" y="502460"/>
                </a:lnTo>
                <a:lnTo>
                  <a:pt x="797274" y="661697"/>
                </a:lnTo>
                <a:lnTo>
                  <a:pt x="853773" y="615082"/>
                </a:lnTo>
                <a:close/>
                <a:moveTo>
                  <a:pt x="909167" y="325597"/>
                </a:moveTo>
                <a:lnTo>
                  <a:pt x="816149" y="376085"/>
                </a:lnTo>
                <a:lnTo>
                  <a:pt x="938389" y="555379"/>
                </a:lnTo>
                <a:lnTo>
                  <a:pt x="1002949" y="520337"/>
                </a:lnTo>
                <a:close/>
                <a:moveTo>
                  <a:pt x="2215032" y="325595"/>
                </a:moveTo>
                <a:lnTo>
                  <a:pt x="2122169" y="518427"/>
                </a:lnTo>
                <a:lnTo>
                  <a:pt x="2187009" y="553621"/>
                </a:lnTo>
                <a:lnTo>
                  <a:pt x="2308052" y="376085"/>
                </a:lnTo>
                <a:close/>
                <a:moveTo>
                  <a:pt x="2023632" y="241500"/>
                </a:moveTo>
                <a:lnTo>
                  <a:pt x="1960641" y="445712"/>
                </a:lnTo>
                <a:lnTo>
                  <a:pt x="2025021" y="465698"/>
                </a:lnTo>
                <a:lnTo>
                  <a:pt x="2031060" y="468975"/>
                </a:lnTo>
                <a:lnTo>
                  <a:pt x="2123922" y="276143"/>
                </a:lnTo>
                <a:lnTo>
                  <a:pt x="2108810" y="267940"/>
                </a:lnTo>
                <a:close/>
                <a:moveTo>
                  <a:pt x="1100569" y="241500"/>
                </a:moveTo>
                <a:lnTo>
                  <a:pt x="1015392" y="267940"/>
                </a:lnTo>
                <a:lnTo>
                  <a:pt x="1000278" y="276143"/>
                </a:lnTo>
                <a:lnTo>
                  <a:pt x="1094061" y="470884"/>
                </a:lnTo>
                <a:lnTo>
                  <a:pt x="1103616" y="465698"/>
                </a:lnTo>
                <a:lnTo>
                  <a:pt x="1163949" y="446969"/>
                </a:lnTo>
                <a:close/>
                <a:moveTo>
                  <a:pt x="1822381" y="182623"/>
                </a:moveTo>
                <a:lnTo>
                  <a:pt x="1790301" y="395466"/>
                </a:lnTo>
                <a:lnTo>
                  <a:pt x="1802852" y="396731"/>
                </a:lnTo>
                <a:lnTo>
                  <a:pt x="1861751" y="415015"/>
                </a:lnTo>
                <a:lnTo>
                  <a:pt x="1924742" y="210803"/>
                </a:lnTo>
                <a:lnTo>
                  <a:pt x="1845164" y="186100"/>
                </a:lnTo>
                <a:close/>
                <a:moveTo>
                  <a:pt x="1301819" y="182623"/>
                </a:moveTo>
                <a:lnTo>
                  <a:pt x="1279038" y="186100"/>
                </a:lnTo>
                <a:lnTo>
                  <a:pt x="1199459" y="210803"/>
                </a:lnTo>
                <a:lnTo>
                  <a:pt x="1262837" y="416272"/>
                </a:lnTo>
                <a:lnTo>
                  <a:pt x="1325785" y="396731"/>
                </a:lnTo>
                <a:lnTo>
                  <a:pt x="1333968" y="395908"/>
                </a:lnTo>
                <a:close/>
                <a:moveTo>
                  <a:pt x="1613874" y="160179"/>
                </a:moveTo>
                <a:lnTo>
                  <a:pt x="1613874" y="377682"/>
                </a:lnTo>
                <a:lnTo>
                  <a:pt x="1687152" y="385069"/>
                </a:lnTo>
                <a:lnTo>
                  <a:pt x="1720021" y="167001"/>
                </a:lnTo>
                <a:lnTo>
                  <a:pt x="1705707" y="164816"/>
                </a:lnTo>
                <a:close/>
                <a:moveTo>
                  <a:pt x="1510328" y="160179"/>
                </a:moveTo>
                <a:lnTo>
                  <a:pt x="1418495" y="164816"/>
                </a:lnTo>
                <a:lnTo>
                  <a:pt x="1404181" y="167001"/>
                </a:lnTo>
                <a:lnTo>
                  <a:pt x="1437115" y="385509"/>
                </a:lnTo>
                <a:lnTo>
                  <a:pt x="1510328" y="378129"/>
                </a:lnTo>
                <a:close/>
                <a:moveTo>
                  <a:pt x="1562100" y="0"/>
                </a:moveTo>
                <a:cubicBezTo>
                  <a:pt x="2424824" y="0"/>
                  <a:pt x="3124200" y="699376"/>
                  <a:pt x="3124200" y="1562100"/>
                </a:cubicBezTo>
                <a:cubicBezTo>
                  <a:pt x="3124200" y="2424824"/>
                  <a:pt x="2424824" y="3124200"/>
                  <a:pt x="1562100" y="3124200"/>
                </a:cubicBezTo>
                <a:cubicBezTo>
                  <a:pt x="699376" y="3124200"/>
                  <a:pt x="0" y="2424824"/>
                  <a:pt x="0" y="1562100"/>
                </a:cubicBezTo>
                <a:cubicBezTo>
                  <a:pt x="0" y="699376"/>
                  <a:pt x="699376" y="0"/>
                  <a:pt x="1562100" y="0"/>
                </a:cubicBezTo>
                <a:close/>
              </a:path>
            </a:pathLst>
          </a:custGeom>
          <a:solidFill>
            <a:srgbClr val="00182E"/>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3" name="椭圆 52"/>
          <p:cNvSpPr/>
          <p:nvPr/>
        </p:nvSpPr>
        <p:spPr>
          <a:xfrm flipV="1">
            <a:off x="1991196" y="1750734"/>
            <a:ext cx="2249217" cy="2249217"/>
          </a:xfrm>
          <a:prstGeom prst="ellipse">
            <a:avLst/>
          </a:prstGeom>
          <a:noFill/>
          <a:ln w="12700" cap="flat" cmpd="sng" algn="ctr">
            <a:solidFill>
              <a:srgbClr val="00B0F0"/>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4" name="椭圆 53"/>
          <p:cNvSpPr/>
          <p:nvPr/>
        </p:nvSpPr>
        <p:spPr>
          <a:xfrm rot="10800000" flipV="1">
            <a:off x="1534957" y="1349087"/>
            <a:ext cx="3052511" cy="3052511"/>
          </a:xfrm>
          <a:prstGeom prst="ellipse">
            <a:avLst/>
          </a:prstGeom>
          <a:noFill/>
          <a:ln w="12700" cap="flat" cmpd="sng" algn="ctr">
            <a:solidFill>
              <a:srgbClr val="00B0F0"/>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5" name="文本框 54"/>
          <p:cNvSpPr txBox="1"/>
          <p:nvPr/>
        </p:nvSpPr>
        <p:spPr>
          <a:xfrm>
            <a:off x="2007067" y="2096794"/>
            <a:ext cx="2104982" cy="1569660"/>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3">
                      <a:lumMod val="50000"/>
                    </a:schemeClr>
                  </a:solidFill>
                </a:ln>
                <a:solidFill>
                  <a:schemeClr val="bg1"/>
                </a:solidFill>
                <a:effectLst>
                  <a:glow rad="63500">
                    <a:schemeClr val="accent3">
                      <a:satMod val="175000"/>
                      <a:alpha val="40000"/>
                    </a:schemeClr>
                  </a:glow>
                </a:effectLst>
                <a:latin typeface="+mj-lt"/>
                <a:ea typeface="Segoe UI Black" panose="020B0A02040204020203" pitchFamily="34" charset="0"/>
                <a:cs typeface="Segoe UI Black" panose="020B0A02040204020203" pitchFamily="34" charset="0"/>
              </a:defRPr>
            </a:lvl1pPr>
          </a:lstStyle>
          <a:p>
            <a:r>
              <a:rPr lang="en-US" altLang="zh-CN" sz="9600" dirty="0" smtClean="0">
                <a:ln w="12700">
                  <a:solidFill>
                    <a:srgbClr val="002060"/>
                  </a:solidFill>
                </a:ln>
                <a:solidFill>
                  <a:srgbClr val="00B0F0"/>
                </a:solidFill>
                <a:effectLst>
                  <a:glow rad="63500">
                    <a:srgbClr val="00B0F0">
                      <a:alpha val="40000"/>
                    </a:srgbClr>
                  </a:glow>
                </a:effectLst>
                <a:latin typeface="Impact" panose="020B0806030902050204"/>
                <a:ea typeface="Segoe UI" panose="020B0502040204020203" charset="0"/>
                <a:cs typeface="Segoe UI" panose="020B0502040204020203" charset="0"/>
              </a:rPr>
              <a:t>1</a:t>
            </a:r>
            <a:endParaRPr lang="zh-CN" altLang="en-US" sz="9600" dirty="0">
              <a:ln w="12700">
                <a:solidFill>
                  <a:srgbClr val="002060"/>
                </a:solidFill>
              </a:ln>
              <a:solidFill>
                <a:srgbClr val="00B0F0"/>
              </a:solidFill>
              <a:effectLst>
                <a:glow rad="63500">
                  <a:srgbClr val="00B0F0">
                    <a:alpha val="40000"/>
                  </a:srgbClr>
                </a:glow>
              </a:effectLst>
              <a:latin typeface="Impact" panose="020B0806030902050204"/>
              <a:ea typeface="Segoe UI" panose="020B0502040204020203" charset="0"/>
              <a:cs typeface="Segoe UI" panose="020B0502040204020203" charset="0"/>
            </a:endParaRPr>
          </a:p>
        </p:txBody>
      </p:sp>
      <p:grpSp>
        <p:nvGrpSpPr>
          <p:cNvPr id="56" name="组合 55"/>
          <p:cNvGrpSpPr/>
          <p:nvPr/>
        </p:nvGrpSpPr>
        <p:grpSpPr>
          <a:xfrm>
            <a:off x="1842842" y="1602380"/>
            <a:ext cx="2545925" cy="2545925"/>
            <a:chOff x="4229098" y="1556361"/>
            <a:chExt cx="3733802" cy="3733802"/>
          </a:xfrm>
        </p:grpSpPr>
        <p:sp>
          <p:nvSpPr>
            <p:cNvPr id="57" name="弧形 56"/>
            <p:cNvSpPr/>
            <p:nvPr/>
          </p:nvSpPr>
          <p:spPr>
            <a:xfrm>
              <a:off x="4301675" y="1634675"/>
              <a:ext cx="3588650" cy="3588650"/>
            </a:xfrm>
            <a:prstGeom prst="arc">
              <a:avLst>
                <a:gd name="adj1" fmla="val 12852548"/>
                <a:gd name="adj2" fmla="val 19665503"/>
              </a:avLst>
            </a:prstGeom>
            <a:noFill/>
            <a:ln w="5715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58" name="椭圆 57"/>
            <p:cNvSpPr/>
            <p:nvPr/>
          </p:nvSpPr>
          <p:spPr>
            <a:xfrm>
              <a:off x="4229098" y="1556361"/>
              <a:ext cx="3733802" cy="3733802"/>
            </a:xfrm>
            <a:prstGeom prst="ellipse">
              <a:avLst/>
            </a:prstGeom>
            <a:noFill/>
            <a:ln w="57150" cap="flat" cmpd="sng" algn="ctr">
              <a:no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grpSp>
        <p:nvGrpSpPr>
          <p:cNvPr id="59" name="组合 58"/>
          <p:cNvGrpSpPr/>
          <p:nvPr/>
        </p:nvGrpSpPr>
        <p:grpSpPr>
          <a:xfrm>
            <a:off x="1638872" y="1453002"/>
            <a:ext cx="2844680" cy="2844680"/>
            <a:chOff x="4010025" y="1343025"/>
            <a:chExt cx="4171950" cy="4171950"/>
          </a:xfrm>
        </p:grpSpPr>
        <p:sp>
          <p:nvSpPr>
            <p:cNvPr id="60" name="弧形 59"/>
            <p:cNvSpPr/>
            <p:nvPr/>
          </p:nvSpPr>
          <p:spPr>
            <a:xfrm>
              <a:off x="4155760" y="1488760"/>
              <a:ext cx="3880480" cy="3880480"/>
            </a:xfrm>
            <a:prstGeom prst="arc">
              <a:avLst>
                <a:gd name="adj1" fmla="val 2137315"/>
                <a:gd name="adj2" fmla="val 14452087"/>
              </a:avLst>
            </a:prstGeom>
            <a:noFill/>
            <a:ln w="7620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61" name="椭圆 60"/>
            <p:cNvSpPr/>
            <p:nvPr/>
          </p:nvSpPr>
          <p:spPr>
            <a:xfrm>
              <a:off x="4010025" y="1343025"/>
              <a:ext cx="4171950" cy="4171950"/>
            </a:xfrm>
            <a:prstGeom prst="ellipse">
              <a:avLst/>
            </a:prstGeom>
            <a:noFill/>
            <a:ln w="76200" cap="flat" cmpd="sng" algn="ctr">
              <a:no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3300000">
            <a:off x="3424856" y="2851672"/>
            <a:ext cx="5342272"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53"/>
                                        </p:tgtEl>
                                        <p:attrNameLst>
                                          <p:attrName>style.visibility</p:attrName>
                                        </p:attrNameLst>
                                      </p:cBhvr>
                                      <p:to>
                                        <p:strVal val="visible"/>
                                      </p:to>
                                    </p:set>
                                    <p:anim calcmode="lin" valueType="num">
                                      <p:cBhvr>
                                        <p:cTn id="17" dur="750" fill="hold"/>
                                        <p:tgtEl>
                                          <p:spTgt spid="53"/>
                                        </p:tgtEl>
                                        <p:attrNameLst>
                                          <p:attrName>ppt_w</p:attrName>
                                        </p:attrNameLst>
                                      </p:cBhvr>
                                      <p:tavLst>
                                        <p:tav tm="0">
                                          <p:val>
                                            <p:fltVal val="0"/>
                                          </p:val>
                                        </p:tav>
                                        <p:tav tm="100000">
                                          <p:val>
                                            <p:strVal val="#ppt_w"/>
                                          </p:val>
                                        </p:tav>
                                      </p:tavLst>
                                    </p:anim>
                                    <p:anim calcmode="lin" valueType="num">
                                      <p:cBhvr>
                                        <p:cTn id="18" dur="750" fill="hold"/>
                                        <p:tgtEl>
                                          <p:spTgt spid="53"/>
                                        </p:tgtEl>
                                        <p:attrNameLst>
                                          <p:attrName>ppt_h</p:attrName>
                                        </p:attrNameLst>
                                      </p:cBhvr>
                                      <p:tavLst>
                                        <p:tav tm="0">
                                          <p:val>
                                            <p:fltVal val="0"/>
                                          </p:val>
                                        </p:tav>
                                        <p:tav tm="100000">
                                          <p:val>
                                            <p:strVal val="#ppt_h"/>
                                          </p:val>
                                        </p:tav>
                                      </p:tavLst>
                                    </p:anim>
                                    <p:animEffect transition="in" filter="fade">
                                      <p:cBhvr>
                                        <p:cTn id="19" dur="750"/>
                                        <p:tgtEl>
                                          <p:spTgt spid="53"/>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750" fill="hold"/>
                                        <p:tgtEl>
                                          <p:spTgt spid="54"/>
                                        </p:tgtEl>
                                        <p:attrNameLst>
                                          <p:attrName>ppt_w</p:attrName>
                                        </p:attrNameLst>
                                      </p:cBhvr>
                                      <p:tavLst>
                                        <p:tav tm="0">
                                          <p:val>
                                            <p:fltVal val="0"/>
                                          </p:val>
                                        </p:tav>
                                        <p:tav tm="100000">
                                          <p:val>
                                            <p:strVal val="#ppt_w"/>
                                          </p:val>
                                        </p:tav>
                                      </p:tavLst>
                                    </p:anim>
                                    <p:anim calcmode="lin" valueType="num">
                                      <p:cBhvr>
                                        <p:cTn id="23" dur="750" fill="hold"/>
                                        <p:tgtEl>
                                          <p:spTgt spid="54"/>
                                        </p:tgtEl>
                                        <p:attrNameLst>
                                          <p:attrName>ppt_h</p:attrName>
                                        </p:attrNameLst>
                                      </p:cBhvr>
                                      <p:tavLst>
                                        <p:tav tm="0">
                                          <p:val>
                                            <p:fltVal val="0"/>
                                          </p:val>
                                        </p:tav>
                                        <p:tav tm="100000">
                                          <p:val>
                                            <p:strVal val="#ppt_h"/>
                                          </p:val>
                                        </p:tav>
                                      </p:tavLst>
                                    </p:anim>
                                    <p:animEffect transition="in" filter="fade">
                                      <p:cBhvr>
                                        <p:cTn id="24" dur="750"/>
                                        <p:tgtEl>
                                          <p:spTgt spid="54"/>
                                        </p:tgtEl>
                                      </p:cBhvr>
                                    </p:animEffect>
                                  </p:childTnLst>
                                </p:cTn>
                              </p:par>
                              <p:par>
                                <p:cTn id="25" presetID="53" presetClass="entr" presetSubtype="16" fill="hold" nodeType="withEffect">
                                  <p:stCondLst>
                                    <p:cond delay="500"/>
                                  </p:stCondLst>
                                  <p:childTnLst>
                                    <p:set>
                                      <p:cBhvr>
                                        <p:cTn id="26" dur="1" fill="hold">
                                          <p:stCondLst>
                                            <p:cond delay="0"/>
                                          </p:stCondLst>
                                        </p:cTn>
                                        <p:tgtEl>
                                          <p:spTgt spid="56"/>
                                        </p:tgtEl>
                                        <p:attrNameLst>
                                          <p:attrName>style.visibility</p:attrName>
                                        </p:attrNameLst>
                                      </p:cBhvr>
                                      <p:to>
                                        <p:strVal val="visible"/>
                                      </p:to>
                                    </p:set>
                                    <p:anim calcmode="lin" valueType="num">
                                      <p:cBhvr>
                                        <p:cTn id="27" dur="750" fill="hold"/>
                                        <p:tgtEl>
                                          <p:spTgt spid="56"/>
                                        </p:tgtEl>
                                        <p:attrNameLst>
                                          <p:attrName>ppt_w</p:attrName>
                                        </p:attrNameLst>
                                      </p:cBhvr>
                                      <p:tavLst>
                                        <p:tav tm="0">
                                          <p:val>
                                            <p:fltVal val="0"/>
                                          </p:val>
                                        </p:tav>
                                        <p:tav tm="100000">
                                          <p:val>
                                            <p:strVal val="#ppt_w"/>
                                          </p:val>
                                        </p:tav>
                                      </p:tavLst>
                                    </p:anim>
                                    <p:anim calcmode="lin" valueType="num">
                                      <p:cBhvr>
                                        <p:cTn id="28" dur="750" fill="hold"/>
                                        <p:tgtEl>
                                          <p:spTgt spid="56"/>
                                        </p:tgtEl>
                                        <p:attrNameLst>
                                          <p:attrName>ppt_h</p:attrName>
                                        </p:attrNameLst>
                                      </p:cBhvr>
                                      <p:tavLst>
                                        <p:tav tm="0">
                                          <p:val>
                                            <p:fltVal val="0"/>
                                          </p:val>
                                        </p:tav>
                                        <p:tav tm="100000">
                                          <p:val>
                                            <p:strVal val="#ppt_h"/>
                                          </p:val>
                                        </p:tav>
                                      </p:tavLst>
                                    </p:anim>
                                    <p:animEffect transition="in" filter="fade">
                                      <p:cBhvr>
                                        <p:cTn id="29" dur="750"/>
                                        <p:tgtEl>
                                          <p:spTgt spid="56"/>
                                        </p:tgtEl>
                                      </p:cBhvr>
                                    </p:animEffect>
                                  </p:childTnLst>
                                </p:cTn>
                              </p:par>
                              <p:par>
                                <p:cTn id="30" presetID="53" presetClass="entr" presetSubtype="16" fill="hold" nodeType="withEffect">
                                  <p:stCondLst>
                                    <p:cond delay="400"/>
                                  </p:stCondLst>
                                  <p:childTnLst>
                                    <p:set>
                                      <p:cBhvr>
                                        <p:cTn id="31" dur="1" fill="hold">
                                          <p:stCondLst>
                                            <p:cond delay="0"/>
                                          </p:stCondLst>
                                        </p:cTn>
                                        <p:tgtEl>
                                          <p:spTgt spid="59"/>
                                        </p:tgtEl>
                                        <p:attrNameLst>
                                          <p:attrName>style.visibility</p:attrName>
                                        </p:attrNameLst>
                                      </p:cBhvr>
                                      <p:to>
                                        <p:strVal val="visible"/>
                                      </p:to>
                                    </p:set>
                                    <p:anim calcmode="lin" valueType="num">
                                      <p:cBhvr>
                                        <p:cTn id="32" dur="750" fill="hold"/>
                                        <p:tgtEl>
                                          <p:spTgt spid="59"/>
                                        </p:tgtEl>
                                        <p:attrNameLst>
                                          <p:attrName>ppt_w</p:attrName>
                                        </p:attrNameLst>
                                      </p:cBhvr>
                                      <p:tavLst>
                                        <p:tav tm="0">
                                          <p:val>
                                            <p:fltVal val="0"/>
                                          </p:val>
                                        </p:tav>
                                        <p:tav tm="100000">
                                          <p:val>
                                            <p:strVal val="#ppt_w"/>
                                          </p:val>
                                        </p:tav>
                                      </p:tavLst>
                                    </p:anim>
                                    <p:anim calcmode="lin" valueType="num">
                                      <p:cBhvr>
                                        <p:cTn id="33" dur="750" fill="hold"/>
                                        <p:tgtEl>
                                          <p:spTgt spid="59"/>
                                        </p:tgtEl>
                                        <p:attrNameLst>
                                          <p:attrName>ppt_h</p:attrName>
                                        </p:attrNameLst>
                                      </p:cBhvr>
                                      <p:tavLst>
                                        <p:tav tm="0">
                                          <p:val>
                                            <p:fltVal val="0"/>
                                          </p:val>
                                        </p:tav>
                                        <p:tav tm="100000">
                                          <p:val>
                                            <p:strVal val="#ppt_h"/>
                                          </p:val>
                                        </p:tav>
                                      </p:tavLst>
                                    </p:anim>
                                    <p:animEffect transition="in" filter="fade">
                                      <p:cBhvr>
                                        <p:cTn id="34" dur="750"/>
                                        <p:tgtEl>
                                          <p:spTgt spid="59"/>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p:cTn id="37" dur="1100" fill="hold"/>
                                        <p:tgtEl>
                                          <p:spTgt spid="55"/>
                                        </p:tgtEl>
                                        <p:attrNameLst>
                                          <p:attrName>ppt_w</p:attrName>
                                        </p:attrNameLst>
                                      </p:cBhvr>
                                      <p:tavLst>
                                        <p:tav tm="0">
                                          <p:val>
                                            <p:strVal val="#ppt_w+.3"/>
                                          </p:val>
                                        </p:tav>
                                        <p:tav tm="100000">
                                          <p:val>
                                            <p:strVal val="#ppt_w"/>
                                          </p:val>
                                        </p:tav>
                                      </p:tavLst>
                                    </p:anim>
                                    <p:anim calcmode="lin" valueType="num">
                                      <p:cBhvr>
                                        <p:cTn id="38" dur="1100" fill="hold"/>
                                        <p:tgtEl>
                                          <p:spTgt spid="55"/>
                                        </p:tgtEl>
                                        <p:attrNameLst>
                                          <p:attrName>ppt_h</p:attrName>
                                        </p:attrNameLst>
                                      </p:cBhvr>
                                      <p:tavLst>
                                        <p:tav tm="0">
                                          <p:val>
                                            <p:strVal val="#ppt_h"/>
                                          </p:val>
                                        </p:tav>
                                        <p:tav tm="100000">
                                          <p:val>
                                            <p:strVal val="#ppt_h"/>
                                          </p:val>
                                        </p:tav>
                                      </p:tavLst>
                                    </p:anim>
                                    <p:animEffect transition="in" filter="fade">
                                      <p:cBhvr>
                                        <p:cTn id="39" dur="1100"/>
                                        <p:tgtEl>
                                          <p:spTgt spid="55"/>
                                        </p:tgtEl>
                                      </p:cBhvr>
                                    </p:animEffect>
                                  </p:childTnLst>
                                </p:cTn>
                              </p:par>
                              <p:par>
                                <p:cTn id="40" presetID="8" presetClass="emph" presetSubtype="0" repeatCount="indefinite" fill="hold" nodeType="withEffect">
                                  <p:stCondLst>
                                    <p:cond delay="700"/>
                                  </p:stCondLst>
                                  <p:childTnLst>
                                    <p:animRot by="21600000">
                                      <p:cBhvr>
                                        <p:cTn id="41" dur="5000" fill="hold"/>
                                        <p:tgtEl>
                                          <p:spTgt spid="56"/>
                                        </p:tgtEl>
                                        <p:attrNameLst>
                                          <p:attrName>r</p:attrName>
                                        </p:attrNameLst>
                                      </p:cBhvr>
                                    </p:animRot>
                                  </p:childTnLst>
                                </p:cTn>
                              </p:par>
                              <p:par>
                                <p:cTn id="42" presetID="8" presetClass="emph" presetSubtype="0" repeatCount="indefinite" fill="hold" nodeType="withEffect">
                                  <p:stCondLst>
                                    <p:cond delay="500"/>
                                  </p:stCondLst>
                                  <p:childTnLst>
                                    <p:animRot by="-21600000">
                                      <p:cBhvr>
                                        <p:cTn id="43" dur="5000" fill="hold"/>
                                        <p:tgtEl>
                                          <p:spTgt spid="59"/>
                                        </p:tgtEl>
                                        <p:attrNameLst>
                                          <p:attrName>r</p:attrName>
                                        </p:attrNameLst>
                                      </p:cBhvr>
                                    </p:animRot>
                                  </p:childTnLst>
                                </p:cTn>
                              </p:par>
                              <p:par>
                                <p:cTn id="44" presetID="53" presetClass="entr" presetSubtype="528" fill="hold" grpId="0" nodeType="withEffect">
                                  <p:stCondLst>
                                    <p:cond delay="100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anim calcmode="lin" valueType="num">
                                      <p:cBhvr>
                                        <p:cTn id="49" dur="500" fill="hold"/>
                                        <p:tgtEl>
                                          <p:spTgt spid="67"/>
                                        </p:tgtEl>
                                        <p:attrNameLst>
                                          <p:attrName>ppt_x</p:attrName>
                                        </p:attrNameLst>
                                      </p:cBhvr>
                                      <p:tavLst>
                                        <p:tav tm="0">
                                          <p:val>
                                            <p:fltVal val="0.5"/>
                                          </p:val>
                                        </p:tav>
                                        <p:tav tm="100000">
                                          <p:val>
                                            <p:strVal val="#ppt_x"/>
                                          </p:val>
                                        </p:tav>
                                      </p:tavLst>
                                    </p:anim>
                                    <p:anim calcmode="lin" valueType="num">
                                      <p:cBhvr>
                                        <p:cTn id="50" dur="500" fill="hold"/>
                                        <p:tgtEl>
                                          <p:spTgt spid="67"/>
                                        </p:tgtEl>
                                        <p:attrNameLst>
                                          <p:attrName>ppt_y</p:attrName>
                                        </p:attrNameLst>
                                      </p:cBhvr>
                                      <p:tavLst>
                                        <p:tav tm="0">
                                          <p:val>
                                            <p:fltVal val="0.5"/>
                                          </p:val>
                                        </p:tav>
                                        <p:tav tm="100000">
                                          <p:val>
                                            <p:strVal val="#ppt_y"/>
                                          </p:val>
                                        </p:tav>
                                      </p:tavLst>
                                    </p:anim>
                                  </p:childTnLst>
                                </p:cTn>
                              </p:par>
                              <p:par>
                                <p:cTn id="51" presetID="42" presetClass="entr" presetSubtype="0" fill="hold" nodeType="withEffect">
                                  <p:stCondLst>
                                    <p:cond delay="150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par>
                                <p:cTn id="56" presetID="53" presetClass="entr" presetSubtype="528" repeatCount="3000"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p:cTn id="58" dur="700" fill="hold"/>
                                        <p:tgtEl>
                                          <p:spTgt spid="80"/>
                                        </p:tgtEl>
                                        <p:attrNameLst>
                                          <p:attrName>ppt_w</p:attrName>
                                        </p:attrNameLst>
                                      </p:cBhvr>
                                      <p:tavLst>
                                        <p:tav tm="0">
                                          <p:val>
                                            <p:fltVal val="0"/>
                                          </p:val>
                                        </p:tav>
                                        <p:tav tm="100000">
                                          <p:val>
                                            <p:strVal val="#ppt_w"/>
                                          </p:val>
                                        </p:tav>
                                      </p:tavLst>
                                    </p:anim>
                                    <p:anim calcmode="lin" valueType="num">
                                      <p:cBhvr>
                                        <p:cTn id="59" dur="700" fill="hold"/>
                                        <p:tgtEl>
                                          <p:spTgt spid="80"/>
                                        </p:tgtEl>
                                        <p:attrNameLst>
                                          <p:attrName>ppt_h</p:attrName>
                                        </p:attrNameLst>
                                      </p:cBhvr>
                                      <p:tavLst>
                                        <p:tav tm="0">
                                          <p:val>
                                            <p:fltVal val="0"/>
                                          </p:val>
                                        </p:tav>
                                        <p:tav tm="100000">
                                          <p:val>
                                            <p:strVal val="#ppt_h"/>
                                          </p:val>
                                        </p:tav>
                                      </p:tavLst>
                                    </p:anim>
                                    <p:animEffect transition="in" filter="fade">
                                      <p:cBhvr>
                                        <p:cTn id="60" dur="700"/>
                                        <p:tgtEl>
                                          <p:spTgt spid="80"/>
                                        </p:tgtEl>
                                      </p:cBhvr>
                                    </p:animEffect>
                                    <p:anim calcmode="lin" valueType="num">
                                      <p:cBhvr>
                                        <p:cTn id="61" dur="700" fill="hold"/>
                                        <p:tgtEl>
                                          <p:spTgt spid="80"/>
                                        </p:tgtEl>
                                        <p:attrNameLst>
                                          <p:attrName>ppt_x</p:attrName>
                                        </p:attrNameLst>
                                      </p:cBhvr>
                                      <p:tavLst>
                                        <p:tav tm="0">
                                          <p:val>
                                            <p:fltVal val="0.5"/>
                                          </p:val>
                                        </p:tav>
                                        <p:tav tm="100000">
                                          <p:val>
                                            <p:strVal val="#ppt_x"/>
                                          </p:val>
                                        </p:tav>
                                      </p:tavLst>
                                    </p:anim>
                                    <p:anim calcmode="lin" valueType="num">
                                      <p:cBhvr>
                                        <p:cTn id="62" dur="700" fill="hold"/>
                                        <p:tgtEl>
                                          <p:spTgt spid="80"/>
                                        </p:tgtEl>
                                        <p:attrNameLst>
                                          <p:attrName>ppt_y</p:attrName>
                                        </p:attrNameLst>
                                      </p:cBhvr>
                                      <p:tavLst>
                                        <p:tav tm="0">
                                          <p:val>
                                            <p:fltVal val="0.5"/>
                                          </p:val>
                                        </p:tav>
                                        <p:tav tm="100000">
                                          <p:val>
                                            <p:strVal val="#ppt_y"/>
                                          </p:val>
                                        </p:tav>
                                      </p:tavLst>
                                    </p:anim>
                                  </p:childTnLst>
                                </p:cTn>
                              </p:par>
                              <p:par>
                                <p:cTn id="63" presetID="53" presetClass="entr" presetSubtype="528" repeatCount="3000" fill="hold" nodeType="withEffect">
                                  <p:stCondLst>
                                    <p:cond delay="100"/>
                                  </p:stCondLst>
                                  <p:childTnLst>
                                    <p:set>
                                      <p:cBhvr>
                                        <p:cTn id="64" dur="1" fill="hold">
                                          <p:stCondLst>
                                            <p:cond delay="0"/>
                                          </p:stCondLst>
                                        </p:cTn>
                                        <p:tgtEl>
                                          <p:spTgt spid="81"/>
                                        </p:tgtEl>
                                        <p:attrNameLst>
                                          <p:attrName>style.visibility</p:attrName>
                                        </p:attrNameLst>
                                      </p:cBhvr>
                                      <p:to>
                                        <p:strVal val="visible"/>
                                      </p:to>
                                    </p:set>
                                    <p:anim calcmode="lin" valueType="num">
                                      <p:cBhvr>
                                        <p:cTn id="65" dur="500" fill="hold"/>
                                        <p:tgtEl>
                                          <p:spTgt spid="81"/>
                                        </p:tgtEl>
                                        <p:attrNameLst>
                                          <p:attrName>ppt_w</p:attrName>
                                        </p:attrNameLst>
                                      </p:cBhvr>
                                      <p:tavLst>
                                        <p:tav tm="0">
                                          <p:val>
                                            <p:fltVal val="0"/>
                                          </p:val>
                                        </p:tav>
                                        <p:tav tm="100000">
                                          <p:val>
                                            <p:strVal val="#ppt_w"/>
                                          </p:val>
                                        </p:tav>
                                      </p:tavLst>
                                    </p:anim>
                                    <p:anim calcmode="lin" valueType="num">
                                      <p:cBhvr>
                                        <p:cTn id="66" dur="500" fill="hold"/>
                                        <p:tgtEl>
                                          <p:spTgt spid="81"/>
                                        </p:tgtEl>
                                        <p:attrNameLst>
                                          <p:attrName>ppt_h</p:attrName>
                                        </p:attrNameLst>
                                      </p:cBhvr>
                                      <p:tavLst>
                                        <p:tav tm="0">
                                          <p:val>
                                            <p:fltVal val="0"/>
                                          </p:val>
                                        </p:tav>
                                        <p:tav tm="100000">
                                          <p:val>
                                            <p:strVal val="#ppt_h"/>
                                          </p:val>
                                        </p:tav>
                                      </p:tavLst>
                                    </p:anim>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fltVal val="0.5"/>
                                          </p:val>
                                        </p:tav>
                                        <p:tav tm="100000">
                                          <p:val>
                                            <p:strVal val="#ppt_x"/>
                                          </p:val>
                                        </p:tav>
                                      </p:tavLst>
                                    </p:anim>
                                    <p:anim calcmode="lin" valueType="num">
                                      <p:cBhvr>
                                        <p:cTn id="69" dur="500" fill="hold"/>
                                        <p:tgtEl>
                                          <p:spTgt spid="81"/>
                                        </p:tgtEl>
                                        <p:attrNameLst>
                                          <p:attrName>ppt_y</p:attrName>
                                        </p:attrNameLst>
                                      </p:cBhvr>
                                      <p:tavLst>
                                        <p:tav tm="0">
                                          <p:val>
                                            <p:fltVal val="0.5"/>
                                          </p:val>
                                        </p:tav>
                                        <p:tav tm="100000">
                                          <p:val>
                                            <p:strVal val="#ppt_y"/>
                                          </p:val>
                                        </p:tav>
                                      </p:tavLst>
                                    </p:anim>
                                  </p:childTnLst>
                                </p:cTn>
                              </p:par>
                              <p:par>
                                <p:cTn id="70" presetID="53" presetClass="entr" presetSubtype="528" repeatCount="300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 calcmode="lin" valueType="num">
                                      <p:cBhvr>
                                        <p:cTn id="72" dur="500" fill="hold"/>
                                        <p:tgtEl>
                                          <p:spTgt spid="70"/>
                                        </p:tgtEl>
                                        <p:attrNameLst>
                                          <p:attrName>ppt_w</p:attrName>
                                        </p:attrNameLst>
                                      </p:cBhvr>
                                      <p:tavLst>
                                        <p:tav tm="0">
                                          <p:val>
                                            <p:fltVal val="0"/>
                                          </p:val>
                                        </p:tav>
                                        <p:tav tm="100000">
                                          <p:val>
                                            <p:strVal val="#ppt_w"/>
                                          </p:val>
                                        </p:tav>
                                      </p:tavLst>
                                    </p:anim>
                                    <p:anim calcmode="lin" valueType="num">
                                      <p:cBhvr>
                                        <p:cTn id="73" dur="500" fill="hold"/>
                                        <p:tgtEl>
                                          <p:spTgt spid="70"/>
                                        </p:tgtEl>
                                        <p:attrNameLst>
                                          <p:attrName>ppt_h</p:attrName>
                                        </p:attrNameLst>
                                      </p:cBhvr>
                                      <p:tavLst>
                                        <p:tav tm="0">
                                          <p:val>
                                            <p:fltVal val="0"/>
                                          </p:val>
                                        </p:tav>
                                        <p:tav tm="100000">
                                          <p:val>
                                            <p:strVal val="#ppt_h"/>
                                          </p:val>
                                        </p:tav>
                                      </p:tavLst>
                                    </p:anim>
                                    <p:animEffect transition="in" filter="fade">
                                      <p:cBhvr>
                                        <p:cTn id="74" dur="500"/>
                                        <p:tgtEl>
                                          <p:spTgt spid="70"/>
                                        </p:tgtEl>
                                      </p:cBhvr>
                                    </p:animEffect>
                                    <p:anim calcmode="lin" valueType="num">
                                      <p:cBhvr>
                                        <p:cTn id="75" dur="500" fill="hold"/>
                                        <p:tgtEl>
                                          <p:spTgt spid="70"/>
                                        </p:tgtEl>
                                        <p:attrNameLst>
                                          <p:attrName>ppt_x</p:attrName>
                                        </p:attrNameLst>
                                      </p:cBhvr>
                                      <p:tavLst>
                                        <p:tav tm="0">
                                          <p:val>
                                            <p:fltVal val="0.5"/>
                                          </p:val>
                                        </p:tav>
                                        <p:tav tm="100000">
                                          <p:val>
                                            <p:strVal val="#ppt_x"/>
                                          </p:val>
                                        </p:tav>
                                      </p:tavLst>
                                    </p:anim>
                                    <p:anim calcmode="lin" valueType="num">
                                      <p:cBhvr>
                                        <p:cTn id="76" dur="500" fill="hold"/>
                                        <p:tgtEl>
                                          <p:spTgt spid="70"/>
                                        </p:tgtEl>
                                        <p:attrNameLst>
                                          <p:attrName>ppt_y</p:attrName>
                                        </p:attrNameLst>
                                      </p:cBhvr>
                                      <p:tavLst>
                                        <p:tav tm="0">
                                          <p:val>
                                            <p:fltVal val="0.5"/>
                                          </p:val>
                                        </p:tav>
                                        <p:tav tm="100000">
                                          <p:val>
                                            <p:strVal val="#ppt_y"/>
                                          </p:val>
                                        </p:tav>
                                      </p:tavLst>
                                    </p:anim>
                                  </p:childTnLst>
                                </p:cTn>
                              </p:par>
                              <p:par>
                                <p:cTn id="77" presetID="53" presetClass="entr" presetSubtype="528" repeatCount="300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p:cTn id="79" dur="700" fill="hold"/>
                                        <p:tgtEl>
                                          <p:spTgt spid="71"/>
                                        </p:tgtEl>
                                        <p:attrNameLst>
                                          <p:attrName>ppt_w</p:attrName>
                                        </p:attrNameLst>
                                      </p:cBhvr>
                                      <p:tavLst>
                                        <p:tav tm="0">
                                          <p:val>
                                            <p:fltVal val="0"/>
                                          </p:val>
                                        </p:tav>
                                        <p:tav tm="100000">
                                          <p:val>
                                            <p:strVal val="#ppt_w"/>
                                          </p:val>
                                        </p:tav>
                                      </p:tavLst>
                                    </p:anim>
                                    <p:anim calcmode="lin" valueType="num">
                                      <p:cBhvr>
                                        <p:cTn id="80" dur="700" fill="hold"/>
                                        <p:tgtEl>
                                          <p:spTgt spid="71"/>
                                        </p:tgtEl>
                                        <p:attrNameLst>
                                          <p:attrName>ppt_h</p:attrName>
                                        </p:attrNameLst>
                                      </p:cBhvr>
                                      <p:tavLst>
                                        <p:tav tm="0">
                                          <p:val>
                                            <p:fltVal val="0"/>
                                          </p:val>
                                        </p:tav>
                                        <p:tav tm="100000">
                                          <p:val>
                                            <p:strVal val="#ppt_h"/>
                                          </p:val>
                                        </p:tav>
                                      </p:tavLst>
                                    </p:anim>
                                    <p:animEffect transition="in" filter="fade">
                                      <p:cBhvr>
                                        <p:cTn id="81" dur="700"/>
                                        <p:tgtEl>
                                          <p:spTgt spid="71"/>
                                        </p:tgtEl>
                                      </p:cBhvr>
                                    </p:animEffect>
                                    <p:anim calcmode="lin" valueType="num">
                                      <p:cBhvr>
                                        <p:cTn id="82" dur="700" fill="hold"/>
                                        <p:tgtEl>
                                          <p:spTgt spid="71"/>
                                        </p:tgtEl>
                                        <p:attrNameLst>
                                          <p:attrName>ppt_x</p:attrName>
                                        </p:attrNameLst>
                                      </p:cBhvr>
                                      <p:tavLst>
                                        <p:tav tm="0">
                                          <p:val>
                                            <p:fltVal val="0.5"/>
                                          </p:val>
                                        </p:tav>
                                        <p:tav tm="100000">
                                          <p:val>
                                            <p:strVal val="#ppt_x"/>
                                          </p:val>
                                        </p:tav>
                                      </p:tavLst>
                                    </p:anim>
                                    <p:anim calcmode="lin" valueType="num">
                                      <p:cBhvr>
                                        <p:cTn id="83" dur="700" fill="hold"/>
                                        <p:tgtEl>
                                          <p:spTgt spid="71"/>
                                        </p:tgtEl>
                                        <p:attrNameLst>
                                          <p:attrName>ppt_y</p:attrName>
                                        </p:attrNameLst>
                                      </p:cBhvr>
                                      <p:tavLst>
                                        <p:tav tm="0">
                                          <p:val>
                                            <p:fltVal val="0.5"/>
                                          </p:val>
                                        </p:tav>
                                        <p:tav tm="100000">
                                          <p:val>
                                            <p:strVal val="#ppt_y"/>
                                          </p:val>
                                        </p:tav>
                                      </p:tavLst>
                                    </p:anim>
                                  </p:childTnLst>
                                </p:cTn>
                              </p:par>
                              <p:par>
                                <p:cTn id="84" presetID="53" presetClass="entr" presetSubtype="528" repeatCount="3000" fill="hold" nodeType="withEffect">
                                  <p:stCondLst>
                                    <p:cond delay="100"/>
                                  </p:stCondLst>
                                  <p:childTnLst>
                                    <p:set>
                                      <p:cBhvr>
                                        <p:cTn id="85" dur="1" fill="hold">
                                          <p:stCondLst>
                                            <p:cond delay="0"/>
                                          </p:stCondLst>
                                        </p:cTn>
                                        <p:tgtEl>
                                          <p:spTgt spid="76"/>
                                        </p:tgtEl>
                                        <p:attrNameLst>
                                          <p:attrName>style.visibility</p:attrName>
                                        </p:attrNameLst>
                                      </p:cBhvr>
                                      <p:to>
                                        <p:strVal val="visible"/>
                                      </p:to>
                                    </p:set>
                                    <p:anim calcmode="lin" valueType="num">
                                      <p:cBhvr>
                                        <p:cTn id="86" dur="500" fill="hold"/>
                                        <p:tgtEl>
                                          <p:spTgt spid="76"/>
                                        </p:tgtEl>
                                        <p:attrNameLst>
                                          <p:attrName>ppt_w</p:attrName>
                                        </p:attrNameLst>
                                      </p:cBhvr>
                                      <p:tavLst>
                                        <p:tav tm="0">
                                          <p:val>
                                            <p:fltVal val="0"/>
                                          </p:val>
                                        </p:tav>
                                        <p:tav tm="100000">
                                          <p:val>
                                            <p:strVal val="#ppt_w"/>
                                          </p:val>
                                        </p:tav>
                                      </p:tavLst>
                                    </p:anim>
                                    <p:anim calcmode="lin" valueType="num">
                                      <p:cBhvr>
                                        <p:cTn id="87" dur="500" fill="hold"/>
                                        <p:tgtEl>
                                          <p:spTgt spid="76"/>
                                        </p:tgtEl>
                                        <p:attrNameLst>
                                          <p:attrName>ppt_h</p:attrName>
                                        </p:attrNameLst>
                                      </p:cBhvr>
                                      <p:tavLst>
                                        <p:tav tm="0">
                                          <p:val>
                                            <p:fltVal val="0"/>
                                          </p:val>
                                        </p:tav>
                                        <p:tav tm="100000">
                                          <p:val>
                                            <p:strVal val="#ppt_h"/>
                                          </p:val>
                                        </p:tav>
                                      </p:tavLst>
                                    </p:anim>
                                    <p:animEffect transition="in" filter="fade">
                                      <p:cBhvr>
                                        <p:cTn id="88" dur="500"/>
                                        <p:tgtEl>
                                          <p:spTgt spid="76"/>
                                        </p:tgtEl>
                                      </p:cBhvr>
                                    </p:animEffect>
                                    <p:anim calcmode="lin" valueType="num">
                                      <p:cBhvr>
                                        <p:cTn id="89" dur="500" fill="hold"/>
                                        <p:tgtEl>
                                          <p:spTgt spid="76"/>
                                        </p:tgtEl>
                                        <p:attrNameLst>
                                          <p:attrName>ppt_x</p:attrName>
                                        </p:attrNameLst>
                                      </p:cBhvr>
                                      <p:tavLst>
                                        <p:tav tm="0">
                                          <p:val>
                                            <p:fltVal val="0.5"/>
                                          </p:val>
                                        </p:tav>
                                        <p:tav tm="100000">
                                          <p:val>
                                            <p:strVal val="#ppt_x"/>
                                          </p:val>
                                        </p:tav>
                                      </p:tavLst>
                                    </p:anim>
                                    <p:anim calcmode="lin" valueType="num">
                                      <p:cBhvr>
                                        <p:cTn id="90" dur="500" fill="hold"/>
                                        <p:tgtEl>
                                          <p:spTgt spid="76"/>
                                        </p:tgtEl>
                                        <p:attrNameLst>
                                          <p:attrName>ppt_y</p:attrName>
                                        </p:attrNameLst>
                                      </p:cBhvr>
                                      <p:tavLst>
                                        <p:tav tm="0">
                                          <p:val>
                                            <p:fltVal val="0.5"/>
                                          </p:val>
                                        </p:tav>
                                        <p:tav tm="100000">
                                          <p:val>
                                            <p:strVal val="#ppt_y"/>
                                          </p:val>
                                        </p:tav>
                                      </p:tavLst>
                                    </p:anim>
                                  </p:childTnLst>
                                </p:cTn>
                              </p:par>
                              <p:par>
                                <p:cTn id="91" presetID="53" presetClass="entr" presetSubtype="528" repeatCount="3000" fill="hold" nodeType="withEffect">
                                  <p:stCondLst>
                                    <p:cond delay="300"/>
                                  </p:stCondLst>
                                  <p:childTnLst>
                                    <p:set>
                                      <p:cBhvr>
                                        <p:cTn id="92" dur="1" fill="hold">
                                          <p:stCondLst>
                                            <p:cond delay="0"/>
                                          </p:stCondLst>
                                        </p:cTn>
                                        <p:tgtEl>
                                          <p:spTgt spid="79"/>
                                        </p:tgtEl>
                                        <p:attrNameLst>
                                          <p:attrName>style.visibility</p:attrName>
                                        </p:attrNameLst>
                                      </p:cBhvr>
                                      <p:to>
                                        <p:strVal val="visible"/>
                                      </p:to>
                                    </p:set>
                                    <p:anim calcmode="lin" valueType="num">
                                      <p:cBhvr>
                                        <p:cTn id="93" dur="500" fill="hold"/>
                                        <p:tgtEl>
                                          <p:spTgt spid="79"/>
                                        </p:tgtEl>
                                        <p:attrNameLst>
                                          <p:attrName>ppt_w</p:attrName>
                                        </p:attrNameLst>
                                      </p:cBhvr>
                                      <p:tavLst>
                                        <p:tav tm="0">
                                          <p:val>
                                            <p:fltVal val="0"/>
                                          </p:val>
                                        </p:tav>
                                        <p:tav tm="100000">
                                          <p:val>
                                            <p:strVal val="#ppt_w"/>
                                          </p:val>
                                        </p:tav>
                                      </p:tavLst>
                                    </p:anim>
                                    <p:anim calcmode="lin" valueType="num">
                                      <p:cBhvr>
                                        <p:cTn id="94" dur="500" fill="hold"/>
                                        <p:tgtEl>
                                          <p:spTgt spid="79"/>
                                        </p:tgtEl>
                                        <p:attrNameLst>
                                          <p:attrName>ppt_h</p:attrName>
                                        </p:attrNameLst>
                                      </p:cBhvr>
                                      <p:tavLst>
                                        <p:tav tm="0">
                                          <p:val>
                                            <p:fltVal val="0"/>
                                          </p:val>
                                        </p:tav>
                                        <p:tav tm="100000">
                                          <p:val>
                                            <p:strVal val="#ppt_h"/>
                                          </p:val>
                                        </p:tav>
                                      </p:tavLst>
                                    </p:anim>
                                    <p:animEffect transition="in" filter="fade">
                                      <p:cBhvr>
                                        <p:cTn id="95" dur="500"/>
                                        <p:tgtEl>
                                          <p:spTgt spid="79"/>
                                        </p:tgtEl>
                                      </p:cBhvr>
                                    </p:animEffect>
                                    <p:anim calcmode="lin" valueType="num">
                                      <p:cBhvr>
                                        <p:cTn id="96" dur="500" fill="hold"/>
                                        <p:tgtEl>
                                          <p:spTgt spid="79"/>
                                        </p:tgtEl>
                                        <p:attrNameLst>
                                          <p:attrName>ppt_x</p:attrName>
                                        </p:attrNameLst>
                                      </p:cBhvr>
                                      <p:tavLst>
                                        <p:tav tm="0">
                                          <p:val>
                                            <p:fltVal val="0.5"/>
                                          </p:val>
                                        </p:tav>
                                        <p:tav tm="100000">
                                          <p:val>
                                            <p:strVal val="#ppt_x"/>
                                          </p:val>
                                        </p:tav>
                                      </p:tavLst>
                                    </p:anim>
                                    <p:anim calcmode="lin" valueType="num">
                                      <p:cBhvr>
                                        <p:cTn id="97" dur="500" fill="hold"/>
                                        <p:tgtEl>
                                          <p:spTgt spid="79"/>
                                        </p:tgtEl>
                                        <p:attrNameLst>
                                          <p:attrName>ppt_y</p:attrName>
                                        </p:attrNameLst>
                                      </p:cBhvr>
                                      <p:tavLst>
                                        <p:tav tm="0">
                                          <p:val>
                                            <p:fltVal val="0.5"/>
                                          </p:val>
                                        </p:tav>
                                        <p:tav tm="100000">
                                          <p:val>
                                            <p:strVal val="#ppt_y"/>
                                          </p:val>
                                        </p:tav>
                                      </p:tavLst>
                                    </p:anim>
                                  </p:childTnLst>
                                </p:cTn>
                              </p:par>
                              <p:par>
                                <p:cTn id="98" presetID="53" presetClass="entr" presetSubtype="528" repeatCount="3000" fill="hold" nodeType="withEffect">
                                  <p:stCondLst>
                                    <p:cond delay="0"/>
                                  </p:stCondLst>
                                  <p:childTnLst>
                                    <p:set>
                                      <p:cBhvr>
                                        <p:cTn id="99" dur="1" fill="hold">
                                          <p:stCondLst>
                                            <p:cond delay="0"/>
                                          </p:stCondLst>
                                        </p:cTn>
                                        <p:tgtEl>
                                          <p:spTgt spid="78"/>
                                        </p:tgtEl>
                                        <p:attrNameLst>
                                          <p:attrName>style.visibility</p:attrName>
                                        </p:attrNameLst>
                                      </p:cBhvr>
                                      <p:to>
                                        <p:strVal val="visible"/>
                                      </p:to>
                                    </p:set>
                                    <p:anim calcmode="lin" valueType="num">
                                      <p:cBhvr>
                                        <p:cTn id="100" dur="700" fill="hold"/>
                                        <p:tgtEl>
                                          <p:spTgt spid="78"/>
                                        </p:tgtEl>
                                        <p:attrNameLst>
                                          <p:attrName>ppt_w</p:attrName>
                                        </p:attrNameLst>
                                      </p:cBhvr>
                                      <p:tavLst>
                                        <p:tav tm="0">
                                          <p:val>
                                            <p:fltVal val="0"/>
                                          </p:val>
                                        </p:tav>
                                        <p:tav tm="100000">
                                          <p:val>
                                            <p:strVal val="#ppt_w"/>
                                          </p:val>
                                        </p:tav>
                                      </p:tavLst>
                                    </p:anim>
                                    <p:anim calcmode="lin" valueType="num">
                                      <p:cBhvr>
                                        <p:cTn id="101" dur="700" fill="hold"/>
                                        <p:tgtEl>
                                          <p:spTgt spid="78"/>
                                        </p:tgtEl>
                                        <p:attrNameLst>
                                          <p:attrName>ppt_h</p:attrName>
                                        </p:attrNameLst>
                                      </p:cBhvr>
                                      <p:tavLst>
                                        <p:tav tm="0">
                                          <p:val>
                                            <p:fltVal val="0"/>
                                          </p:val>
                                        </p:tav>
                                        <p:tav tm="100000">
                                          <p:val>
                                            <p:strVal val="#ppt_h"/>
                                          </p:val>
                                        </p:tav>
                                      </p:tavLst>
                                    </p:anim>
                                    <p:animEffect transition="in" filter="fade">
                                      <p:cBhvr>
                                        <p:cTn id="102" dur="700"/>
                                        <p:tgtEl>
                                          <p:spTgt spid="78"/>
                                        </p:tgtEl>
                                      </p:cBhvr>
                                    </p:animEffect>
                                    <p:anim calcmode="lin" valueType="num">
                                      <p:cBhvr>
                                        <p:cTn id="103" dur="700" fill="hold"/>
                                        <p:tgtEl>
                                          <p:spTgt spid="78"/>
                                        </p:tgtEl>
                                        <p:attrNameLst>
                                          <p:attrName>ppt_x</p:attrName>
                                        </p:attrNameLst>
                                      </p:cBhvr>
                                      <p:tavLst>
                                        <p:tav tm="0">
                                          <p:val>
                                            <p:fltVal val="0.5"/>
                                          </p:val>
                                        </p:tav>
                                        <p:tav tm="100000">
                                          <p:val>
                                            <p:strVal val="#ppt_x"/>
                                          </p:val>
                                        </p:tav>
                                      </p:tavLst>
                                    </p:anim>
                                    <p:anim calcmode="lin" valueType="num">
                                      <p:cBhvr>
                                        <p:cTn id="104" dur="700" fill="hold"/>
                                        <p:tgtEl>
                                          <p:spTgt spid="78"/>
                                        </p:tgtEl>
                                        <p:attrNameLst>
                                          <p:attrName>ppt_y</p:attrName>
                                        </p:attrNameLst>
                                      </p:cBhvr>
                                      <p:tavLst>
                                        <p:tav tm="0">
                                          <p:val>
                                            <p:fltVal val="0.5"/>
                                          </p:val>
                                        </p:tav>
                                        <p:tav tm="100000">
                                          <p:val>
                                            <p:strVal val="#ppt_y"/>
                                          </p:val>
                                        </p:tav>
                                      </p:tavLst>
                                    </p:anim>
                                  </p:childTnLst>
                                </p:cTn>
                              </p:par>
                              <p:par>
                                <p:cTn id="105" presetID="53" presetClass="entr" presetSubtype="528" repeatCount="3000" fill="hold" nodeType="withEffect">
                                  <p:stCondLst>
                                    <p:cond delay="200"/>
                                  </p:stCondLst>
                                  <p:childTnLst>
                                    <p:set>
                                      <p:cBhvr>
                                        <p:cTn id="106" dur="1" fill="hold">
                                          <p:stCondLst>
                                            <p:cond delay="0"/>
                                          </p:stCondLst>
                                        </p:cTn>
                                        <p:tgtEl>
                                          <p:spTgt spid="73"/>
                                        </p:tgtEl>
                                        <p:attrNameLst>
                                          <p:attrName>style.visibility</p:attrName>
                                        </p:attrNameLst>
                                      </p:cBhvr>
                                      <p:to>
                                        <p:strVal val="visible"/>
                                      </p:to>
                                    </p:set>
                                    <p:anim calcmode="lin" valueType="num">
                                      <p:cBhvr>
                                        <p:cTn id="107" dur="500" fill="hold"/>
                                        <p:tgtEl>
                                          <p:spTgt spid="73"/>
                                        </p:tgtEl>
                                        <p:attrNameLst>
                                          <p:attrName>ppt_w</p:attrName>
                                        </p:attrNameLst>
                                      </p:cBhvr>
                                      <p:tavLst>
                                        <p:tav tm="0">
                                          <p:val>
                                            <p:fltVal val="0"/>
                                          </p:val>
                                        </p:tav>
                                        <p:tav tm="100000">
                                          <p:val>
                                            <p:strVal val="#ppt_w"/>
                                          </p:val>
                                        </p:tav>
                                      </p:tavLst>
                                    </p:anim>
                                    <p:anim calcmode="lin" valueType="num">
                                      <p:cBhvr>
                                        <p:cTn id="108" dur="500" fill="hold"/>
                                        <p:tgtEl>
                                          <p:spTgt spid="73"/>
                                        </p:tgtEl>
                                        <p:attrNameLst>
                                          <p:attrName>ppt_h</p:attrName>
                                        </p:attrNameLst>
                                      </p:cBhvr>
                                      <p:tavLst>
                                        <p:tav tm="0">
                                          <p:val>
                                            <p:fltVal val="0"/>
                                          </p:val>
                                        </p:tav>
                                        <p:tav tm="100000">
                                          <p:val>
                                            <p:strVal val="#ppt_h"/>
                                          </p:val>
                                        </p:tav>
                                      </p:tavLst>
                                    </p:anim>
                                    <p:animEffect transition="in" filter="fade">
                                      <p:cBhvr>
                                        <p:cTn id="109" dur="500"/>
                                        <p:tgtEl>
                                          <p:spTgt spid="73"/>
                                        </p:tgtEl>
                                      </p:cBhvr>
                                    </p:animEffect>
                                    <p:anim calcmode="lin" valueType="num">
                                      <p:cBhvr>
                                        <p:cTn id="110" dur="500" fill="hold"/>
                                        <p:tgtEl>
                                          <p:spTgt spid="73"/>
                                        </p:tgtEl>
                                        <p:attrNameLst>
                                          <p:attrName>ppt_x</p:attrName>
                                        </p:attrNameLst>
                                      </p:cBhvr>
                                      <p:tavLst>
                                        <p:tav tm="0">
                                          <p:val>
                                            <p:fltVal val="0.5"/>
                                          </p:val>
                                        </p:tav>
                                        <p:tav tm="100000">
                                          <p:val>
                                            <p:strVal val="#ppt_x"/>
                                          </p:val>
                                        </p:tav>
                                      </p:tavLst>
                                    </p:anim>
                                    <p:anim calcmode="lin" valueType="num">
                                      <p:cBhvr>
                                        <p:cTn id="111" dur="500" fill="hold"/>
                                        <p:tgtEl>
                                          <p:spTgt spid="73"/>
                                        </p:tgtEl>
                                        <p:attrNameLst>
                                          <p:attrName>ppt_y</p:attrName>
                                        </p:attrNameLst>
                                      </p:cBhvr>
                                      <p:tavLst>
                                        <p:tav tm="0">
                                          <p:val>
                                            <p:fltVal val="0.5"/>
                                          </p:val>
                                        </p:tav>
                                        <p:tav tm="100000">
                                          <p:val>
                                            <p:strVal val="#ppt_y"/>
                                          </p:val>
                                        </p:tav>
                                      </p:tavLst>
                                    </p:anim>
                                  </p:childTnLst>
                                </p:cTn>
                              </p:par>
                              <p:par>
                                <p:cTn id="112" presetID="53" presetClass="entr" presetSubtype="528" repeatCount="3000" fill="hold" nodeType="withEffect">
                                  <p:stCondLst>
                                    <p:cond delay="0"/>
                                  </p:stCondLst>
                                  <p:childTnLst>
                                    <p:set>
                                      <p:cBhvr>
                                        <p:cTn id="113" dur="1" fill="hold">
                                          <p:stCondLst>
                                            <p:cond delay="0"/>
                                          </p:stCondLst>
                                        </p:cTn>
                                        <p:tgtEl>
                                          <p:spTgt spid="77"/>
                                        </p:tgtEl>
                                        <p:attrNameLst>
                                          <p:attrName>style.visibility</p:attrName>
                                        </p:attrNameLst>
                                      </p:cBhvr>
                                      <p:to>
                                        <p:strVal val="visible"/>
                                      </p:to>
                                    </p:set>
                                    <p:anim calcmode="lin" valueType="num">
                                      <p:cBhvr>
                                        <p:cTn id="114" dur="800" fill="hold"/>
                                        <p:tgtEl>
                                          <p:spTgt spid="77"/>
                                        </p:tgtEl>
                                        <p:attrNameLst>
                                          <p:attrName>ppt_w</p:attrName>
                                        </p:attrNameLst>
                                      </p:cBhvr>
                                      <p:tavLst>
                                        <p:tav tm="0">
                                          <p:val>
                                            <p:fltVal val="0"/>
                                          </p:val>
                                        </p:tav>
                                        <p:tav tm="100000">
                                          <p:val>
                                            <p:strVal val="#ppt_w"/>
                                          </p:val>
                                        </p:tav>
                                      </p:tavLst>
                                    </p:anim>
                                    <p:anim calcmode="lin" valueType="num">
                                      <p:cBhvr>
                                        <p:cTn id="115" dur="800" fill="hold"/>
                                        <p:tgtEl>
                                          <p:spTgt spid="77"/>
                                        </p:tgtEl>
                                        <p:attrNameLst>
                                          <p:attrName>ppt_h</p:attrName>
                                        </p:attrNameLst>
                                      </p:cBhvr>
                                      <p:tavLst>
                                        <p:tav tm="0">
                                          <p:val>
                                            <p:fltVal val="0"/>
                                          </p:val>
                                        </p:tav>
                                        <p:tav tm="100000">
                                          <p:val>
                                            <p:strVal val="#ppt_h"/>
                                          </p:val>
                                        </p:tav>
                                      </p:tavLst>
                                    </p:anim>
                                    <p:animEffect transition="in" filter="fade">
                                      <p:cBhvr>
                                        <p:cTn id="116" dur="800"/>
                                        <p:tgtEl>
                                          <p:spTgt spid="77"/>
                                        </p:tgtEl>
                                      </p:cBhvr>
                                    </p:animEffect>
                                    <p:anim calcmode="lin" valueType="num">
                                      <p:cBhvr>
                                        <p:cTn id="117" dur="800" fill="hold"/>
                                        <p:tgtEl>
                                          <p:spTgt spid="77"/>
                                        </p:tgtEl>
                                        <p:attrNameLst>
                                          <p:attrName>ppt_x</p:attrName>
                                        </p:attrNameLst>
                                      </p:cBhvr>
                                      <p:tavLst>
                                        <p:tav tm="0">
                                          <p:val>
                                            <p:fltVal val="0.5"/>
                                          </p:val>
                                        </p:tav>
                                        <p:tav tm="100000">
                                          <p:val>
                                            <p:strVal val="#ppt_x"/>
                                          </p:val>
                                        </p:tav>
                                      </p:tavLst>
                                    </p:anim>
                                    <p:anim calcmode="lin" valueType="num">
                                      <p:cBhvr>
                                        <p:cTn id="118" dur="800" fill="hold"/>
                                        <p:tgtEl>
                                          <p:spTgt spid="77"/>
                                        </p:tgtEl>
                                        <p:attrNameLst>
                                          <p:attrName>ppt_y</p:attrName>
                                        </p:attrNameLst>
                                      </p:cBhvr>
                                      <p:tavLst>
                                        <p:tav tm="0">
                                          <p:val>
                                            <p:fltVal val="0.5"/>
                                          </p:val>
                                        </p:tav>
                                        <p:tav tm="100000">
                                          <p:val>
                                            <p:strVal val="#ppt_y"/>
                                          </p:val>
                                        </p:tav>
                                      </p:tavLst>
                                    </p:anim>
                                  </p:childTnLst>
                                </p:cTn>
                              </p:par>
                              <p:par>
                                <p:cTn id="119" presetID="53" presetClass="entr" presetSubtype="528" fill="hold" grpId="0" nodeType="withEffect">
                                  <p:stCondLst>
                                    <p:cond delay="700"/>
                                  </p:stCondLst>
                                  <p:childTnLst>
                                    <p:set>
                                      <p:cBhvr>
                                        <p:cTn id="120" dur="1" fill="hold">
                                          <p:stCondLst>
                                            <p:cond delay="0"/>
                                          </p:stCondLst>
                                        </p:cTn>
                                        <p:tgtEl>
                                          <p:spTgt spid="82"/>
                                        </p:tgtEl>
                                        <p:attrNameLst>
                                          <p:attrName>style.visibility</p:attrName>
                                        </p:attrNameLst>
                                      </p:cBhvr>
                                      <p:to>
                                        <p:strVal val="visible"/>
                                      </p:to>
                                    </p:set>
                                    <p:anim calcmode="lin" valueType="num">
                                      <p:cBhvr>
                                        <p:cTn id="121" dur="750" fill="hold"/>
                                        <p:tgtEl>
                                          <p:spTgt spid="82"/>
                                        </p:tgtEl>
                                        <p:attrNameLst>
                                          <p:attrName>ppt_w</p:attrName>
                                        </p:attrNameLst>
                                      </p:cBhvr>
                                      <p:tavLst>
                                        <p:tav tm="0">
                                          <p:val>
                                            <p:fltVal val="0"/>
                                          </p:val>
                                        </p:tav>
                                        <p:tav tm="100000">
                                          <p:val>
                                            <p:strVal val="#ppt_w"/>
                                          </p:val>
                                        </p:tav>
                                      </p:tavLst>
                                    </p:anim>
                                    <p:anim calcmode="lin" valueType="num">
                                      <p:cBhvr>
                                        <p:cTn id="122" dur="750" fill="hold"/>
                                        <p:tgtEl>
                                          <p:spTgt spid="82"/>
                                        </p:tgtEl>
                                        <p:attrNameLst>
                                          <p:attrName>ppt_h</p:attrName>
                                        </p:attrNameLst>
                                      </p:cBhvr>
                                      <p:tavLst>
                                        <p:tav tm="0">
                                          <p:val>
                                            <p:fltVal val="0"/>
                                          </p:val>
                                        </p:tav>
                                        <p:tav tm="100000">
                                          <p:val>
                                            <p:strVal val="#ppt_h"/>
                                          </p:val>
                                        </p:tav>
                                      </p:tavLst>
                                    </p:anim>
                                    <p:animEffect transition="in" filter="fade">
                                      <p:cBhvr>
                                        <p:cTn id="123" dur="750"/>
                                        <p:tgtEl>
                                          <p:spTgt spid="82"/>
                                        </p:tgtEl>
                                      </p:cBhvr>
                                    </p:animEffect>
                                    <p:anim calcmode="lin" valueType="num">
                                      <p:cBhvr>
                                        <p:cTn id="124" dur="750" fill="hold"/>
                                        <p:tgtEl>
                                          <p:spTgt spid="82"/>
                                        </p:tgtEl>
                                        <p:attrNameLst>
                                          <p:attrName>ppt_x</p:attrName>
                                        </p:attrNameLst>
                                      </p:cBhvr>
                                      <p:tavLst>
                                        <p:tav tm="0">
                                          <p:val>
                                            <p:fltVal val="0.5"/>
                                          </p:val>
                                        </p:tav>
                                        <p:tav tm="100000">
                                          <p:val>
                                            <p:strVal val="#ppt_x"/>
                                          </p:val>
                                        </p:tav>
                                      </p:tavLst>
                                    </p:anim>
                                    <p:anim calcmode="lin" valueType="num">
                                      <p:cBhvr>
                                        <p:cTn id="125" dur="750" fill="hold"/>
                                        <p:tgtEl>
                                          <p:spTgt spid="82"/>
                                        </p:tgtEl>
                                        <p:attrNameLst>
                                          <p:attrName>ppt_y</p:attrName>
                                        </p:attrNameLst>
                                      </p:cBhvr>
                                      <p:tavLst>
                                        <p:tav tm="0">
                                          <p:val>
                                            <p:fltVal val="0.5"/>
                                          </p:val>
                                        </p:tav>
                                        <p:tav tm="100000">
                                          <p:val>
                                            <p:strVal val="#ppt_y"/>
                                          </p:val>
                                        </p:tav>
                                      </p:tavLst>
                                    </p:anim>
                                  </p:childTnLst>
                                </p:cTn>
                              </p:par>
                              <p:par>
                                <p:cTn id="126" presetID="53" presetClass="entr" presetSubtype="528" fill="hold" grpId="0" nodeType="withEffect">
                                  <p:stCondLst>
                                    <p:cond delay="600"/>
                                  </p:stCondLst>
                                  <p:childTnLst>
                                    <p:set>
                                      <p:cBhvr>
                                        <p:cTn id="127" dur="1" fill="hold">
                                          <p:stCondLst>
                                            <p:cond delay="0"/>
                                          </p:stCondLst>
                                        </p:cTn>
                                        <p:tgtEl>
                                          <p:spTgt spid="69"/>
                                        </p:tgtEl>
                                        <p:attrNameLst>
                                          <p:attrName>style.visibility</p:attrName>
                                        </p:attrNameLst>
                                      </p:cBhvr>
                                      <p:to>
                                        <p:strVal val="visible"/>
                                      </p:to>
                                    </p:set>
                                    <p:anim calcmode="lin" valueType="num">
                                      <p:cBhvr>
                                        <p:cTn id="128" dur="750" fill="hold"/>
                                        <p:tgtEl>
                                          <p:spTgt spid="69"/>
                                        </p:tgtEl>
                                        <p:attrNameLst>
                                          <p:attrName>ppt_w</p:attrName>
                                        </p:attrNameLst>
                                      </p:cBhvr>
                                      <p:tavLst>
                                        <p:tav tm="0">
                                          <p:val>
                                            <p:fltVal val="0"/>
                                          </p:val>
                                        </p:tav>
                                        <p:tav tm="100000">
                                          <p:val>
                                            <p:strVal val="#ppt_w"/>
                                          </p:val>
                                        </p:tav>
                                      </p:tavLst>
                                    </p:anim>
                                    <p:anim calcmode="lin" valueType="num">
                                      <p:cBhvr>
                                        <p:cTn id="129" dur="750" fill="hold"/>
                                        <p:tgtEl>
                                          <p:spTgt spid="69"/>
                                        </p:tgtEl>
                                        <p:attrNameLst>
                                          <p:attrName>ppt_h</p:attrName>
                                        </p:attrNameLst>
                                      </p:cBhvr>
                                      <p:tavLst>
                                        <p:tav tm="0">
                                          <p:val>
                                            <p:fltVal val="0"/>
                                          </p:val>
                                        </p:tav>
                                        <p:tav tm="100000">
                                          <p:val>
                                            <p:strVal val="#ppt_h"/>
                                          </p:val>
                                        </p:tav>
                                      </p:tavLst>
                                    </p:anim>
                                    <p:animEffect transition="in" filter="fade">
                                      <p:cBhvr>
                                        <p:cTn id="130" dur="750"/>
                                        <p:tgtEl>
                                          <p:spTgt spid="69"/>
                                        </p:tgtEl>
                                      </p:cBhvr>
                                    </p:animEffect>
                                    <p:anim calcmode="lin" valueType="num">
                                      <p:cBhvr>
                                        <p:cTn id="131" dur="750" fill="hold"/>
                                        <p:tgtEl>
                                          <p:spTgt spid="69"/>
                                        </p:tgtEl>
                                        <p:attrNameLst>
                                          <p:attrName>ppt_x</p:attrName>
                                        </p:attrNameLst>
                                      </p:cBhvr>
                                      <p:tavLst>
                                        <p:tav tm="0">
                                          <p:val>
                                            <p:fltVal val="0.5"/>
                                          </p:val>
                                        </p:tav>
                                        <p:tav tm="100000">
                                          <p:val>
                                            <p:strVal val="#ppt_x"/>
                                          </p:val>
                                        </p:tav>
                                      </p:tavLst>
                                    </p:anim>
                                    <p:anim calcmode="lin" valueType="num">
                                      <p:cBhvr>
                                        <p:cTn id="132" dur="750" fill="hold"/>
                                        <p:tgtEl>
                                          <p:spTgt spid="69"/>
                                        </p:tgtEl>
                                        <p:attrNameLst>
                                          <p:attrName>ppt_y</p:attrName>
                                        </p:attrNameLst>
                                      </p:cBhvr>
                                      <p:tavLst>
                                        <p:tav tm="0">
                                          <p:val>
                                            <p:fltVal val="0.5"/>
                                          </p:val>
                                        </p:tav>
                                        <p:tav tm="100000">
                                          <p:val>
                                            <p:strVal val="#ppt_y"/>
                                          </p:val>
                                        </p:tav>
                                      </p:tavLst>
                                    </p:anim>
                                  </p:childTnLst>
                                </p:cTn>
                              </p:par>
                              <p:par>
                                <p:cTn id="133" presetID="53" presetClass="entr" presetSubtype="528" fill="hold" grpId="0" nodeType="withEffect">
                                  <p:stCondLst>
                                    <p:cond delay="800"/>
                                  </p:stCondLst>
                                  <p:childTnLst>
                                    <p:set>
                                      <p:cBhvr>
                                        <p:cTn id="134" dur="1" fill="hold">
                                          <p:stCondLst>
                                            <p:cond delay="0"/>
                                          </p:stCondLst>
                                        </p:cTn>
                                        <p:tgtEl>
                                          <p:spTgt spid="83"/>
                                        </p:tgtEl>
                                        <p:attrNameLst>
                                          <p:attrName>style.visibility</p:attrName>
                                        </p:attrNameLst>
                                      </p:cBhvr>
                                      <p:to>
                                        <p:strVal val="visible"/>
                                      </p:to>
                                    </p:set>
                                    <p:anim calcmode="lin" valueType="num">
                                      <p:cBhvr>
                                        <p:cTn id="135" dur="750" fill="hold"/>
                                        <p:tgtEl>
                                          <p:spTgt spid="83"/>
                                        </p:tgtEl>
                                        <p:attrNameLst>
                                          <p:attrName>ppt_w</p:attrName>
                                        </p:attrNameLst>
                                      </p:cBhvr>
                                      <p:tavLst>
                                        <p:tav tm="0">
                                          <p:val>
                                            <p:fltVal val="0"/>
                                          </p:val>
                                        </p:tav>
                                        <p:tav tm="100000">
                                          <p:val>
                                            <p:strVal val="#ppt_w"/>
                                          </p:val>
                                        </p:tav>
                                      </p:tavLst>
                                    </p:anim>
                                    <p:anim calcmode="lin" valueType="num">
                                      <p:cBhvr>
                                        <p:cTn id="136" dur="750" fill="hold"/>
                                        <p:tgtEl>
                                          <p:spTgt spid="83"/>
                                        </p:tgtEl>
                                        <p:attrNameLst>
                                          <p:attrName>ppt_h</p:attrName>
                                        </p:attrNameLst>
                                      </p:cBhvr>
                                      <p:tavLst>
                                        <p:tav tm="0">
                                          <p:val>
                                            <p:fltVal val="0"/>
                                          </p:val>
                                        </p:tav>
                                        <p:tav tm="100000">
                                          <p:val>
                                            <p:strVal val="#ppt_h"/>
                                          </p:val>
                                        </p:tav>
                                      </p:tavLst>
                                    </p:anim>
                                    <p:animEffect transition="in" filter="fade">
                                      <p:cBhvr>
                                        <p:cTn id="137" dur="750"/>
                                        <p:tgtEl>
                                          <p:spTgt spid="83"/>
                                        </p:tgtEl>
                                      </p:cBhvr>
                                    </p:animEffect>
                                    <p:anim calcmode="lin" valueType="num">
                                      <p:cBhvr>
                                        <p:cTn id="138" dur="750" fill="hold"/>
                                        <p:tgtEl>
                                          <p:spTgt spid="83"/>
                                        </p:tgtEl>
                                        <p:attrNameLst>
                                          <p:attrName>ppt_x</p:attrName>
                                        </p:attrNameLst>
                                      </p:cBhvr>
                                      <p:tavLst>
                                        <p:tav tm="0">
                                          <p:val>
                                            <p:fltVal val="0.5"/>
                                          </p:val>
                                        </p:tav>
                                        <p:tav tm="100000">
                                          <p:val>
                                            <p:strVal val="#ppt_x"/>
                                          </p:val>
                                        </p:tav>
                                      </p:tavLst>
                                    </p:anim>
                                    <p:anim calcmode="lin" valueType="num">
                                      <p:cBhvr>
                                        <p:cTn id="139" dur="750" fill="hold"/>
                                        <p:tgtEl>
                                          <p:spTgt spid="8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82" grpId="0" animBg="1"/>
      <p:bldP spid="83" grpId="0" animBg="1"/>
      <p:bldP spid="67" grpId="0" animBg="1"/>
      <p:bldP spid="51" grpId="0" animBg="1"/>
      <p:bldP spid="52" grpId="0" animBg="1"/>
      <p:bldP spid="53" grpId="0" animBg="1"/>
      <p:bldP spid="54" grpId="0" animBg="1"/>
      <p:bldP spid="5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33297" y="104426"/>
            <a:ext cx="3789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3.5.2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建安项目一体化管理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nvGrpSpPr>
          <p:cNvPr id="388" name="Group 15"/>
          <p:cNvGrpSpPr/>
          <p:nvPr/>
        </p:nvGrpSpPr>
        <p:grpSpPr bwMode="auto">
          <a:xfrm>
            <a:off x="2097405" y="1705610"/>
            <a:ext cx="970915" cy="970915"/>
            <a:chOff x="0" y="0"/>
            <a:chExt cx="1036800" cy="1036800"/>
          </a:xfrm>
          <a:effectLst>
            <a:glow rad="88900">
              <a:srgbClr val="007DA4">
                <a:satMod val="175000"/>
                <a:alpha val="30000"/>
              </a:srgbClr>
            </a:glow>
          </a:effectLst>
        </p:grpSpPr>
        <p:sp>
          <p:nvSpPr>
            <p:cNvPr id="389"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27A2C3">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390"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1</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391" name="Group 27"/>
          <p:cNvGrpSpPr>
            <a:grpSpLocks noChangeAspect="1"/>
          </p:cNvGrpSpPr>
          <p:nvPr/>
        </p:nvGrpSpPr>
        <p:grpSpPr bwMode="auto">
          <a:xfrm>
            <a:off x="2435860" y="2942590"/>
            <a:ext cx="354330" cy="236855"/>
            <a:chOff x="0" y="0"/>
            <a:chExt cx="576000" cy="385071"/>
          </a:xfrm>
          <a:effectLst>
            <a:glow rad="88900">
              <a:srgbClr val="007DA4">
                <a:satMod val="175000"/>
                <a:alpha val="30000"/>
              </a:srgbClr>
            </a:glow>
          </a:effectLst>
        </p:grpSpPr>
        <p:sp>
          <p:nvSpPr>
            <p:cNvPr id="392"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393"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394" name="矩形 65"/>
          <p:cNvSpPr>
            <a:spLocks noChangeArrowheads="1"/>
          </p:cNvSpPr>
          <p:nvPr/>
        </p:nvSpPr>
        <p:spPr bwMode="auto">
          <a:xfrm>
            <a:off x="1858010" y="3586480"/>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395" name="组合 394"/>
          <p:cNvGrpSpPr/>
          <p:nvPr/>
        </p:nvGrpSpPr>
        <p:grpSpPr bwMode="auto">
          <a:xfrm>
            <a:off x="1882140" y="3586480"/>
            <a:ext cx="1483995" cy="1948815"/>
            <a:chOff x="6739011" y="2786285"/>
            <a:chExt cx="1748581" cy="1668062"/>
          </a:xfrm>
        </p:grpSpPr>
        <p:sp>
          <p:nvSpPr>
            <p:cNvPr id="396" name="TextBox 146"/>
            <p:cNvSpPr txBox="1">
              <a:spLocks noChangeArrowheads="1"/>
            </p:cNvSpPr>
            <p:nvPr/>
          </p:nvSpPr>
          <p:spPr bwMode="auto">
            <a:xfrm>
              <a:off x="6739011" y="3322739"/>
              <a:ext cx="1748581" cy="113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补充采集建筑业施工合同，检查施工方基础信息是否准确</a:t>
              </a:r>
              <a:endPar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397"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398"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中标</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grpSp>
        <p:nvGrpSpPr>
          <p:cNvPr id="421" name="Group 15"/>
          <p:cNvGrpSpPr/>
          <p:nvPr/>
        </p:nvGrpSpPr>
        <p:grpSpPr bwMode="auto">
          <a:xfrm>
            <a:off x="5055870" y="1705610"/>
            <a:ext cx="970915" cy="970915"/>
            <a:chOff x="0" y="0"/>
            <a:chExt cx="1036800" cy="1036800"/>
          </a:xfrm>
          <a:effectLst>
            <a:glow rad="88900">
              <a:srgbClr val="007DA4">
                <a:satMod val="175000"/>
                <a:alpha val="30000"/>
              </a:srgbClr>
            </a:glow>
          </a:effectLst>
        </p:grpSpPr>
        <p:sp>
          <p:nvSpPr>
            <p:cNvPr id="422"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00B0F0">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423"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2</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424" name="Group 27"/>
          <p:cNvGrpSpPr>
            <a:grpSpLocks noChangeAspect="1"/>
          </p:cNvGrpSpPr>
          <p:nvPr/>
        </p:nvGrpSpPr>
        <p:grpSpPr bwMode="auto">
          <a:xfrm>
            <a:off x="5387340" y="2942590"/>
            <a:ext cx="354330" cy="236855"/>
            <a:chOff x="0" y="0"/>
            <a:chExt cx="576000" cy="385071"/>
          </a:xfrm>
          <a:effectLst>
            <a:glow rad="88900">
              <a:srgbClr val="007DA4">
                <a:satMod val="175000"/>
                <a:alpha val="30000"/>
              </a:srgbClr>
            </a:glow>
          </a:effectLst>
        </p:grpSpPr>
        <p:sp>
          <p:nvSpPr>
            <p:cNvPr id="425"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426"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427" name="矩形 65"/>
          <p:cNvSpPr>
            <a:spLocks noChangeArrowheads="1"/>
          </p:cNvSpPr>
          <p:nvPr/>
        </p:nvSpPr>
        <p:spPr bwMode="auto">
          <a:xfrm>
            <a:off x="4809490" y="3586480"/>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428" name="组合 427"/>
          <p:cNvGrpSpPr/>
          <p:nvPr/>
        </p:nvGrpSpPr>
        <p:grpSpPr bwMode="auto">
          <a:xfrm>
            <a:off x="4785360" y="3586480"/>
            <a:ext cx="1483360" cy="1210310"/>
            <a:chOff x="6682147" y="2786285"/>
            <a:chExt cx="1747833" cy="1035949"/>
          </a:xfrm>
        </p:grpSpPr>
        <p:sp>
          <p:nvSpPr>
            <p:cNvPr id="429" name="TextBox 146"/>
            <p:cNvSpPr txBox="1">
              <a:spLocks noChangeArrowheads="1"/>
            </p:cNvSpPr>
            <p:nvPr/>
          </p:nvSpPr>
          <p:spPr bwMode="auto">
            <a:xfrm>
              <a:off x="6682147" y="3322739"/>
              <a:ext cx="1747833" cy="49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采集项目进度、拨款情况</a:t>
              </a:r>
              <a:endPar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430"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431"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施工</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grpSp>
        <p:nvGrpSpPr>
          <p:cNvPr id="432" name="Group 15"/>
          <p:cNvGrpSpPr/>
          <p:nvPr/>
        </p:nvGrpSpPr>
        <p:grpSpPr bwMode="auto">
          <a:xfrm>
            <a:off x="8198485" y="1688465"/>
            <a:ext cx="970915" cy="970915"/>
            <a:chOff x="0" y="0"/>
            <a:chExt cx="1036800" cy="1036800"/>
          </a:xfrm>
          <a:effectLst>
            <a:glow rad="88900">
              <a:srgbClr val="007DA4">
                <a:satMod val="175000"/>
                <a:alpha val="30000"/>
              </a:srgbClr>
            </a:glow>
          </a:effectLst>
        </p:grpSpPr>
        <p:sp>
          <p:nvSpPr>
            <p:cNvPr id="433"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27A2C3">
                <a:alpha val="80000"/>
              </a:srgbClr>
            </a:solidFill>
            <a:ln w="25400" cmpd="sng">
              <a:noFill/>
              <a:round/>
            </a:ln>
          </p:spPr>
          <p:txBody>
            <a:bodyPr wrap="none" anchor="ctr"/>
            <a:lstStyle/>
            <a:p>
              <a:pPr defTabSz="1218565">
                <a:defRPr/>
              </a:pPr>
              <a:endParaRPr lang="zh-CN" altLang="en-US" sz="2400" kern="0">
                <a:solidFill>
                  <a:sysClr val="windowText" lastClr="000000"/>
                </a:solidFill>
              </a:endParaRPr>
            </a:p>
          </p:txBody>
        </p:sp>
        <p:sp>
          <p:nvSpPr>
            <p:cNvPr id="434" name="Rectangle 13"/>
            <p:cNvSpPr>
              <a:spLocks noChangeArrowheads="1"/>
            </p:cNvSpPr>
            <p:nvPr/>
          </p:nvSpPr>
          <p:spPr bwMode="auto">
            <a:xfrm>
              <a:off x="192055" y="268857"/>
              <a:ext cx="643038" cy="53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r>
                <a:rPr lang="en-US" altLang="zh-CN" sz="2665" kern="0" dirty="0">
                  <a:solidFill>
                    <a:sysClr val="window" lastClr="FFFFFF"/>
                  </a:solidFill>
                  <a:latin typeface="微软雅黑" panose="020B0503020204020204" charset="-122"/>
                  <a:ea typeface="微软雅黑" panose="020B0503020204020204" charset="-122"/>
                </a:rPr>
                <a:t>3</a:t>
              </a:r>
              <a:endParaRPr lang="zh-CN" altLang="en-US" sz="2665" kern="0" dirty="0">
                <a:solidFill>
                  <a:sysClr val="window" lastClr="FFFFFF"/>
                </a:solidFill>
                <a:latin typeface="微软雅黑" panose="020B0503020204020204" charset="-122"/>
                <a:ea typeface="微软雅黑" panose="020B0503020204020204" charset="-122"/>
              </a:endParaRPr>
            </a:p>
          </p:txBody>
        </p:sp>
      </p:grpSp>
      <p:grpSp>
        <p:nvGrpSpPr>
          <p:cNvPr id="435" name="Group 27"/>
          <p:cNvGrpSpPr>
            <a:grpSpLocks noChangeAspect="1"/>
          </p:cNvGrpSpPr>
          <p:nvPr/>
        </p:nvGrpSpPr>
        <p:grpSpPr bwMode="auto">
          <a:xfrm>
            <a:off x="8529955" y="2925445"/>
            <a:ext cx="354330" cy="236855"/>
            <a:chOff x="0" y="0"/>
            <a:chExt cx="576000" cy="385071"/>
          </a:xfrm>
          <a:effectLst>
            <a:glow rad="88900">
              <a:srgbClr val="007DA4">
                <a:satMod val="175000"/>
                <a:alpha val="30000"/>
              </a:srgbClr>
            </a:glow>
          </a:effectLst>
        </p:grpSpPr>
        <p:sp>
          <p:nvSpPr>
            <p:cNvPr id="436"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sp>
          <p:nvSpPr>
            <p:cNvPr id="437"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8565" eaLnBrk="1" hangingPunct="1">
                <a:spcBef>
                  <a:spcPct val="0"/>
                </a:spcBef>
                <a:buFont typeface="Arial" panose="020B0604020202020204" pitchFamily="34" charset="0"/>
                <a:buNone/>
                <a:defRPr/>
              </a:pPr>
              <a:endParaRPr lang="zh-CN" altLang="en-US" sz="2400" kern="0">
                <a:solidFill>
                  <a:sysClr val="windowText" lastClr="000000"/>
                </a:solidFill>
              </a:endParaRPr>
            </a:p>
          </p:txBody>
        </p:sp>
      </p:grpSp>
      <p:sp>
        <p:nvSpPr>
          <p:cNvPr id="438" name="矩形 65"/>
          <p:cNvSpPr>
            <a:spLocks noChangeArrowheads="1"/>
          </p:cNvSpPr>
          <p:nvPr/>
        </p:nvSpPr>
        <p:spPr bwMode="auto">
          <a:xfrm>
            <a:off x="7952105" y="3569335"/>
            <a:ext cx="1428750" cy="2143125"/>
          </a:xfrm>
          <a:prstGeom prst="rect">
            <a:avLst/>
          </a:prstGeom>
          <a:noFill/>
          <a:ln w="12700" cmpd="sng">
            <a:solidFill>
              <a:srgbClr val="00AFD2"/>
            </a:solidFill>
            <a:round/>
          </a:ln>
          <a:effectLst>
            <a:glow rad="88900">
              <a:srgbClr val="007DA4">
                <a:alpha val="30000"/>
              </a:srgbClr>
            </a:glow>
          </a:effectLst>
        </p:spPr>
        <p:txBody>
          <a:bodyPr/>
          <a:lstStyle/>
          <a:p>
            <a:pPr defTabSz="1218565">
              <a:defRPr/>
            </a:pPr>
            <a:endParaRPr lang="zh-CN" altLang="en-US" sz="2400" kern="0">
              <a:solidFill>
                <a:sysClr val="windowText" lastClr="000000"/>
              </a:solidFill>
            </a:endParaRPr>
          </a:p>
        </p:txBody>
      </p:sp>
      <p:grpSp>
        <p:nvGrpSpPr>
          <p:cNvPr id="439" name="组合 438"/>
          <p:cNvGrpSpPr/>
          <p:nvPr/>
        </p:nvGrpSpPr>
        <p:grpSpPr bwMode="auto">
          <a:xfrm>
            <a:off x="7976235" y="3569335"/>
            <a:ext cx="1571625" cy="1795145"/>
            <a:chOff x="6739011" y="2786285"/>
            <a:chExt cx="1748581" cy="1536531"/>
          </a:xfrm>
        </p:grpSpPr>
        <p:sp>
          <p:nvSpPr>
            <p:cNvPr id="440" name="TextBox 146"/>
            <p:cNvSpPr txBox="1">
              <a:spLocks noChangeArrowheads="1"/>
            </p:cNvSpPr>
            <p:nvPr/>
          </p:nvSpPr>
          <p:spPr bwMode="auto">
            <a:xfrm>
              <a:off x="6739011" y="3322739"/>
              <a:ext cx="1748581" cy="100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sz="14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将项目中标方相关信息于建筑业信息相结合，做到建筑业提前掌握进度</a:t>
              </a:r>
              <a:endParaRPr lang="zh-CN" altLang="en-US" sz="14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cxnSp>
          <p:nvCxnSpPr>
            <p:cNvPr id="441"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442" name="TextBox 146"/>
            <p:cNvSpPr txBox="1">
              <a:spLocks noChangeArrowheads="1"/>
            </p:cNvSpPr>
            <p:nvPr/>
          </p:nvSpPr>
          <p:spPr bwMode="auto">
            <a:xfrm>
              <a:off x="6748536" y="2786285"/>
              <a:ext cx="1620838" cy="3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rPr>
                <a:t>竣工清算</a:t>
              </a:r>
              <a:endParaRPr lang="zh-CN" altLang="en-US" sz="1865">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66590" y="564515"/>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建安项目管理首页</a:t>
            </a:r>
            <a:endPar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sp>
        <p:nvSpPr>
          <p:cNvPr id="3" name="文本框 35"/>
          <p:cNvSpPr txBox="1">
            <a:spLocks noChangeArrowheads="1"/>
          </p:cNvSpPr>
          <p:nvPr/>
        </p:nvSpPr>
        <p:spPr bwMode="auto">
          <a:xfrm>
            <a:off x="433297" y="104426"/>
            <a:ext cx="3789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3.5.2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建安项目一体化管理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364490" y="1127760"/>
            <a:ext cx="11593195" cy="573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1.建筑业中标环节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838835" y="727075"/>
            <a:ext cx="10342245" cy="821055"/>
            <a:chOff x="133" y="1145"/>
            <a:chExt cx="18932" cy="1293"/>
          </a:xfrm>
        </p:grpSpPr>
        <p:sp>
          <p:nvSpPr>
            <p:cNvPr id="40" name="矩形 39"/>
            <p:cNvSpPr/>
            <p:nvPr/>
          </p:nvSpPr>
          <p:spPr>
            <a:xfrm>
              <a:off x="133" y="1145"/>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1235"/>
              <a:ext cx="18931" cy="1113"/>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根据项目中标方税费种认定信息分析中标方是否已做税费种认定、认定税费种是否正确和采集建筑业工程施工合同信息。</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433297" y="104426"/>
            <a:ext cx="3789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3.5.2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建安项目一体化管理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838200" y="1621155"/>
            <a:ext cx="10342245" cy="5255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2.建筑业施工环节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844550" y="727075"/>
            <a:ext cx="10195560" cy="821055"/>
            <a:chOff x="133" y="1145"/>
            <a:chExt cx="18932" cy="1293"/>
          </a:xfrm>
        </p:grpSpPr>
        <p:sp>
          <p:nvSpPr>
            <p:cNvPr id="40" name="矩形 39"/>
            <p:cNvSpPr/>
            <p:nvPr/>
          </p:nvSpPr>
          <p:spPr>
            <a:xfrm>
              <a:off x="133" y="1145"/>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0" y="1235"/>
              <a:ext cx="17734" cy="1113"/>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根据中标通知书/建筑业工程项目证书信息、建设用地规划许可证信息、项目发包信息、项目进度情况、拨款进度信息，掌控项目的合规性以及实时情况。</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433297" y="104426"/>
            <a:ext cx="3789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3.5.2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建安项目一体化管理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844550" y="1621155"/>
            <a:ext cx="10194290" cy="5245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3.建筑业竣工清算环节</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974090" y="727075"/>
            <a:ext cx="9937115" cy="821055"/>
            <a:chOff x="133" y="1145"/>
            <a:chExt cx="18932" cy="1293"/>
          </a:xfrm>
        </p:grpSpPr>
        <p:sp>
          <p:nvSpPr>
            <p:cNvPr id="40" name="矩形 39"/>
            <p:cNvSpPr/>
            <p:nvPr/>
          </p:nvSpPr>
          <p:spPr>
            <a:xfrm>
              <a:off x="133" y="1145"/>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1235"/>
              <a:ext cx="18931" cy="1113"/>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采集项目金额支付情况，</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将项目中标方相关信息于建筑业信息相结合，做到建筑业提前掌握进度。对已竣工未清算的项目，提醒中标方及时进行处理。</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433297" y="104426"/>
            <a:ext cx="3789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3.5.2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建安项目一体化管理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974090" y="1621155"/>
            <a:ext cx="9936480" cy="5250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0-#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48945" y="104140"/>
            <a:ext cx="25679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a:t>
            </a: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3.6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nvGrpSpPr>
          <p:cNvPr id="3" name="组合 2"/>
          <p:cNvGrpSpPr/>
          <p:nvPr/>
        </p:nvGrpSpPr>
        <p:grpSpPr>
          <a:xfrm>
            <a:off x="146656" y="959732"/>
            <a:ext cx="6284292" cy="4231640"/>
            <a:chOff x="131" y="1219"/>
            <a:chExt cx="18933" cy="1293"/>
          </a:xfrm>
        </p:grpSpPr>
        <p:sp>
          <p:nvSpPr>
            <p:cNvPr id="40" name="矩形 39"/>
            <p:cNvSpPr/>
            <p:nvPr/>
          </p:nvSpPr>
          <p:spPr>
            <a:xfrm>
              <a:off x="131" y="1219"/>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1375"/>
              <a:ext cx="18931" cy="780"/>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把风险管理的思想贯穿于整个“房开建安一体化管理系统”中，通过</a:t>
              </a:r>
              <a:r>
                <a:rPr lang="zh-CN" altLang="en-US" sz="2000" b="1" dirty="0">
                  <a:solidFill>
                    <a:srgbClr val="5DF4FB"/>
                  </a:solidFill>
                  <a:latin typeface="微软雅黑" panose="020B0503020204020204" charset="-122"/>
                  <a:ea typeface="微软雅黑" panose="020B0503020204020204" charset="-122"/>
                </a:rPr>
                <a:t>第三方数据、税务管理人员采集的数据和申报、发票、征收等税务内部数据</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进行一户式归集，加强数据的分析比对，开展房地产、建筑行业动态风险管理，通过事前提醒、事中监控、事后应对多种方式运用，使税收执法即有力度、又有温度。</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风险管理流程主要包括：</a:t>
              </a:r>
              <a:r>
                <a:rPr lang="zh-CN" altLang="en-US" sz="2000" b="1" dirty="0">
                  <a:solidFill>
                    <a:srgbClr val="5DF4FB"/>
                  </a:solidFill>
                  <a:latin typeface="微软雅黑" panose="020B0503020204020204" charset="-122"/>
                  <a:ea typeface="微软雅黑" panose="020B0503020204020204" charset="-122"/>
                </a:rPr>
                <a:t>风险扫描、风险推送、风险分配、风险应对</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1"/>
          <a:stretch>
            <a:fillRect/>
          </a:stretch>
        </p:blipFill>
        <p:spPr>
          <a:xfrm>
            <a:off x="6788785" y="643890"/>
            <a:ext cx="4805045" cy="5777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500"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83540" y="835660"/>
            <a:ext cx="10778490" cy="802640"/>
            <a:chOff x="133" y="1145"/>
            <a:chExt cx="18932" cy="6716"/>
          </a:xfrm>
        </p:grpSpPr>
        <p:sp>
          <p:nvSpPr>
            <p:cNvPr id="40" name="矩形 39"/>
            <p:cNvSpPr/>
            <p:nvPr/>
          </p:nvSpPr>
          <p:spPr>
            <a:xfrm>
              <a:off x="133" y="1145"/>
              <a:ext cx="18932" cy="6716"/>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1235"/>
              <a:ext cx="18931" cy="5914"/>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建立指标模型</a:t>
              </a:r>
              <a:r>
                <a:rPr lang="en-US" altLang="zh-CN" sz="20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3</a:t>
              </a:r>
              <a:r>
                <a:rPr lang="zh-CN" altLang="en-US" sz="20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个，分别为数据质量疑点类、税收类、管理类。风险指标</a:t>
              </a:r>
              <a:r>
                <a:rPr lang="en-US" altLang="zh-CN" sz="20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125</a:t>
              </a:r>
              <a:r>
                <a:rPr lang="zh-CN" altLang="en-US" sz="20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个，对应到一体化管理各环节。</a:t>
              </a:r>
              <a:r>
                <a:rPr sz="20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指标管理</a:t>
              </a: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是针对指标的取数周期、状态、参数、描述等信息的维护管理。</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sp>
        <p:nvSpPr>
          <p:cNvPr id="4" name="文本框 35"/>
          <p:cNvSpPr txBox="1">
            <a:spLocks noChangeArrowheads="1"/>
          </p:cNvSpPr>
          <p:nvPr/>
        </p:nvSpPr>
        <p:spPr bwMode="auto">
          <a:xfrm>
            <a:off x="630782" y="95536"/>
            <a:ext cx="3562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3.6.1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风险管理</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指标管理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pic>
        <p:nvPicPr>
          <p:cNvPr id="2" name="图片 1"/>
          <p:cNvPicPr>
            <a:picLocks noChangeAspect="1"/>
          </p:cNvPicPr>
          <p:nvPr/>
        </p:nvPicPr>
        <p:blipFill>
          <a:blip r:embed="rId1"/>
          <a:stretch>
            <a:fillRect/>
          </a:stretch>
        </p:blipFill>
        <p:spPr>
          <a:xfrm>
            <a:off x="383540" y="1753870"/>
            <a:ext cx="10778490" cy="5104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49172" y="104426"/>
            <a:ext cx="3653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a:t>
            </a: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3.6.2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风险管理</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风险推送</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grpSp>
        <p:nvGrpSpPr>
          <p:cNvPr id="3" name="组合 2"/>
          <p:cNvGrpSpPr/>
          <p:nvPr/>
        </p:nvGrpSpPr>
        <p:grpSpPr>
          <a:xfrm>
            <a:off x="543560" y="727075"/>
            <a:ext cx="10732135" cy="759022"/>
            <a:chOff x="133" y="1145"/>
            <a:chExt cx="18932" cy="1312"/>
          </a:xfrm>
        </p:grpSpPr>
        <p:sp>
          <p:nvSpPr>
            <p:cNvPr id="40" name="矩形 39"/>
            <p:cNvSpPr/>
            <p:nvPr/>
          </p:nvSpPr>
          <p:spPr>
            <a:xfrm>
              <a:off x="133" y="1145"/>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1235"/>
              <a:ext cx="18931" cy="1222"/>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通过定义的指标，定时</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扫描出的</a:t>
              </a: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各类</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风险明细，</a:t>
              </a: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市局管理人员将风险推送至区县局管理分局</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1"/>
          <a:stretch>
            <a:fillRect/>
          </a:stretch>
        </p:blipFill>
        <p:spPr>
          <a:xfrm>
            <a:off x="543560" y="1540510"/>
            <a:ext cx="10731500" cy="5318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49172" y="104426"/>
            <a:ext cx="3653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a:t>
            </a: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3.6.3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风险管理</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风险分配</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grpSp>
        <p:nvGrpSpPr>
          <p:cNvPr id="3" name="组合 2"/>
          <p:cNvGrpSpPr/>
          <p:nvPr/>
        </p:nvGrpSpPr>
        <p:grpSpPr>
          <a:xfrm>
            <a:off x="1020445" y="727075"/>
            <a:ext cx="10766425" cy="759022"/>
            <a:chOff x="133" y="1145"/>
            <a:chExt cx="18932" cy="1312"/>
          </a:xfrm>
        </p:grpSpPr>
        <p:sp>
          <p:nvSpPr>
            <p:cNvPr id="40" name="矩形 39"/>
            <p:cNvSpPr/>
            <p:nvPr/>
          </p:nvSpPr>
          <p:spPr>
            <a:xfrm>
              <a:off x="133" y="1145"/>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1235"/>
              <a:ext cx="18931" cy="1222"/>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区县分局局长收到市局推送的风险后根据实际情况将风险分配给对应的税收管理员进行应对。</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1"/>
          <a:stretch>
            <a:fillRect/>
          </a:stretch>
        </p:blipFill>
        <p:spPr>
          <a:xfrm>
            <a:off x="1020445" y="1537335"/>
            <a:ext cx="10767060" cy="5320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49172" y="104426"/>
            <a:ext cx="3653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a:t>
            </a: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3.6.4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风险管理</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风险应对</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sp>
        <p:nvSpPr>
          <p:cNvPr id="8" name="圆角矩形 7"/>
          <p:cNvSpPr/>
          <p:nvPr/>
        </p:nvSpPr>
        <p:spPr>
          <a:xfrm>
            <a:off x="4482465" y="35560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风险应对</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605790" y="826135"/>
            <a:ext cx="10800715" cy="791845"/>
            <a:chOff x="121" y="1145"/>
            <a:chExt cx="18944" cy="1293"/>
          </a:xfrm>
        </p:grpSpPr>
        <p:sp>
          <p:nvSpPr>
            <p:cNvPr id="40" name="矩形 39"/>
            <p:cNvSpPr/>
            <p:nvPr/>
          </p:nvSpPr>
          <p:spPr>
            <a:xfrm>
              <a:off x="133" y="1145"/>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21" y="1465"/>
              <a:ext cx="18931" cy="651"/>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对风险进行案头分析，可对具体的风险数据进行应对</a:t>
              </a: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和查询</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1"/>
          <a:stretch>
            <a:fillRect/>
          </a:stretch>
        </p:blipFill>
        <p:spPr>
          <a:xfrm>
            <a:off x="622300" y="1693545"/>
            <a:ext cx="10776585" cy="5166995"/>
          </a:xfrm>
          <a:prstGeom prst="rect">
            <a:avLst/>
          </a:prstGeom>
        </p:spPr>
      </p:pic>
      <p:pic>
        <p:nvPicPr>
          <p:cNvPr id="6" name="图片 5"/>
          <p:cNvPicPr>
            <a:picLocks noChangeAspect="1"/>
          </p:cNvPicPr>
          <p:nvPr/>
        </p:nvPicPr>
        <p:blipFill>
          <a:blip r:embed="rId2"/>
          <a:stretch>
            <a:fillRect/>
          </a:stretch>
        </p:blipFill>
        <p:spPr>
          <a:xfrm>
            <a:off x="622300" y="1677670"/>
            <a:ext cx="10784205" cy="5196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3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47940" y="60364"/>
            <a:ext cx="1313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1.1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背景</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22" name="平行四边形 21"/>
          <p:cNvSpPr/>
          <p:nvPr/>
        </p:nvSpPr>
        <p:spPr>
          <a:xfrm>
            <a:off x="2000755" y="0"/>
            <a:ext cx="5472174" cy="1892220"/>
          </a:xfrm>
          <a:prstGeom prst="parallelogram">
            <a:avLst>
              <a:gd name="adj" fmla="val 50087"/>
            </a:avLst>
          </a:prstGeom>
          <a:solidFill>
            <a:srgbClr val="00B0F0">
              <a:alpha val="30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23" name="椭圆 22"/>
          <p:cNvSpPr/>
          <p:nvPr/>
        </p:nvSpPr>
        <p:spPr>
          <a:xfrm>
            <a:off x="7708619" y="1331595"/>
            <a:ext cx="1752598" cy="1752598"/>
          </a:xfrm>
          <a:prstGeom prst="ellipse">
            <a:avLst/>
          </a:prstGeom>
          <a:solidFill>
            <a:sysClr val="windowText" lastClr="000000">
              <a:alpha val="90000"/>
            </a:sys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grpSp>
        <p:nvGrpSpPr>
          <p:cNvPr id="24" name="组合 23"/>
          <p:cNvGrpSpPr/>
          <p:nvPr/>
        </p:nvGrpSpPr>
        <p:grpSpPr>
          <a:xfrm>
            <a:off x="0" y="926668"/>
            <a:ext cx="2995794" cy="949758"/>
            <a:chOff x="0" y="926668"/>
            <a:chExt cx="2995794" cy="949758"/>
          </a:xfrm>
        </p:grpSpPr>
        <p:cxnSp>
          <p:nvCxnSpPr>
            <p:cNvPr id="25" name="直接连接符 24"/>
            <p:cNvCxnSpPr/>
            <p:nvPr/>
          </p:nvCxnSpPr>
          <p:spPr>
            <a:xfrm flipV="1">
              <a:off x="2498443" y="981432"/>
              <a:ext cx="444407" cy="894994"/>
            </a:xfrm>
            <a:prstGeom prst="line">
              <a:avLst/>
            </a:prstGeom>
            <a:noFill/>
            <a:ln w="19050" cap="flat" cmpd="sng" algn="ctr">
              <a:solidFill>
                <a:srgbClr val="00B0F0"/>
              </a:solidFill>
              <a:prstDash val="solid"/>
              <a:miter lim="800000"/>
            </a:ln>
            <a:effectLst/>
          </p:spPr>
        </p:cxnSp>
        <p:cxnSp>
          <p:nvCxnSpPr>
            <p:cNvPr id="26" name="直接连接符 25"/>
            <p:cNvCxnSpPr/>
            <p:nvPr/>
          </p:nvCxnSpPr>
          <p:spPr>
            <a:xfrm flipH="1">
              <a:off x="0" y="981432"/>
              <a:ext cx="2942850" cy="0"/>
            </a:xfrm>
            <a:prstGeom prst="line">
              <a:avLst/>
            </a:prstGeom>
            <a:noFill/>
            <a:ln w="12700" cap="flat" cmpd="sng" algn="ctr">
              <a:solidFill>
                <a:srgbClr val="00B0F0"/>
              </a:solidFill>
              <a:prstDash val="solid"/>
              <a:miter lim="800000"/>
            </a:ln>
            <a:effectLst/>
          </p:spPr>
        </p:cxnSp>
        <p:sp>
          <p:nvSpPr>
            <p:cNvPr id="27" name="椭圆 26"/>
            <p:cNvSpPr/>
            <p:nvPr/>
          </p:nvSpPr>
          <p:spPr>
            <a:xfrm>
              <a:off x="2887794" y="926668"/>
              <a:ext cx="108000" cy="108000"/>
            </a:xfrm>
            <a:prstGeom prst="ellipse">
              <a:avLst/>
            </a:prstGeom>
            <a:solidFill>
              <a:srgbClr val="FFC000"/>
            </a:solidFill>
            <a:ln w="12700" cap="flat" cmpd="sng" algn="ctr">
              <a:solidFill>
                <a:srgbClr val="00B0F0"/>
              </a:soli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grpSp>
      <p:sp>
        <p:nvSpPr>
          <p:cNvPr id="28" name="椭圆 27"/>
          <p:cNvSpPr/>
          <p:nvPr/>
        </p:nvSpPr>
        <p:spPr>
          <a:xfrm>
            <a:off x="9452100" y="4733134"/>
            <a:ext cx="2146342" cy="2146342"/>
          </a:xfrm>
          <a:prstGeom prst="ellipse">
            <a:avLst/>
          </a:prstGeom>
          <a:noFill/>
          <a:ln w="12700" cap="flat" cmpd="sng" algn="ctr">
            <a:solidFill>
              <a:srgbClr val="00B0F0"/>
            </a:soli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29" name="平行四边形 28"/>
          <p:cNvSpPr/>
          <p:nvPr/>
        </p:nvSpPr>
        <p:spPr>
          <a:xfrm>
            <a:off x="8398077" y="6139330"/>
            <a:ext cx="3095595" cy="282923"/>
          </a:xfrm>
          <a:prstGeom prst="parallelogram">
            <a:avLst>
              <a:gd name="adj" fmla="val 50087"/>
            </a:avLst>
          </a:prstGeom>
          <a:solidFill>
            <a:sysClr val="windowText" lastClr="000000">
              <a:alpha val="70000"/>
            </a:sys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cxnSp>
        <p:nvCxnSpPr>
          <p:cNvPr id="33" name="直接连接符 32"/>
          <p:cNvCxnSpPr/>
          <p:nvPr/>
        </p:nvCxnSpPr>
        <p:spPr>
          <a:xfrm flipH="1">
            <a:off x="11193543" y="674182"/>
            <a:ext cx="1131023" cy="2311709"/>
          </a:xfrm>
          <a:prstGeom prst="line">
            <a:avLst/>
          </a:prstGeom>
          <a:noFill/>
          <a:ln w="12700" cap="flat" cmpd="sng" algn="ctr">
            <a:gradFill>
              <a:gsLst>
                <a:gs pos="0">
                  <a:srgbClr val="00B0F0"/>
                </a:gs>
                <a:gs pos="100000">
                  <a:srgbClr val="00B0F0">
                    <a:alpha val="0"/>
                  </a:srgbClr>
                </a:gs>
              </a:gsLst>
              <a:lin ang="0" scaled="0"/>
            </a:gradFill>
            <a:prstDash val="solid"/>
            <a:miter lim="800000"/>
          </a:ln>
          <a:effectLst/>
        </p:spPr>
      </p:cxnSp>
      <p:cxnSp>
        <p:nvCxnSpPr>
          <p:cNvPr id="34" name="直接连接符 33"/>
          <p:cNvCxnSpPr/>
          <p:nvPr/>
        </p:nvCxnSpPr>
        <p:spPr>
          <a:xfrm flipH="1">
            <a:off x="10504140" y="-60814"/>
            <a:ext cx="1378805" cy="2818150"/>
          </a:xfrm>
          <a:prstGeom prst="line">
            <a:avLst/>
          </a:prstGeom>
          <a:noFill/>
          <a:ln w="19050" cap="flat" cmpd="sng" algn="ctr">
            <a:gradFill>
              <a:gsLst>
                <a:gs pos="0">
                  <a:srgbClr val="00B0F0"/>
                </a:gs>
                <a:gs pos="100000">
                  <a:srgbClr val="00B0F0">
                    <a:alpha val="0"/>
                  </a:srgbClr>
                </a:gs>
              </a:gsLst>
              <a:lin ang="0" scaled="0"/>
            </a:gradFill>
            <a:prstDash val="solid"/>
            <a:miter lim="800000"/>
          </a:ln>
          <a:effectLst/>
        </p:spPr>
      </p:cxnSp>
      <p:grpSp>
        <p:nvGrpSpPr>
          <p:cNvPr id="44" name="组合 43"/>
          <p:cNvGrpSpPr/>
          <p:nvPr/>
        </p:nvGrpSpPr>
        <p:grpSpPr>
          <a:xfrm>
            <a:off x="7997457" y="1617896"/>
            <a:ext cx="1180002" cy="1179998"/>
            <a:chOff x="1610824" y="4492259"/>
            <a:chExt cx="1180002" cy="1179998"/>
          </a:xfrm>
        </p:grpSpPr>
        <p:sp>
          <p:nvSpPr>
            <p:cNvPr id="45" name="椭圆 44"/>
            <p:cNvSpPr/>
            <p:nvPr/>
          </p:nvSpPr>
          <p:spPr>
            <a:xfrm>
              <a:off x="1610824" y="4492259"/>
              <a:ext cx="1180002" cy="1179998"/>
            </a:xfrm>
            <a:prstGeom prst="ellipse">
              <a:avLst/>
            </a:prstGeom>
            <a:solidFill>
              <a:srgbClr val="00182E"/>
            </a:solidFill>
            <a:ln w="12700" cap="flat" cmpd="sng" algn="ctr">
              <a:solidFill>
                <a:srgbClr val="00B0F0"/>
              </a:solidFill>
              <a:prstDash val="solid"/>
              <a:miter lim="800000"/>
            </a:ln>
            <a:effectLst/>
          </p:spPr>
          <p:txBody>
            <a:bodyPr rtlCol="0" anchor="ctr"/>
            <a:lstStyle/>
            <a:p>
              <a:pPr algn="ctr">
                <a:defRPr/>
              </a:pPr>
              <a:endParaRPr lang="zh-CN" altLang="en-US" kern="0" dirty="0">
                <a:solidFill>
                  <a:prstClr val="white"/>
                </a:solidFill>
                <a:latin typeface="Arial" panose="020B0604020202020204"/>
                <a:ea typeface="微软雅黑" panose="020B0503020204020204" charset="-122"/>
              </a:endParaRPr>
            </a:p>
          </p:txBody>
        </p:sp>
        <p:sp>
          <p:nvSpPr>
            <p:cNvPr id="46" name="椭圆 45"/>
            <p:cNvSpPr/>
            <p:nvPr/>
          </p:nvSpPr>
          <p:spPr>
            <a:xfrm>
              <a:off x="1909638" y="4791072"/>
              <a:ext cx="582375" cy="582373"/>
            </a:xfrm>
            <a:prstGeom prst="ellipse">
              <a:avLst/>
            </a:prstGeom>
            <a:solidFill>
              <a:srgbClr val="00B0F0">
                <a:alpha val="70000"/>
              </a:srgbClr>
            </a:solidFill>
            <a:ln w="12700" cap="flat" cmpd="sng" algn="ctr">
              <a:noFill/>
              <a:prstDash val="solid"/>
              <a:miter lim="800000"/>
            </a:ln>
            <a:effectLst/>
          </p:spPr>
          <p:txBody>
            <a:bodyPr rtlCol="0" anchor="ctr"/>
            <a:lstStyle/>
            <a:p>
              <a:pPr algn="ctr">
                <a:defRPr/>
              </a:pPr>
              <a:endParaRPr lang="zh-CN" altLang="en-US" sz="2800" kern="0" dirty="0">
                <a:solidFill>
                  <a:prstClr val="black"/>
                </a:solidFill>
                <a:latin typeface="Impact" panose="020B0806030902050204"/>
                <a:ea typeface="微软雅黑" panose="020B0503020204020204" charset="-122"/>
              </a:endParaRPr>
            </a:p>
          </p:txBody>
        </p:sp>
        <p:sp>
          <p:nvSpPr>
            <p:cNvPr id="50" name="弧形 49"/>
            <p:cNvSpPr/>
            <p:nvPr/>
          </p:nvSpPr>
          <p:spPr>
            <a:xfrm>
              <a:off x="1784618" y="4666052"/>
              <a:ext cx="832414" cy="832412"/>
            </a:xfrm>
            <a:prstGeom prst="arc">
              <a:avLst>
                <a:gd name="adj1" fmla="val 12095666"/>
                <a:gd name="adj2" fmla="val 18358243"/>
              </a:avLst>
            </a:prstGeom>
            <a:noFill/>
            <a:ln w="3810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51" name="弧形 50"/>
            <p:cNvSpPr/>
            <p:nvPr/>
          </p:nvSpPr>
          <p:spPr>
            <a:xfrm>
              <a:off x="1703099" y="4584533"/>
              <a:ext cx="995452" cy="995450"/>
            </a:xfrm>
            <a:prstGeom prst="arc">
              <a:avLst>
                <a:gd name="adj1" fmla="val 16704332"/>
                <a:gd name="adj2" fmla="val 9574869"/>
              </a:avLst>
            </a:prstGeom>
            <a:noFill/>
            <a:ln w="28575"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sp>
        <p:nvSpPr>
          <p:cNvPr id="54" name="平行四边形 53"/>
          <p:cNvSpPr/>
          <p:nvPr/>
        </p:nvSpPr>
        <p:spPr>
          <a:xfrm>
            <a:off x="3543299" y="4124325"/>
            <a:ext cx="2886075" cy="2733675"/>
          </a:xfrm>
          <a:prstGeom prst="parallelogram">
            <a:avLst>
              <a:gd name="adj" fmla="val 50087"/>
            </a:avLst>
          </a:prstGeom>
          <a:solidFill>
            <a:sysClr val="windowText" lastClr="000000">
              <a:alpha val="50000"/>
            </a:sys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5" name="平行四边形 54"/>
          <p:cNvSpPr/>
          <p:nvPr/>
        </p:nvSpPr>
        <p:spPr>
          <a:xfrm>
            <a:off x="3246877" y="5396625"/>
            <a:ext cx="1619250" cy="1461375"/>
          </a:xfrm>
          <a:prstGeom prst="parallelogram">
            <a:avLst>
              <a:gd name="adj" fmla="val 50087"/>
            </a:avLst>
          </a:prstGeom>
          <a:solidFill>
            <a:srgbClr val="00B0F0">
              <a:alpha val="30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6" name="任意多边形 55"/>
          <p:cNvSpPr/>
          <p:nvPr/>
        </p:nvSpPr>
        <p:spPr>
          <a:xfrm>
            <a:off x="7301936" y="926669"/>
            <a:ext cx="2565964" cy="2561186"/>
          </a:xfrm>
          <a:custGeom>
            <a:avLst/>
            <a:gdLst>
              <a:gd name="connsiteX0" fmla="*/ 823781 w 1514580"/>
              <a:gd name="connsiteY0" fmla="*/ 1384308 h 1511761"/>
              <a:gd name="connsiteX1" fmla="*/ 842437 w 1514580"/>
              <a:gd name="connsiteY1" fmla="*/ 1508083 h 1511761"/>
              <a:gd name="connsiteX2" fmla="*/ 834719 w 1514580"/>
              <a:gd name="connsiteY2" fmla="*/ 1509260 h 1511761"/>
              <a:gd name="connsiteX3" fmla="*/ 785205 w 1514580"/>
              <a:gd name="connsiteY3" fmla="*/ 1511761 h 1511761"/>
              <a:gd name="connsiteX4" fmla="*/ 785205 w 1514580"/>
              <a:gd name="connsiteY4" fmla="*/ 1388197 h 1511761"/>
              <a:gd name="connsiteX5" fmla="*/ 690836 w 1514580"/>
              <a:gd name="connsiteY5" fmla="*/ 1384071 h 1511761"/>
              <a:gd name="connsiteX6" fmla="*/ 729376 w 1514580"/>
              <a:gd name="connsiteY6" fmla="*/ 1387956 h 1511761"/>
              <a:gd name="connsiteX7" fmla="*/ 729376 w 1514580"/>
              <a:gd name="connsiteY7" fmla="*/ 1511761 h 1511761"/>
              <a:gd name="connsiteX8" fmla="*/ 679862 w 1514580"/>
              <a:gd name="connsiteY8" fmla="*/ 1509260 h 1511761"/>
              <a:gd name="connsiteX9" fmla="*/ 672144 w 1514580"/>
              <a:gd name="connsiteY9" fmla="*/ 1508083 h 1511761"/>
              <a:gd name="connsiteX10" fmla="*/ 917082 w 1514580"/>
              <a:gd name="connsiteY10" fmla="*/ 1368617 h 1511761"/>
              <a:gd name="connsiteX11" fmla="*/ 952817 w 1514580"/>
              <a:gd name="connsiteY11" fmla="*/ 1484466 h 1511761"/>
              <a:gd name="connsiteX12" fmla="*/ 909911 w 1514580"/>
              <a:gd name="connsiteY12" fmla="*/ 1497785 h 1511761"/>
              <a:gd name="connsiteX13" fmla="*/ 897627 w 1514580"/>
              <a:gd name="connsiteY13" fmla="*/ 1499660 h 1511761"/>
              <a:gd name="connsiteX14" fmla="*/ 879395 w 1514580"/>
              <a:gd name="connsiteY14" fmla="*/ 1378702 h 1511761"/>
              <a:gd name="connsiteX15" fmla="*/ 887097 w 1514580"/>
              <a:gd name="connsiteY15" fmla="*/ 1377925 h 1511761"/>
              <a:gd name="connsiteX16" fmla="*/ 597708 w 1514580"/>
              <a:gd name="connsiteY16" fmla="*/ 1367940 h 1511761"/>
              <a:gd name="connsiteX17" fmla="*/ 629875 w 1514580"/>
              <a:gd name="connsiteY17" fmla="*/ 1377925 h 1511761"/>
              <a:gd name="connsiteX18" fmla="*/ 635221 w 1514580"/>
              <a:gd name="connsiteY18" fmla="*/ 1378464 h 1511761"/>
              <a:gd name="connsiteX19" fmla="*/ 616954 w 1514580"/>
              <a:gd name="connsiteY19" fmla="*/ 1499660 h 1511761"/>
              <a:gd name="connsiteX20" fmla="*/ 604670 w 1514580"/>
              <a:gd name="connsiteY20" fmla="*/ 1497785 h 1511761"/>
              <a:gd name="connsiteX21" fmla="*/ 561764 w 1514580"/>
              <a:gd name="connsiteY21" fmla="*/ 1484466 h 1511761"/>
              <a:gd name="connsiteX22" fmla="*/ 1007739 w 1514580"/>
              <a:gd name="connsiteY22" fmla="*/ 1340277 h 1511761"/>
              <a:gd name="connsiteX23" fmla="*/ 1060211 w 1514580"/>
              <a:gd name="connsiteY23" fmla="*/ 1449236 h 1511761"/>
              <a:gd name="connsiteX24" fmla="*/ 1052062 w 1514580"/>
              <a:gd name="connsiteY24" fmla="*/ 1453659 h 1511761"/>
              <a:gd name="connsiteX25" fmla="*/ 1006136 w 1514580"/>
              <a:gd name="connsiteY25" fmla="*/ 1467915 h 1511761"/>
              <a:gd name="connsiteX26" fmla="*/ 970402 w 1514580"/>
              <a:gd name="connsiteY26" fmla="*/ 1352066 h 1511761"/>
              <a:gd name="connsiteX27" fmla="*/ 1006885 w 1514580"/>
              <a:gd name="connsiteY27" fmla="*/ 1340741 h 1511761"/>
              <a:gd name="connsiteX28" fmla="*/ 507337 w 1514580"/>
              <a:gd name="connsiteY28" fmla="*/ 1339248 h 1511761"/>
              <a:gd name="connsiteX29" fmla="*/ 510087 w 1514580"/>
              <a:gd name="connsiteY29" fmla="*/ 1340741 h 1511761"/>
              <a:gd name="connsiteX30" fmla="*/ 544388 w 1514580"/>
              <a:gd name="connsiteY30" fmla="*/ 1351388 h 1511761"/>
              <a:gd name="connsiteX31" fmla="*/ 508444 w 1514580"/>
              <a:gd name="connsiteY31" fmla="*/ 1467915 h 1511761"/>
              <a:gd name="connsiteX32" fmla="*/ 462519 w 1514580"/>
              <a:gd name="connsiteY32" fmla="*/ 1453659 h 1511761"/>
              <a:gd name="connsiteX33" fmla="*/ 454370 w 1514580"/>
              <a:gd name="connsiteY33" fmla="*/ 1449236 h 1511761"/>
              <a:gd name="connsiteX34" fmla="*/ 1091094 w 1514580"/>
              <a:gd name="connsiteY34" fmla="*/ 1295034 h 1511761"/>
              <a:gd name="connsiteX35" fmla="*/ 1159488 w 1514580"/>
              <a:gd name="connsiteY35" fmla="*/ 1395350 h 1511761"/>
              <a:gd name="connsiteX36" fmla="*/ 1109335 w 1514580"/>
              <a:gd name="connsiteY36" fmla="*/ 1422572 h 1511761"/>
              <a:gd name="connsiteX37" fmla="*/ 1056863 w 1514580"/>
              <a:gd name="connsiteY37" fmla="*/ 1313614 h 1511761"/>
              <a:gd name="connsiteX38" fmla="*/ 424132 w 1514580"/>
              <a:gd name="connsiteY38" fmla="*/ 1294086 h 1511761"/>
              <a:gd name="connsiteX39" fmla="*/ 458213 w 1514580"/>
              <a:gd name="connsiteY39" fmla="*/ 1312585 h 1511761"/>
              <a:gd name="connsiteX40" fmla="*/ 405246 w 1514580"/>
              <a:gd name="connsiteY40" fmla="*/ 1422572 h 1511761"/>
              <a:gd name="connsiteX41" fmla="*/ 355092 w 1514580"/>
              <a:gd name="connsiteY41" fmla="*/ 1395350 h 1511761"/>
              <a:gd name="connsiteX42" fmla="*/ 1167395 w 1514580"/>
              <a:gd name="connsiteY42" fmla="*/ 1238909 h 1511761"/>
              <a:gd name="connsiteX43" fmla="*/ 1249329 w 1514580"/>
              <a:gd name="connsiteY43" fmla="*/ 1327212 h 1511761"/>
              <a:gd name="connsiteX44" fmla="*/ 1205345 w 1514580"/>
              <a:gd name="connsiteY44" fmla="*/ 1363502 h 1511761"/>
              <a:gd name="connsiteX45" fmla="*/ 1137318 w 1514580"/>
              <a:gd name="connsiteY45" fmla="*/ 1263725 h 1511761"/>
              <a:gd name="connsiteX46" fmla="*/ 348222 w 1514580"/>
              <a:gd name="connsiteY46" fmla="*/ 1237791 h 1511761"/>
              <a:gd name="connsiteX47" fmla="*/ 378124 w 1514580"/>
              <a:gd name="connsiteY47" fmla="*/ 1262462 h 1511761"/>
              <a:gd name="connsiteX48" fmla="*/ 309236 w 1514580"/>
              <a:gd name="connsiteY48" fmla="*/ 1363502 h 1511761"/>
              <a:gd name="connsiteX49" fmla="*/ 265252 w 1514580"/>
              <a:gd name="connsiteY49" fmla="*/ 1327212 h 1511761"/>
              <a:gd name="connsiteX50" fmla="*/ 1235402 w 1514580"/>
              <a:gd name="connsiteY50" fmla="*/ 1172866 h 1511761"/>
              <a:gd name="connsiteX51" fmla="*/ 1328976 w 1514580"/>
              <a:gd name="connsiteY51" fmla="*/ 1247489 h 1511761"/>
              <a:gd name="connsiteX52" fmla="*/ 1292775 w 1514580"/>
              <a:gd name="connsiteY52" fmla="*/ 1291365 h 1511761"/>
              <a:gd name="connsiteX53" fmla="*/ 1292465 w 1514580"/>
              <a:gd name="connsiteY53" fmla="*/ 1291621 h 1511761"/>
              <a:gd name="connsiteX54" fmla="*/ 1210397 w 1514580"/>
              <a:gd name="connsiteY54" fmla="*/ 1203172 h 1511761"/>
              <a:gd name="connsiteX55" fmla="*/ 280621 w 1514580"/>
              <a:gd name="connsiteY55" fmla="*/ 1171715 h 1511761"/>
              <a:gd name="connsiteX56" fmla="*/ 305450 w 1514580"/>
              <a:gd name="connsiteY56" fmla="*/ 1201808 h 1511761"/>
              <a:gd name="connsiteX57" fmla="*/ 222116 w 1514580"/>
              <a:gd name="connsiteY57" fmla="*/ 1291622 h 1511761"/>
              <a:gd name="connsiteX58" fmla="*/ 221805 w 1514580"/>
              <a:gd name="connsiteY58" fmla="*/ 1291365 h 1511761"/>
              <a:gd name="connsiteX59" fmla="*/ 185604 w 1514580"/>
              <a:gd name="connsiteY59" fmla="*/ 1247489 h 1511761"/>
              <a:gd name="connsiteX60" fmla="*/ 1293943 w 1514580"/>
              <a:gd name="connsiteY60" fmla="*/ 1097950 h 1511761"/>
              <a:gd name="connsiteX61" fmla="*/ 1397076 w 1514580"/>
              <a:gd name="connsiteY61" fmla="*/ 1157494 h 1511761"/>
              <a:gd name="connsiteX62" fmla="*/ 1385247 w 1514580"/>
              <a:gd name="connsiteY62" fmla="*/ 1179288 h 1511761"/>
              <a:gd name="connsiteX63" fmla="*/ 1364512 w 1514580"/>
              <a:gd name="connsiteY63" fmla="*/ 1204419 h 1511761"/>
              <a:gd name="connsiteX64" fmla="*/ 1270937 w 1514580"/>
              <a:gd name="connsiteY64" fmla="*/ 1129796 h 1511761"/>
              <a:gd name="connsiteX65" fmla="*/ 1287656 w 1514580"/>
              <a:gd name="connsiteY65" fmla="*/ 1109533 h 1511761"/>
              <a:gd name="connsiteX66" fmla="*/ 222458 w 1514580"/>
              <a:gd name="connsiteY66" fmla="*/ 1096899 h 1511761"/>
              <a:gd name="connsiteX67" fmla="*/ 229316 w 1514580"/>
              <a:gd name="connsiteY67" fmla="*/ 1109533 h 1511761"/>
              <a:gd name="connsiteX68" fmla="*/ 245086 w 1514580"/>
              <a:gd name="connsiteY68" fmla="*/ 1128646 h 1511761"/>
              <a:gd name="connsiteX69" fmla="*/ 150069 w 1514580"/>
              <a:gd name="connsiteY69" fmla="*/ 1204420 h 1511761"/>
              <a:gd name="connsiteX70" fmla="*/ 129333 w 1514580"/>
              <a:gd name="connsiteY70" fmla="*/ 1179288 h 1511761"/>
              <a:gd name="connsiteX71" fmla="*/ 117504 w 1514580"/>
              <a:gd name="connsiteY71" fmla="*/ 1157494 h 1511761"/>
              <a:gd name="connsiteX72" fmla="*/ 1339343 w 1514580"/>
              <a:gd name="connsiteY72" fmla="*/ 1014307 h 1511761"/>
              <a:gd name="connsiteX73" fmla="*/ 1451008 w 1514580"/>
              <a:gd name="connsiteY73" fmla="*/ 1058132 h 1511761"/>
              <a:gd name="connsiteX74" fmla="*/ 1423718 w 1514580"/>
              <a:gd name="connsiteY74" fmla="*/ 1108410 h 1511761"/>
              <a:gd name="connsiteX75" fmla="*/ 1320585 w 1514580"/>
              <a:gd name="connsiteY75" fmla="*/ 1048866 h 1511761"/>
              <a:gd name="connsiteX76" fmla="*/ 177209 w 1514580"/>
              <a:gd name="connsiteY76" fmla="*/ 1013533 h 1511761"/>
              <a:gd name="connsiteX77" fmla="*/ 195817 w 1514580"/>
              <a:gd name="connsiteY77" fmla="*/ 1047815 h 1511761"/>
              <a:gd name="connsiteX78" fmla="*/ 90862 w 1514580"/>
              <a:gd name="connsiteY78" fmla="*/ 1108410 h 1511761"/>
              <a:gd name="connsiteX79" fmla="*/ 63572 w 1514580"/>
              <a:gd name="connsiteY79" fmla="*/ 1058132 h 1511761"/>
              <a:gd name="connsiteX80" fmla="*/ 1370304 w 1514580"/>
              <a:gd name="connsiteY80" fmla="*/ 924429 h 1511761"/>
              <a:gd name="connsiteX81" fmla="*/ 1486050 w 1514580"/>
              <a:gd name="connsiteY81" fmla="*/ 950847 h 1511761"/>
              <a:gd name="connsiteX82" fmla="*/ 1469153 w 1514580"/>
              <a:gd name="connsiteY82" fmla="*/ 1005278 h 1511761"/>
              <a:gd name="connsiteX83" fmla="*/ 1358667 w 1514580"/>
              <a:gd name="connsiteY83" fmla="*/ 961916 h 1511761"/>
              <a:gd name="connsiteX84" fmla="*/ 146510 w 1514580"/>
              <a:gd name="connsiteY84" fmla="*/ 923920 h 1511761"/>
              <a:gd name="connsiteX85" fmla="*/ 158045 w 1514580"/>
              <a:gd name="connsiteY85" fmla="*/ 961079 h 1511761"/>
              <a:gd name="connsiteX86" fmla="*/ 45427 w 1514580"/>
              <a:gd name="connsiteY86" fmla="*/ 1005278 h 1511761"/>
              <a:gd name="connsiteX87" fmla="*/ 28531 w 1514580"/>
              <a:gd name="connsiteY87" fmla="*/ 950848 h 1511761"/>
              <a:gd name="connsiteX88" fmla="*/ 1388734 w 1514580"/>
              <a:gd name="connsiteY88" fmla="*/ 831193 h 1511761"/>
              <a:gd name="connsiteX89" fmla="*/ 1509611 w 1514580"/>
              <a:gd name="connsiteY89" fmla="*/ 840252 h 1511761"/>
              <a:gd name="connsiteX90" fmla="*/ 1500952 w 1514580"/>
              <a:gd name="connsiteY90" fmla="*/ 896984 h 1511761"/>
              <a:gd name="connsiteX91" fmla="*/ 1384775 w 1514580"/>
              <a:gd name="connsiteY91" fmla="*/ 870468 h 1511761"/>
              <a:gd name="connsiteX92" fmla="*/ 128221 w 1514580"/>
              <a:gd name="connsiteY92" fmla="*/ 831016 h 1511761"/>
              <a:gd name="connsiteX93" fmla="*/ 132144 w 1514580"/>
              <a:gd name="connsiteY93" fmla="*/ 869934 h 1511761"/>
              <a:gd name="connsiteX94" fmla="*/ 13628 w 1514580"/>
              <a:gd name="connsiteY94" fmla="*/ 896984 h 1511761"/>
              <a:gd name="connsiteX95" fmla="*/ 4970 w 1514580"/>
              <a:gd name="connsiteY95" fmla="*/ 840252 h 1511761"/>
              <a:gd name="connsiteX96" fmla="*/ 1513133 w 1514580"/>
              <a:gd name="connsiteY96" fmla="*/ 727231 h 1511761"/>
              <a:gd name="connsiteX97" fmla="*/ 1514580 w 1514580"/>
              <a:gd name="connsiteY97" fmla="*/ 755880 h 1511761"/>
              <a:gd name="connsiteX98" fmla="*/ 1513133 w 1514580"/>
              <a:gd name="connsiteY98" fmla="*/ 784530 h 1511761"/>
              <a:gd name="connsiteX99" fmla="*/ 1394335 w 1514580"/>
              <a:gd name="connsiteY99" fmla="*/ 775628 h 1511761"/>
              <a:gd name="connsiteX100" fmla="*/ 1396643 w 1514580"/>
              <a:gd name="connsiteY100" fmla="*/ 752734 h 1511761"/>
              <a:gd name="connsiteX101" fmla="*/ 1394965 w 1514580"/>
              <a:gd name="connsiteY101" fmla="*/ 736086 h 1511761"/>
              <a:gd name="connsiteX102" fmla="*/ 1447 w 1514580"/>
              <a:gd name="connsiteY102" fmla="*/ 727231 h 1511761"/>
              <a:gd name="connsiteX103" fmla="*/ 121989 w 1514580"/>
              <a:gd name="connsiteY103" fmla="*/ 736264 h 1511761"/>
              <a:gd name="connsiteX104" fmla="*/ 120329 w 1514580"/>
              <a:gd name="connsiteY104" fmla="*/ 752734 h 1511761"/>
              <a:gd name="connsiteX105" fmla="*/ 122619 w 1514580"/>
              <a:gd name="connsiteY105" fmla="*/ 775450 h 1511761"/>
              <a:gd name="connsiteX106" fmla="*/ 1447 w 1514580"/>
              <a:gd name="connsiteY106" fmla="*/ 784530 h 1511761"/>
              <a:gd name="connsiteX107" fmla="*/ 0 w 1514580"/>
              <a:gd name="connsiteY107" fmla="*/ 755880 h 1511761"/>
              <a:gd name="connsiteX108" fmla="*/ 1500952 w 1514580"/>
              <a:gd name="connsiteY108" fmla="*/ 614777 h 1511761"/>
              <a:gd name="connsiteX109" fmla="*/ 1509611 w 1514580"/>
              <a:gd name="connsiteY109" fmla="*/ 671509 h 1511761"/>
              <a:gd name="connsiteX110" fmla="*/ 1389363 w 1514580"/>
              <a:gd name="connsiteY110" fmla="*/ 680520 h 1511761"/>
              <a:gd name="connsiteX111" fmla="*/ 1385395 w 1514580"/>
              <a:gd name="connsiteY111" fmla="*/ 641152 h 1511761"/>
              <a:gd name="connsiteX112" fmla="*/ 13628 w 1514580"/>
              <a:gd name="connsiteY112" fmla="*/ 614777 h 1511761"/>
              <a:gd name="connsiteX113" fmla="*/ 131524 w 1514580"/>
              <a:gd name="connsiteY113" fmla="*/ 641686 h 1511761"/>
              <a:gd name="connsiteX114" fmla="*/ 127591 w 1514580"/>
              <a:gd name="connsiteY114" fmla="*/ 680698 h 1511761"/>
              <a:gd name="connsiteX115" fmla="*/ 4970 w 1514580"/>
              <a:gd name="connsiteY115" fmla="*/ 671509 h 1511761"/>
              <a:gd name="connsiteX116" fmla="*/ 1469153 w 1514580"/>
              <a:gd name="connsiteY116" fmla="*/ 506482 h 1511761"/>
              <a:gd name="connsiteX117" fmla="*/ 1486050 w 1514580"/>
              <a:gd name="connsiteY117" fmla="*/ 560913 h 1511761"/>
              <a:gd name="connsiteX118" fmla="*/ 1372128 w 1514580"/>
              <a:gd name="connsiteY118" fmla="*/ 586915 h 1511761"/>
              <a:gd name="connsiteX119" fmla="*/ 1360409 w 1514580"/>
              <a:gd name="connsiteY119" fmla="*/ 549162 h 1511761"/>
              <a:gd name="connsiteX120" fmla="*/ 45427 w 1514580"/>
              <a:gd name="connsiteY120" fmla="*/ 506482 h 1511761"/>
              <a:gd name="connsiteX121" fmla="*/ 156304 w 1514580"/>
              <a:gd name="connsiteY121" fmla="*/ 549998 h 1511761"/>
              <a:gd name="connsiteX122" fmla="*/ 144686 w 1514580"/>
              <a:gd name="connsiteY122" fmla="*/ 587426 h 1511761"/>
              <a:gd name="connsiteX123" fmla="*/ 28530 w 1514580"/>
              <a:gd name="connsiteY123" fmla="*/ 560914 h 1511761"/>
              <a:gd name="connsiteX124" fmla="*/ 90862 w 1514580"/>
              <a:gd name="connsiteY124" fmla="*/ 403351 h 1511761"/>
              <a:gd name="connsiteX125" fmla="*/ 193216 w 1514580"/>
              <a:gd name="connsiteY125" fmla="*/ 462445 h 1511761"/>
              <a:gd name="connsiteX126" fmla="*/ 174393 w 1514580"/>
              <a:gd name="connsiteY126" fmla="*/ 497123 h 1511761"/>
              <a:gd name="connsiteX127" fmla="*/ 63572 w 1514580"/>
              <a:gd name="connsiteY127" fmla="*/ 453629 h 1511761"/>
              <a:gd name="connsiteX128" fmla="*/ 1423719 w 1514580"/>
              <a:gd name="connsiteY128" fmla="*/ 403351 h 1511761"/>
              <a:gd name="connsiteX129" fmla="*/ 1451008 w 1514580"/>
              <a:gd name="connsiteY129" fmla="*/ 453628 h 1511761"/>
              <a:gd name="connsiteX130" fmla="*/ 1342159 w 1514580"/>
              <a:gd name="connsiteY130" fmla="*/ 496349 h 1511761"/>
              <a:gd name="connsiteX131" fmla="*/ 1323186 w 1514580"/>
              <a:gd name="connsiteY131" fmla="*/ 461394 h 1511761"/>
              <a:gd name="connsiteX132" fmla="*/ 1364512 w 1514580"/>
              <a:gd name="connsiteY132" fmla="*/ 307341 h 1511761"/>
              <a:gd name="connsiteX133" fmla="*/ 1385247 w 1514580"/>
              <a:gd name="connsiteY133" fmla="*/ 332472 h 1511761"/>
              <a:gd name="connsiteX134" fmla="*/ 1397077 w 1514580"/>
              <a:gd name="connsiteY134" fmla="*/ 354267 h 1511761"/>
              <a:gd name="connsiteX135" fmla="*/ 1296544 w 1514580"/>
              <a:gd name="connsiteY135" fmla="*/ 412310 h 1511761"/>
              <a:gd name="connsiteX136" fmla="*/ 1287656 w 1514580"/>
              <a:gd name="connsiteY136" fmla="*/ 395935 h 1511761"/>
              <a:gd name="connsiteX137" fmla="*/ 1274069 w 1514580"/>
              <a:gd name="connsiteY137" fmla="*/ 379467 h 1511761"/>
              <a:gd name="connsiteX138" fmla="*/ 150068 w 1514580"/>
              <a:gd name="connsiteY138" fmla="*/ 307341 h 1511761"/>
              <a:gd name="connsiteX139" fmla="*/ 241954 w 1514580"/>
              <a:gd name="connsiteY139" fmla="*/ 380618 h 1511761"/>
              <a:gd name="connsiteX140" fmla="*/ 229316 w 1514580"/>
              <a:gd name="connsiteY140" fmla="*/ 395935 h 1511761"/>
              <a:gd name="connsiteX141" fmla="*/ 219858 w 1514580"/>
              <a:gd name="connsiteY141" fmla="*/ 413361 h 1511761"/>
              <a:gd name="connsiteX142" fmla="*/ 117503 w 1514580"/>
              <a:gd name="connsiteY142" fmla="*/ 354267 h 1511761"/>
              <a:gd name="connsiteX143" fmla="*/ 129333 w 1514580"/>
              <a:gd name="connsiteY143" fmla="*/ 332472 h 1511761"/>
              <a:gd name="connsiteX144" fmla="*/ 222115 w 1514580"/>
              <a:gd name="connsiteY144" fmla="*/ 220140 h 1511761"/>
              <a:gd name="connsiteX145" fmla="*/ 302702 w 1514580"/>
              <a:gd name="connsiteY145" fmla="*/ 306992 h 1511761"/>
              <a:gd name="connsiteX146" fmla="*/ 277490 w 1514580"/>
              <a:gd name="connsiteY146" fmla="*/ 337549 h 1511761"/>
              <a:gd name="connsiteX147" fmla="*/ 185604 w 1514580"/>
              <a:gd name="connsiteY147" fmla="*/ 264272 h 1511761"/>
              <a:gd name="connsiteX148" fmla="*/ 221805 w 1514580"/>
              <a:gd name="connsiteY148" fmla="*/ 220395 h 1511761"/>
              <a:gd name="connsiteX149" fmla="*/ 1292465 w 1514580"/>
              <a:gd name="connsiteY149" fmla="*/ 220139 h 1511761"/>
              <a:gd name="connsiteX150" fmla="*/ 1292775 w 1514580"/>
              <a:gd name="connsiteY150" fmla="*/ 220395 h 1511761"/>
              <a:gd name="connsiteX151" fmla="*/ 1328977 w 1514580"/>
              <a:gd name="connsiteY151" fmla="*/ 264272 h 1511761"/>
              <a:gd name="connsiteX152" fmla="*/ 1238533 w 1514580"/>
              <a:gd name="connsiteY152" fmla="*/ 336398 h 1511761"/>
              <a:gd name="connsiteX153" fmla="*/ 1213144 w 1514580"/>
              <a:gd name="connsiteY153" fmla="*/ 305627 h 1511761"/>
              <a:gd name="connsiteX154" fmla="*/ 309235 w 1514580"/>
              <a:gd name="connsiteY154" fmla="*/ 148259 h 1511761"/>
              <a:gd name="connsiteX155" fmla="*/ 375378 w 1514580"/>
              <a:gd name="connsiteY155" fmla="*/ 245272 h 1511761"/>
              <a:gd name="connsiteX156" fmla="*/ 344915 w 1514580"/>
              <a:gd name="connsiteY156" fmla="*/ 270406 h 1511761"/>
              <a:gd name="connsiteX157" fmla="*/ 265251 w 1514580"/>
              <a:gd name="connsiteY157" fmla="*/ 184549 h 1511761"/>
              <a:gd name="connsiteX158" fmla="*/ 1205345 w 1514580"/>
              <a:gd name="connsiteY158" fmla="*/ 148259 h 1511761"/>
              <a:gd name="connsiteX159" fmla="*/ 1249329 w 1514580"/>
              <a:gd name="connsiteY159" fmla="*/ 184549 h 1511761"/>
              <a:gd name="connsiteX160" fmla="*/ 1170702 w 1514580"/>
              <a:gd name="connsiteY160" fmla="*/ 269288 h 1511761"/>
              <a:gd name="connsiteX161" fmla="*/ 1140064 w 1514580"/>
              <a:gd name="connsiteY161" fmla="*/ 244009 h 1511761"/>
              <a:gd name="connsiteX162" fmla="*/ 405245 w 1514580"/>
              <a:gd name="connsiteY162" fmla="*/ 89189 h 1511761"/>
              <a:gd name="connsiteX163" fmla="*/ 455810 w 1514580"/>
              <a:gd name="connsiteY163" fmla="*/ 194188 h 1511761"/>
              <a:gd name="connsiteX164" fmla="*/ 421001 w 1514580"/>
              <a:gd name="connsiteY164" fmla="*/ 213082 h 1511761"/>
              <a:gd name="connsiteX165" fmla="*/ 355092 w 1514580"/>
              <a:gd name="connsiteY165" fmla="*/ 116411 h 1511761"/>
              <a:gd name="connsiteX166" fmla="*/ 1109334 w 1514580"/>
              <a:gd name="connsiteY166" fmla="*/ 89188 h 1511761"/>
              <a:gd name="connsiteX167" fmla="*/ 1159488 w 1514580"/>
              <a:gd name="connsiteY167" fmla="*/ 116411 h 1511761"/>
              <a:gd name="connsiteX168" fmla="*/ 1094225 w 1514580"/>
              <a:gd name="connsiteY168" fmla="*/ 212134 h 1511761"/>
              <a:gd name="connsiteX169" fmla="*/ 1059265 w 1514580"/>
              <a:gd name="connsiteY169" fmla="*/ 193158 h 1511761"/>
              <a:gd name="connsiteX170" fmla="*/ 1006136 w 1514580"/>
              <a:gd name="connsiteY170" fmla="*/ 43846 h 1511761"/>
              <a:gd name="connsiteX171" fmla="*/ 1052062 w 1514580"/>
              <a:gd name="connsiteY171" fmla="*/ 58102 h 1511761"/>
              <a:gd name="connsiteX172" fmla="*/ 1060210 w 1514580"/>
              <a:gd name="connsiteY172" fmla="*/ 62525 h 1511761"/>
              <a:gd name="connsiteX173" fmla="*/ 1010141 w 1514580"/>
              <a:gd name="connsiteY173" fmla="*/ 166495 h 1511761"/>
              <a:gd name="connsiteX174" fmla="*/ 1006885 w 1514580"/>
              <a:gd name="connsiteY174" fmla="*/ 164728 h 1511761"/>
              <a:gd name="connsiteX175" fmla="*/ 972173 w 1514580"/>
              <a:gd name="connsiteY175" fmla="*/ 153952 h 1511761"/>
              <a:gd name="connsiteX176" fmla="*/ 508444 w 1514580"/>
              <a:gd name="connsiteY176" fmla="*/ 43846 h 1511761"/>
              <a:gd name="connsiteX177" fmla="*/ 542617 w 1514580"/>
              <a:gd name="connsiteY177" fmla="*/ 154630 h 1511761"/>
              <a:gd name="connsiteX178" fmla="*/ 510087 w 1514580"/>
              <a:gd name="connsiteY178" fmla="*/ 164728 h 1511761"/>
              <a:gd name="connsiteX179" fmla="*/ 504935 w 1514580"/>
              <a:gd name="connsiteY179" fmla="*/ 167524 h 1511761"/>
              <a:gd name="connsiteX180" fmla="*/ 454370 w 1514580"/>
              <a:gd name="connsiteY180" fmla="*/ 62525 h 1511761"/>
              <a:gd name="connsiteX181" fmla="*/ 462519 w 1514580"/>
              <a:gd name="connsiteY181" fmla="*/ 58102 h 1511761"/>
              <a:gd name="connsiteX182" fmla="*/ 897627 w 1514580"/>
              <a:gd name="connsiteY182" fmla="*/ 12101 h 1511761"/>
              <a:gd name="connsiteX183" fmla="*/ 909911 w 1514580"/>
              <a:gd name="connsiteY183" fmla="*/ 13976 h 1511761"/>
              <a:gd name="connsiteX184" fmla="*/ 952817 w 1514580"/>
              <a:gd name="connsiteY184" fmla="*/ 27295 h 1511761"/>
              <a:gd name="connsiteX185" fmla="*/ 918854 w 1514580"/>
              <a:gd name="connsiteY185" fmla="*/ 137401 h 1511761"/>
              <a:gd name="connsiteX186" fmla="*/ 887097 w 1514580"/>
              <a:gd name="connsiteY186" fmla="*/ 127543 h 1511761"/>
              <a:gd name="connsiteX187" fmla="*/ 880330 w 1514580"/>
              <a:gd name="connsiteY187" fmla="*/ 126861 h 1511761"/>
              <a:gd name="connsiteX188" fmla="*/ 616953 w 1514580"/>
              <a:gd name="connsiteY188" fmla="*/ 12101 h 1511761"/>
              <a:gd name="connsiteX189" fmla="*/ 634287 w 1514580"/>
              <a:gd name="connsiteY189" fmla="*/ 127099 h 1511761"/>
              <a:gd name="connsiteX190" fmla="*/ 629875 w 1514580"/>
              <a:gd name="connsiteY190" fmla="*/ 127543 h 1511761"/>
              <a:gd name="connsiteX191" fmla="*/ 595935 w 1514580"/>
              <a:gd name="connsiteY191" fmla="*/ 138079 h 1511761"/>
              <a:gd name="connsiteX192" fmla="*/ 561763 w 1514580"/>
              <a:gd name="connsiteY192" fmla="*/ 27295 h 1511761"/>
              <a:gd name="connsiteX193" fmla="*/ 604670 w 1514580"/>
              <a:gd name="connsiteY193" fmla="*/ 13976 h 1511761"/>
              <a:gd name="connsiteX194" fmla="*/ 785205 w 1514580"/>
              <a:gd name="connsiteY194" fmla="*/ 0 h 1511761"/>
              <a:gd name="connsiteX195" fmla="*/ 834719 w 1514580"/>
              <a:gd name="connsiteY195" fmla="*/ 2500 h 1511761"/>
              <a:gd name="connsiteX196" fmla="*/ 842437 w 1514580"/>
              <a:gd name="connsiteY196" fmla="*/ 3678 h 1511761"/>
              <a:gd name="connsiteX197" fmla="*/ 824715 w 1514580"/>
              <a:gd name="connsiteY197" fmla="*/ 121255 h 1511761"/>
              <a:gd name="connsiteX198" fmla="*/ 785205 w 1514580"/>
              <a:gd name="connsiteY198" fmla="*/ 117272 h 1511761"/>
              <a:gd name="connsiteX199" fmla="*/ 729376 w 1514580"/>
              <a:gd name="connsiteY199" fmla="*/ 0 h 1511761"/>
              <a:gd name="connsiteX200" fmla="*/ 729376 w 1514580"/>
              <a:gd name="connsiteY200" fmla="*/ 117513 h 1511761"/>
              <a:gd name="connsiteX201" fmla="*/ 689901 w 1514580"/>
              <a:gd name="connsiteY201" fmla="*/ 121492 h 1511761"/>
              <a:gd name="connsiteX202" fmla="*/ 672144 w 1514580"/>
              <a:gd name="connsiteY202" fmla="*/ 3678 h 1511761"/>
              <a:gd name="connsiteX203" fmla="*/ 679862 w 1514580"/>
              <a:gd name="connsiteY203" fmla="*/ 2500 h 15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514580" h="1511761">
                <a:moveTo>
                  <a:pt x="823781" y="1384308"/>
                </a:moveTo>
                <a:lnTo>
                  <a:pt x="842437" y="1508083"/>
                </a:lnTo>
                <a:lnTo>
                  <a:pt x="834719" y="1509260"/>
                </a:lnTo>
                <a:lnTo>
                  <a:pt x="785205" y="1511761"/>
                </a:lnTo>
                <a:lnTo>
                  <a:pt x="785205" y="1388197"/>
                </a:lnTo>
                <a:close/>
                <a:moveTo>
                  <a:pt x="690836" y="1384071"/>
                </a:moveTo>
                <a:lnTo>
                  <a:pt x="729376" y="1387956"/>
                </a:lnTo>
                <a:lnTo>
                  <a:pt x="729376" y="1511761"/>
                </a:lnTo>
                <a:lnTo>
                  <a:pt x="679862" y="1509260"/>
                </a:lnTo>
                <a:lnTo>
                  <a:pt x="672144" y="1508083"/>
                </a:lnTo>
                <a:close/>
                <a:moveTo>
                  <a:pt x="917082" y="1368617"/>
                </a:moveTo>
                <a:lnTo>
                  <a:pt x="952817" y="1484466"/>
                </a:lnTo>
                <a:lnTo>
                  <a:pt x="909911" y="1497785"/>
                </a:lnTo>
                <a:lnTo>
                  <a:pt x="897627" y="1499660"/>
                </a:lnTo>
                <a:lnTo>
                  <a:pt x="879395" y="1378702"/>
                </a:lnTo>
                <a:lnTo>
                  <a:pt x="887097" y="1377925"/>
                </a:lnTo>
                <a:close/>
                <a:moveTo>
                  <a:pt x="597708" y="1367940"/>
                </a:moveTo>
                <a:lnTo>
                  <a:pt x="629875" y="1377925"/>
                </a:lnTo>
                <a:lnTo>
                  <a:pt x="635221" y="1378464"/>
                </a:lnTo>
                <a:lnTo>
                  <a:pt x="616954" y="1499660"/>
                </a:lnTo>
                <a:lnTo>
                  <a:pt x="604670" y="1497785"/>
                </a:lnTo>
                <a:lnTo>
                  <a:pt x="561764" y="1484466"/>
                </a:lnTo>
                <a:close/>
                <a:moveTo>
                  <a:pt x="1007739" y="1340277"/>
                </a:moveTo>
                <a:lnTo>
                  <a:pt x="1060211" y="1449236"/>
                </a:lnTo>
                <a:lnTo>
                  <a:pt x="1052062" y="1453659"/>
                </a:lnTo>
                <a:lnTo>
                  <a:pt x="1006136" y="1467915"/>
                </a:lnTo>
                <a:lnTo>
                  <a:pt x="970402" y="1352066"/>
                </a:lnTo>
                <a:lnTo>
                  <a:pt x="1006885" y="1340741"/>
                </a:lnTo>
                <a:close/>
                <a:moveTo>
                  <a:pt x="507337" y="1339248"/>
                </a:moveTo>
                <a:lnTo>
                  <a:pt x="510087" y="1340741"/>
                </a:lnTo>
                <a:lnTo>
                  <a:pt x="544388" y="1351388"/>
                </a:lnTo>
                <a:lnTo>
                  <a:pt x="508444" y="1467915"/>
                </a:lnTo>
                <a:lnTo>
                  <a:pt x="462519" y="1453659"/>
                </a:lnTo>
                <a:lnTo>
                  <a:pt x="454370" y="1449236"/>
                </a:lnTo>
                <a:close/>
                <a:moveTo>
                  <a:pt x="1091094" y="1295034"/>
                </a:moveTo>
                <a:lnTo>
                  <a:pt x="1159488" y="1395350"/>
                </a:lnTo>
                <a:lnTo>
                  <a:pt x="1109335" y="1422572"/>
                </a:lnTo>
                <a:lnTo>
                  <a:pt x="1056863" y="1313614"/>
                </a:lnTo>
                <a:close/>
                <a:moveTo>
                  <a:pt x="424132" y="1294086"/>
                </a:moveTo>
                <a:lnTo>
                  <a:pt x="458213" y="1312585"/>
                </a:lnTo>
                <a:lnTo>
                  <a:pt x="405246" y="1422572"/>
                </a:lnTo>
                <a:lnTo>
                  <a:pt x="355092" y="1395350"/>
                </a:lnTo>
                <a:close/>
                <a:moveTo>
                  <a:pt x="1167395" y="1238909"/>
                </a:moveTo>
                <a:lnTo>
                  <a:pt x="1249329" y="1327212"/>
                </a:lnTo>
                <a:lnTo>
                  <a:pt x="1205345" y="1363502"/>
                </a:lnTo>
                <a:lnTo>
                  <a:pt x="1137318" y="1263725"/>
                </a:lnTo>
                <a:close/>
                <a:moveTo>
                  <a:pt x="348222" y="1237791"/>
                </a:moveTo>
                <a:lnTo>
                  <a:pt x="378124" y="1262462"/>
                </a:lnTo>
                <a:lnTo>
                  <a:pt x="309236" y="1363502"/>
                </a:lnTo>
                <a:lnTo>
                  <a:pt x="265252" y="1327212"/>
                </a:lnTo>
                <a:close/>
                <a:moveTo>
                  <a:pt x="1235402" y="1172866"/>
                </a:moveTo>
                <a:lnTo>
                  <a:pt x="1328976" y="1247489"/>
                </a:lnTo>
                <a:lnTo>
                  <a:pt x="1292775" y="1291365"/>
                </a:lnTo>
                <a:lnTo>
                  <a:pt x="1292465" y="1291621"/>
                </a:lnTo>
                <a:lnTo>
                  <a:pt x="1210397" y="1203172"/>
                </a:lnTo>
                <a:close/>
                <a:moveTo>
                  <a:pt x="280621" y="1171715"/>
                </a:moveTo>
                <a:lnTo>
                  <a:pt x="305450" y="1201808"/>
                </a:lnTo>
                <a:lnTo>
                  <a:pt x="222116" y="1291622"/>
                </a:lnTo>
                <a:lnTo>
                  <a:pt x="221805" y="1291365"/>
                </a:lnTo>
                <a:lnTo>
                  <a:pt x="185604" y="1247489"/>
                </a:lnTo>
                <a:close/>
                <a:moveTo>
                  <a:pt x="1293943" y="1097950"/>
                </a:moveTo>
                <a:lnTo>
                  <a:pt x="1397076" y="1157494"/>
                </a:lnTo>
                <a:lnTo>
                  <a:pt x="1385247" y="1179288"/>
                </a:lnTo>
                <a:lnTo>
                  <a:pt x="1364512" y="1204419"/>
                </a:lnTo>
                <a:lnTo>
                  <a:pt x="1270937" y="1129796"/>
                </a:lnTo>
                <a:lnTo>
                  <a:pt x="1287656" y="1109533"/>
                </a:lnTo>
                <a:close/>
                <a:moveTo>
                  <a:pt x="222458" y="1096899"/>
                </a:moveTo>
                <a:lnTo>
                  <a:pt x="229316" y="1109533"/>
                </a:lnTo>
                <a:lnTo>
                  <a:pt x="245086" y="1128646"/>
                </a:lnTo>
                <a:lnTo>
                  <a:pt x="150069" y="1204420"/>
                </a:lnTo>
                <a:lnTo>
                  <a:pt x="129333" y="1179288"/>
                </a:lnTo>
                <a:lnTo>
                  <a:pt x="117504" y="1157494"/>
                </a:lnTo>
                <a:close/>
                <a:moveTo>
                  <a:pt x="1339343" y="1014307"/>
                </a:moveTo>
                <a:lnTo>
                  <a:pt x="1451008" y="1058132"/>
                </a:lnTo>
                <a:lnTo>
                  <a:pt x="1423718" y="1108410"/>
                </a:lnTo>
                <a:lnTo>
                  <a:pt x="1320585" y="1048866"/>
                </a:lnTo>
                <a:close/>
                <a:moveTo>
                  <a:pt x="177209" y="1013533"/>
                </a:moveTo>
                <a:lnTo>
                  <a:pt x="195817" y="1047815"/>
                </a:lnTo>
                <a:lnTo>
                  <a:pt x="90862" y="1108410"/>
                </a:lnTo>
                <a:lnTo>
                  <a:pt x="63572" y="1058132"/>
                </a:lnTo>
                <a:close/>
                <a:moveTo>
                  <a:pt x="1370304" y="924429"/>
                </a:moveTo>
                <a:lnTo>
                  <a:pt x="1486050" y="950847"/>
                </a:lnTo>
                <a:lnTo>
                  <a:pt x="1469153" y="1005278"/>
                </a:lnTo>
                <a:lnTo>
                  <a:pt x="1358667" y="961916"/>
                </a:lnTo>
                <a:close/>
                <a:moveTo>
                  <a:pt x="146510" y="923920"/>
                </a:moveTo>
                <a:lnTo>
                  <a:pt x="158045" y="961079"/>
                </a:lnTo>
                <a:lnTo>
                  <a:pt x="45427" y="1005278"/>
                </a:lnTo>
                <a:lnTo>
                  <a:pt x="28531" y="950848"/>
                </a:lnTo>
                <a:close/>
                <a:moveTo>
                  <a:pt x="1388734" y="831193"/>
                </a:moveTo>
                <a:lnTo>
                  <a:pt x="1509611" y="840252"/>
                </a:lnTo>
                <a:lnTo>
                  <a:pt x="1500952" y="896984"/>
                </a:lnTo>
                <a:lnTo>
                  <a:pt x="1384775" y="870468"/>
                </a:lnTo>
                <a:close/>
                <a:moveTo>
                  <a:pt x="128221" y="831016"/>
                </a:moveTo>
                <a:lnTo>
                  <a:pt x="132144" y="869934"/>
                </a:lnTo>
                <a:lnTo>
                  <a:pt x="13628" y="896984"/>
                </a:lnTo>
                <a:lnTo>
                  <a:pt x="4970" y="840252"/>
                </a:lnTo>
                <a:close/>
                <a:moveTo>
                  <a:pt x="1513133" y="727231"/>
                </a:moveTo>
                <a:lnTo>
                  <a:pt x="1514580" y="755880"/>
                </a:lnTo>
                <a:lnTo>
                  <a:pt x="1513133" y="784530"/>
                </a:lnTo>
                <a:lnTo>
                  <a:pt x="1394335" y="775628"/>
                </a:lnTo>
                <a:lnTo>
                  <a:pt x="1396643" y="752734"/>
                </a:lnTo>
                <a:lnTo>
                  <a:pt x="1394965" y="736086"/>
                </a:lnTo>
                <a:close/>
                <a:moveTo>
                  <a:pt x="1447" y="727231"/>
                </a:moveTo>
                <a:lnTo>
                  <a:pt x="121989" y="736264"/>
                </a:lnTo>
                <a:lnTo>
                  <a:pt x="120329" y="752734"/>
                </a:lnTo>
                <a:lnTo>
                  <a:pt x="122619" y="775450"/>
                </a:lnTo>
                <a:lnTo>
                  <a:pt x="1447" y="784530"/>
                </a:lnTo>
                <a:lnTo>
                  <a:pt x="0" y="755880"/>
                </a:lnTo>
                <a:close/>
                <a:moveTo>
                  <a:pt x="1500952" y="614777"/>
                </a:moveTo>
                <a:lnTo>
                  <a:pt x="1509611" y="671509"/>
                </a:lnTo>
                <a:lnTo>
                  <a:pt x="1389363" y="680520"/>
                </a:lnTo>
                <a:lnTo>
                  <a:pt x="1385395" y="641152"/>
                </a:lnTo>
                <a:close/>
                <a:moveTo>
                  <a:pt x="13628" y="614777"/>
                </a:moveTo>
                <a:lnTo>
                  <a:pt x="131524" y="641686"/>
                </a:lnTo>
                <a:lnTo>
                  <a:pt x="127591" y="680698"/>
                </a:lnTo>
                <a:lnTo>
                  <a:pt x="4970" y="671509"/>
                </a:lnTo>
                <a:close/>
                <a:moveTo>
                  <a:pt x="1469153" y="506482"/>
                </a:moveTo>
                <a:lnTo>
                  <a:pt x="1486050" y="560913"/>
                </a:lnTo>
                <a:lnTo>
                  <a:pt x="1372128" y="586915"/>
                </a:lnTo>
                <a:lnTo>
                  <a:pt x="1360409" y="549162"/>
                </a:lnTo>
                <a:close/>
                <a:moveTo>
                  <a:pt x="45427" y="506482"/>
                </a:moveTo>
                <a:lnTo>
                  <a:pt x="156304" y="549998"/>
                </a:lnTo>
                <a:lnTo>
                  <a:pt x="144686" y="587426"/>
                </a:lnTo>
                <a:lnTo>
                  <a:pt x="28530" y="560914"/>
                </a:lnTo>
                <a:close/>
                <a:moveTo>
                  <a:pt x="90862" y="403351"/>
                </a:moveTo>
                <a:lnTo>
                  <a:pt x="193216" y="462445"/>
                </a:lnTo>
                <a:lnTo>
                  <a:pt x="174393" y="497123"/>
                </a:lnTo>
                <a:lnTo>
                  <a:pt x="63572" y="453629"/>
                </a:lnTo>
                <a:close/>
                <a:moveTo>
                  <a:pt x="1423719" y="403351"/>
                </a:moveTo>
                <a:lnTo>
                  <a:pt x="1451008" y="453628"/>
                </a:lnTo>
                <a:lnTo>
                  <a:pt x="1342159" y="496349"/>
                </a:lnTo>
                <a:lnTo>
                  <a:pt x="1323186" y="461394"/>
                </a:lnTo>
                <a:close/>
                <a:moveTo>
                  <a:pt x="1364512" y="307341"/>
                </a:moveTo>
                <a:lnTo>
                  <a:pt x="1385247" y="332472"/>
                </a:lnTo>
                <a:lnTo>
                  <a:pt x="1397077" y="354267"/>
                </a:lnTo>
                <a:lnTo>
                  <a:pt x="1296544" y="412310"/>
                </a:lnTo>
                <a:lnTo>
                  <a:pt x="1287656" y="395935"/>
                </a:lnTo>
                <a:lnTo>
                  <a:pt x="1274069" y="379467"/>
                </a:lnTo>
                <a:close/>
                <a:moveTo>
                  <a:pt x="150068" y="307341"/>
                </a:moveTo>
                <a:lnTo>
                  <a:pt x="241954" y="380618"/>
                </a:lnTo>
                <a:lnTo>
                  <a:pt x="229316" y="395935"/>
                </a:lnTo>
                <a:lnTo>
                  <a:pt x="219858" y="413361"/>
                </a:lnTo>
                <a:lnTo>
                  <a:pt x="117503" y="354267"/>
                </a:lnTo>
                <a:lnTo>
                  <a:pt x="129333" y="332472"/>
                </a:lnTo>
                <a:close/>
                <a:moveTo>
                  <a:pt x="222115" y="220140"/>
                </a:moveTo>
                <a:lnTo>
                  <a:pt x="302702" y="306992"/>
                </a:lnTo>
                <a:lnTo>
                  <a:pt x="277490" y="337549"/>
                </a:lnTo>
                <a:lnTo>
                  <a:pt x="185604" y="264272"/>
                </a:lnTo>
                <a:lnTo>
                  <a:pt x="221805" y="220395"/>
                </a:lnTo>
                <a:close/>
                <a:moveTo>
                  <a:pt x="1292465" y="220139"/>
                </a:moveTo>
                <a:lnTo>
                  <a:pt x="1292775" y="220395"/>
                </a:lnTo>
                <a:lnTo>
                  <a:pt x="1328977" y="264272"/>
                </a:lnTo>
                <a:lnTo>
                  <a:pt x="1238533" y="336398"/>
                </a:lnTo>
                <a:lnTo>
                  <a:pt x="1213144" y="305627"/>
                </a:lnTo>
                <a:close/>
                <a:moveTo>
                  <a:pt x="309235" y="148259"/>
                </a:moveTo>
                <a:lnTo>
                  <a:pt x="375378" y="245272"/>
                </a:lnTo>
                <a:lnTo>
                  <a:pt x="344915" y="270406"/>
                </a:lnTo>
                <a:lnTo>
                  <a:pt x="265251" y="184549"/>
                </a:lnTo>
                <a:close/>
                <a:moveTo>
                  <a:pt x="1205345" y="148259"/>
                </a:moveTo>
                <a:lnTo>
                  <a:pt x="1249329" y="184549"/>
                </a:lnTo>
                <a:lnTo>
                  <a:pt x="1170702" y="269288"/>
                </a:lnTo>
                <a:lnTo>
                  <a:pt x="1140064" y="244009"/>
                </a:lnTo>
                <a:close/>
                <a:moveTo>
                  <a:pt x="405245" y="89189"/>
                </a:moveTo>
                <a:lnTo>
                  <a:pt x="455810" y="194188"/>
                </a:lnTo>
                <a:lnTo>
                  <a:pt x="421001" y="213082"/>
                </a:lnTo>
                <a:lnTo>
                  <a:pt x="355092" y="116411"/>
                </a:lnTo>
                <a:close/>
                <a:moveTo>
                  <a:pt x="1109334" y="89188"/>
                </a:moveTo>
                <a:lnTo>
                  <a:pt x="1159488" y="116411"/>
                </a:lnTo>
                <a:lnTo>
                  <a:pt x="1094225" y="212134"/>
                </a:lnTo>
                <a:lnTo>
                  <a:pt x="1059265" y="193158"/>
                </a:lnTo>
                <a:close/>
                <a:moveTo>
                  <a:pt x="1006136" y="43846"/>
                </a:moveTo>
                <a:lnTo>
                  <a:pt x="1052062" y="58102"/>
                </a:lnTo>
                <a:lnTo>
                  <a:pt x="1060210" y="62525"/>
                </a:lnTo>
                <a:lnTo>
                  <a:pt x="1010141" y="166495"/>
                </a:lnTo>
                <a:lnTo>
                  <a:pt x="1006885" y="164728"/>
                </a:lnTo>
                <a:lnTo>
                  <a:pt x="972173" y="153952"/>
                </a:lnTo>
                <a:close/>
                <a:moveTo>
                  <a:pt x="508444" y="43846"/>
                </a:moveTo>
                <a:lnTo>
                  <a:pt x="542617" y="154630"/>
                </a:lnTo>
                <a:lnTo>
                  <a:pt x="510087" y="164728"/>
                </a:lnTo>
                <a:lnTo>
                  <a:pt x="504935" y="167524"/>
                </a:lnTo>
                <a:lnTo>
                  <a:pt x="454370" y="62525"/>
                </a:lnTo>
                <a:lnTo>
                  <a:pt x="462519" y="58102"/>
                </a:lnTo>
                <a:close/>
                <a:moveTo>
                  <a:pt x="897627" y="12101"/>
                </a:moveTo>
                <a:lnTo>
                  <a:pt x="909911" y="13976"/>
                </a:lnTo>
                <a:lnTo>
                  <a:pt x="952817" y="27295"/>
                </a:lnTo>
                <a:lnTo>
                  <a:pt x="918854" y="137401"/>
                </a:lnTo>
                <a:lnTo>
                  <a:pt x="887097" y="127543"/>
                </a:lnTo>
                <a:lnTo>
                  <a:pt x="880330" y="126861"/>
                </a:lnTo>
                <a:close/>
                <a:moveTo>
                  <a:pt x="616953" y="12101"/>
                </a:moveTo>
                <a:lnTo>
                  <a:pt x="634287" y="127099"/>
                </a:lnTo>
                <a:lnTo>
                  <a:pt x="629875" y="127543"/>
                </a:lnTo>
                <a:lnTo>
                  <a:pt x="595935" y="138079"/>
                </a:lnTo>
                <a:lnTo>
                  <a:pt x="561763" y="27295"/>
                </a:lnTo>
                <a:lnTo>
                  <a:pt x="604670" y="13976"/>
                </a:lnTo>
                <a:close/>
                <a:moveTo>
                  <a:pt x="785205" y="0"/>
                </a:moveTo>
                <a:lnTo>
                  <a:pt x="834719" y="2500"/>
                </a:lnTo>
                <a:lnTo>
                  <a:pt x="842437" y="3678"/>
                </a:lnTo>
                <a:lnTo>
                  <a:pt x="824715" y="121255"/>
                </a:lnTo>
                <a:lnTo>
                  <a:pt x="785205" y="117272"/>
                </a:lnTo>
                <a:close/>
                <a:moveTo>
                  <a:pt x="729376" y="0"/>
                </a:moveTo>
                <a:lnTo>
                  <a:pt x="729376" y="117513"/>
                </a:lnTo>
                <a:lnTo>
                  <a:pt x="689901" y="121492"/>
                </a:lnTo>
                <a:lnTo>
                  <a:pt x="672144" y="3678"/>
                </a:lnTo>
                <a:lnTo>
                  <a:pt x="679862" y="2500"/>
                </a:lnTo>
                <a:close/>
              </a:path>
            </a:pathLst>
          </a:custGeom>
          <a:solidFill>
            <a:srgbClr val="00B0F0">
              <a:alpha val="30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8" name="平行四边形 57"/>
          <p:cNvSpPr/>
          <p:nvPr/>
        </p:nvSpPr>
        <p:spPr>
          <a:xfrm>
            <a:off x="4314693" y="5872513"/>
            <a:ext cx="3870049" cy="295481"/>
          </a:xfrm>
          <a:prstGeom prst="parallelogram">
            <a:avLst>
              <a:gd name="adj" fmla="val 52173"/>
            </a:avLst>
          </a:prstGeom>
          <a:solidFill>
            <a:srgbClr val="0070C0"/>
          </a:solidFill>
          <a:ln w="12700" cap="flat" cmpd="sng" algn="ctr">
            <a:noFill/>
            <a:prstDash val="solid"/>
            <a:miter lim="800000"/>
          </a:ln>
          <a:effectLst>
            <a:glow rad="63500">
              <a:srgbClr val="00B0F0">
                <a:alpha val="40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61" name="文本框 60"/>
          <p:cNvSpPr txBox="1"/>
          <p:nvPr/>
        </p:nvSpPr>
        <p:spPr>
          <a:xfrm>
            <a:off x="2000750" y="1378613"/>
            <a:ext cx="4280159" cy="460375"/>
          </a:xfrm>
          <a:prstGeom prst="rect">
            <a:avLst/>
          </a:prstGeom>
          <a:noFill/>
        </p:spPr>
        <p:txBody>
          <a:bodyPr wrap="square" lIns="0" rIns="0" rtlCol="0">
            <a:spAutoFit/>
          </a:bodyPr>
          <a:lstStyle/>
          <a:p>
            <a:pPr algn="l">
              <a:lnSpc>
                <a:spcPct val="150000"/>
              </a:lnSpc>
              <a:spcAft>
                <a:spcPts val="1200"/>
              </a:spcAft>
            </a:pPr>
            <a:r>
              <a:rPr lang="en-US" altLang="zh-CN" sz="1600" dirty="0">
                <a:gradFill>
                  <a:gsLst>
                    <a:gs pos="0">
                      <a:prstClr val="white"/>
                    </a:gs>
                    <a:gs pos="61000">
                      <a:prstClr val="white"/>
                    </a:gs>
                  </a:gsLst>
                  <a:lin ang="5400000" scaled="1"/>
                </a:gradFill>
                <a:latin typeface="微软雅黑" panose="020B0503020204020204" charset="-122"/>
                <a:ea typeface="微软雅黑" panose="020B0503020204020204" charset="-122"/>
              </a:rPr>
              <a:t>       </a:t>
            </a:r>
            <a:endParaRPr lang="zh-CN" altLang="en-US" dirty="0">
              <a:gradFill>
                <a:gsLst>
                  <a:gs pos="0">
                    <a:prstClr val="white"/>
                  </a:gs>
                  <a:gs pos="61000">
                    <a:prstClr val="white"/>
                  </a:gs>
                </a:gsLst>
                <a:lin ang="5400000" scaled="1"/>
              </a:gradFill>
              <a:latin typeface="微软雅黑" panose="020B0503020204020204" charset="-122"/>
              <a:ea typeface="微软雅黑" panose="020B0503020204020204" charset="-122"/>
            </a:endParaRPr>
          </a:p>
        </p:txBody>
      </p:sp>
      <p:sp>
        <p:nvSpPr>
          <p:cNvPr id="62" name="平行四边形 61"/>
          <p:cNvSpPr/>
          <p:nvPr/>
        </p:nvSpPr>
        <p:spPr>
          <a:xfrm>
            <a:off x="8213558" y="5396626"/>
            <a:ext cx="2994524" cy="480183"/>
          </a:xfrm>
          <a:prstGeom prst="parallelogram">
            <a:avLst>
              <a:gd name="adj" fmla="val 52173"/>
            </a:avLst>
          </a:prstGeom>
          <a:solidFill>
            <a:srgbClr val="00B0F0"/>
          </a:solidFill>
          <a:ln w="12700" cap="flat" cmpd="sng" algn="ctr">
            <a:noFill/>
            <a:prstDash val="solid"/>
            <a:miter lim="800000"/>
          </a:ln>
          <a:effectLst>
            <a:glow rad="63500">
              <a:srgbClr val="00B0F0">
                <a:alpha val="40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63" name="平行四边形 62"/>
          <p:cNvSpPr/>
          <p:nvPr/>
        </p:nvSpPr>
        <p:spPr>
          <a:xfrm>
            <a:off x="10835300" y="5902809"/>
            <a:ext cx="1570035" cy="228600"/>
          </a:xfrm>
          <a:prstGeom prst="parallelogram">
            <a:avLst>
              <a:gd name="adj" fmla="val 52173"/>
            </a:avLst>
          </a:prstGeom>
          <a:solidFill>
            <a:srgbClr val="00B0F0"/>
          </a:solidFill>
          <a:ln w="12700" cap="flat" cmpd="sng" algn="ctr">
            <a:noFill/>
            <a:prstDash val="solid"/>
            <a:miter lim="800000"/>
          </a:ln>
          <a:effectLst>
            <a:glow rad="63500">
              <a:srgbClr val="00B0F0">
                <a:alpha val="40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67" name="等腰三角形 66"/>
          <p:cNvSpPr/>
          <p:nvPr/>
        </p:nvSpPr>
        <p:spPr>
          <a:xfrm>
            <a:off x="10182225" y="4330420"/>
            <a:ext cx="2413610" cy="2080698"/>
          </a:xfrm>
          <a:prstGeom prst="triangle">
            <a:avLst/>
          </a:prstGeom>
          <a:noFill/>
          <a:ln w="19050" cap="flat" cmpd="sng" algn="ctr">
            <a:gradFill>
              <a:gsLst>
                <a:gs pos="0">
                  <a:srgbClr val="00B0F0"/>
                </a:gs>
                <a:gs pos="50000">
                  <a:srgbClr val="00B0F0">
                    <a:alpha val="0"/>
                  </a:srgbClr>
                </a:gs>
                <a:gs pos="100000">
                  <a:srgbClr val="00B0F0"/>
                </a:gs>
              </a:gsLst>
              <a:lin ang="5400000" scaled="1"/>
            </a:gra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68" name="任意多边形 67"/>
          <p:cNvSpPr/>
          <p:nvPr/>
        </p:nvSpPr>
        <p:spPr>
          <a:xfrm>
            <a:off x="9767981" y="5050425"/>
            <a:ext cx="1514580" cy="1511761"/>
          </a:xfrm>
          <a:custGeom>
            <a:avLst/>
            <a:gdLst>
              <a:gd name="connsiteX0" fmla="*/ 823781 w 1514580"/>
              <a:gd name="connsiteY0" fmla="*/ 1384308 h 1511761"/>
              <a:gd name="connsiteX1" fmla="*/ 842437 w 1514580"/>
              <a:gd name="connsiteY1" fmla="*/ 1508083 h 1511761"/>
              <a:gd name="connsiteX2" fmla="*/ 834719 w 1514580"/>
              <a:gd name="connsiteY2" fmla="*/ 1509260 h 1511761"/>
              <a:gd name="connsiteX3" fmla="*/ 785205 w 1514580"/>
              <a:gd name="connsiteY3" fmla="*/ 1511761 h 1511761"/>
              <a:gd name="connsiteX4" fmla="*/ 785205 w 1514580"/>
              <a:gd name="connsiteY4" fmla="*/ 1388197 h 1511761"/>
              <a:gd name="connsiteX5" fmla="*/ 690836 w 1514580"/>
              <a:gd name="connsiteY5" fmla="*/ 1384071 h 1511761"/>
              <a:gd name="connsiteX6" fmla="*/ 729376 w 1514580"/>
              <a:gd name="connsiteY6" fmla="*/ 1387956 h 1511761"/>
              <a:gd name="connsiteX7" fmla="*/ 729376 w 1514580"/>
              <a:gd name="connsiteY7" fmla="*/ 1511761 h 1511761"/>
              <a:gd name="connsiteX8" fmla="*/ 679862 w 1514580"/>
              <a:gd name="connsiteY8" fmla="*/ 1509260 h 1511761"/>
              <a:gd name="connsiteX9" fmla="*/ 672144 w 1514580"/>
              <a:gd name="connsiteY9" fmla="*/ 1508083 h 1511761"/>
              <a:gd name="connsiteX10" fmla="*/ 917082 w 1514580"/>
              <a:gd name="connsiteY10" fmla="*/ 1368617 h 1511761"/>
              <a:gd name="connsiteX11" fmla="*/ 952817 w 1514580"/>
              <a:gd name="connsiteY11" fmla="*/ 1484466 h 1511761"/>
              <a:gd name="connsiteX12" fmla="*/ 909911 w 1514580"/>
              <a:gd name="connsiteY12" fmla="*/ 1497785 h 1511761"/>
              <a:gd name="connsiteX13" fmla="*/ 897627 w 1514580"/>
              <a:gd name="connsiteY13" fmla="*/ 1499660 h 1511761"/>
              <a:gd name="connsiteX14" fmla="*/ 879395 w 1514580"/>
              <a:gd name="connsiteY14" fmla="*/ 1378702 h 1511761"/>
              <a:gd name="connsiteX15" fmla="*/ 887097 w 1514580"/>
              <a:gd name="connsiteY15" fmla="*/ 1377925 h 1511761"/>
              <a:gd name="connsiteX16" fmla="*/ 597708 w 1514580"/>
              <a:gd name="connsiteY16" fmla="*/ 1367940 h 1511761"/>
              <a:gd name="connsiteX17" fmla="*/ 629875 w 1514580"/>
              <a:gd name="connsiteY17" fmla="*/ 1377925 h 1511761"/>
              <a:gd name="connsiteX18" fmla="*/ 635221 w 1514580"/>
              <a:gd name="connsiteY18" fmla="*/ 1378464 h 1511761"/>
              <a:gd name="connsiteX19" fmla="*/ 616954 w 1514580"/>
              <a:gd name="connsiteY19" fmla="*/ 1499660 h 1511761"/>
              <a:gd name="connsiteX20" fmla="*/ 604670 w 1514580"/>
              <a:gd name="connsiteY20" fmla="*/ 1497785 h 1511761"/>
              <a:gd name="connsiteX21" fmla="*/ 561764 w 1514580"/>
              <a:gd name="connsiteY21" fmla="*/ 1484466 h 1511761"/>
              <a:gd name="connsiteX22" fmla="*/ 1007739 w 1514580"/>
              <a:gd name="connsiteY22" fmla="*/ 1340277 h 1511761"/>
              <a:gd name="connsiteX23" fmla="*/ 1060211 w 1514580"/>
              <a:gd name="connsiteY23" fmla="*/ 1449236 h 1511761"/>
              <a:gd name="connsiteX24" fmla="*/ 1052062 w 1514580"/>
              <a:gd name="connsiteY24" fmla="*/ 1453659 h 1511761"/>
              <a:gd name="connsiteX25" fmla="*/ 1006136 w 1514580"/>
              <a:gd name="connsiteY25" fmla="*/ 1467915 h 1511761"/>
              <a:gd name="connsiteX26" fmla="*/ 970402 w 1514580"/>
              <a:gd name="connsiteY26" fmla="*/ 1352066 h 1511761"/>
              <a:gd name="connsiteX27" fmla="*/ 1006885 w 1514580"/>
              <a:gd name="connsiteY27" fmla="*/ 1340741 h 1511761"/>
              <a:gd name="connsiteX28" fmla="*/ 507337 w 1514580"/>
              <a:gd name="connsiteY28" fmla="*/ 1339248 h 1511761"/>
              <a:gd name="connsiteX29" fmla="*/ 510087 w 1514580"/>
              <a:gd name="connsiteY29" fmla="*/ 1340741 h 1511761"/>
              <a:gd name="connsiteX30" fmla="*/ 544388 w 1514580"/>
              <a:gd name="connsiteY30" fmla="*/ 1351388 h 1511761"/>
              <a:gd name="connsiteX31" fmla="*/ 508444 w 1514580"/>
              <a:gd name="connsiteY31" fmla="*/ 1467915 h 1511761"/>
              <a:gd name="connsiteX32" fmla="*/ 462519 w 1514580"/>
              <a:gd name="connsiteY32" fmla="*/ 1453659 h 1511761"/>
              <a:gd name="connsiteX33" fmla="*/ 454370 w 1514580"/>
              <a:gd name="connsiteY33" fmla="*/ 1449236 h 1511761"/>
              <a:gd name="connsiteX34" fmla="*/ 1091094 w 1514580"/>
              <a:gd name="connsiteY34" fmla="*/ 1295034 h 1511761"/>
              <a:gd name="connsiteX35" fmla="*/ 1159488 w 1514580"/>
              <a:gd name="connsiteY35" fmla="*/ 1395350 h 1511761"/>
              <a:gd name="connsiteX36" fmla="*/ 1109335 w 1514580"/>
              <a:gd name="connsiteY36" fmla="*/ 1422572 h 1511761"/>
              <a:gd name="connsiteX37" fmla="*/ 1056863 w 1514580"/>
              <a:gd name="connsiteY37" fmla="*/ 1313614 h 1511761"/>
              <a:gd name="connsiteX38" fmla="*/ 424132 w 1514580"/>
              <a:gd name="connsiteY38" fmla="*/ 1294086 h 1511761"/>
              <a:gd name="connsiteX39" fmla="*/ 458213 w 1514580"/>
              <a:gd name="connsiteY39" fmla="*/ 1312585 h 1511761"/>
              <a:gd name="connsiteX40" fmla="*/ 405246 w 1514580"/>
              <a:gd name="connsiteY40" fmla="*/ 1422572 h 1511761"/>
              <a:gd name="connsiteX41" fmla="*/ 355092 w 1514580"/>
              <a:gd name="connsiteY41" fmla="*/ 1395350 h 1511761"/>
              <a:gd name="connsiteX42" fmla="*/ 1167395 w 1514580"/>
              <a:gd name="connsiteY42" fmla="*/ 1238909 h 1511761"/>
              <a:gd name="connsiteX43" fmla="*/ 1249329 w 1514580"/>
              <a:gd name="connsiteY43" fmla="*/ 1327212 h 1511761"/>
              <a:gd name="connsiteX44" fmla="*/ 1205345 w 1514580"/>
              <a:gd name="connsiteY44" fmla="*/ 1363502 h 1511761"/>
              <a:gd name="connsiteX45" fmla="*/ 1137318 w 1514580"/>
              <a:gd name="connsiteY45" fmla="*/ 1263725 h 1511761"/>
              <a:gd name="connsiteX46" fmla="*/ 348222 w 1514580"/>
              <a:gd name="connsiteY46" fmla="*/ 1237791 h 1511761"/>
              <a:gd name="connsiteX47" fmla="*/ 378124 w 1514580"/>
              <a:gd name="connsiteY47" fmla="*/ 1262462 h 1511761"/>
              <a:gd name="connsiteX48" fmla="*/ 309236 w 1514580"/>
              <a:gd name="connsiteY48" fmla="*/ 1363502 h 1511761"/>
              <a:gd name="connsiteX49" fmla="*/ 265252 w 1514580"/>
              <a:gd name="connsiteY49" fmla="*/ 1327212 h 1511761"/>
              <a:gd name="connsiteX50" fmla="*/ 1235402 w 1514580"/>
              <a:gd name="connsiteY50" fmla="*/ 1172866 h 1511761"/>
              <a:gd name="connsiteX51" fmla="*/ 1328976 w 1514580"/>
              <a:gd name="connsiteY51" fmla="*/ 1247489 h 1511761"/>
              <a:gd name="connsiteX52" fmla="*/ 1292775 w 1514580"/>
              <a:gd name="connsiteY52" fmla="*/ 1291365 h 1511761"/>
              <a:gd name="connsiteX53" fmla="*/ 1292465 w 1514580"/>
              <a:gd name="connsiteY53" fmla="*/ 1291621 h 1511761"/>
              <a:gd name="connsiteX54" fmla="*/ 1210397 w 1514580"/>
              <a:gd name="connsiteY54" fmla="*/ 1203172 h 1511761"/>
              <a:gd name="connsiteX55" fmla="*/ 280621 w 1514580"/>
              <a:gd name="connsiteY55" fmla="*/ 1171715 h 1511761"/>
              <a:gd name="connsiteX56" fmla="*/ 305450 w 1514580"/>
              <a:gd name="connsiteY56" fmla="*/ 1201808 h 1511761"/>
              <a:gd name="connsiteX57" fmla="*/ 222116 w 1514580"/>
              <a:gd name="connsiteY57" fmla="*/ 1291622 h 1511761"/>
              <a:gd name="connsiteX58" fmla="*/ 221805 w 1514580"/>
              <a:gd name="connsiteY58" fmla="*/ 1291365 h 1511761"/>
              <a:gd name="connsiteX59" fmla="*/ 185604 w 1514580"/>
              <a:gd name="connsiteY59" fmla="*/ 1247489 h 1511761"/>
              <a:gd name="connsiteX60" fmla="*/ 1293943 w 1514580"/>
              <a:gd name="connsiteY60" fmla="*/ 1097950 h 1511761"/>
              <a:gd name="connsiteX61" fmla="*/ 1397076 w 1514580"/>
              <a:gd name="connsiteY61" fmla="*/ 1157494 h 1511761"/>
              <a:gd name="connsiteX62" fmla="*/ 1385247 w 1514580"/>
              <a:gd name="connsiteY62" fmla="*/ 1179288 h 1511761"/>
              <a:gd name="connsiteX63" fmla="*/ 1364512 w 1514580"/>
              <a:gd name="connsiteY63" fmla="*/ 1204419 h 1511761"/>
              <a:gd name="connsiteX64" fmla="*/ 1270937 w 1514580"/>
              <a:gd name="connsiteY64" fmla="*/ 1129796 h 1511761"/>
              <a:gd name="connsiteX65" fmla="*/ 1287656 w 1514580"/>
              <a:gd name="connsiteY65" fmla="*/ 1109533 h 1511761"/>
              <a:gd name="connsiteX66" fmla="*/ 222458 w 1514580"/>
              <a:gd name="connsiteY66" fmla="*/ 1096899 h 1511761"/>
              <a:gd name="connsiteX67" fmla="*/ 229316 w 1514580"/>
              <a:gd name="connsiteY67" fmla="*/ 1109533 h 1511761"/>
              <a:gd name="connsiteX68" fmla="*/ 245086 w 1514580"/>
              <a:gd name="connsiteY68" fmla="*/ 1128646 h 1511761"/>
              <a:gd name="connsiteX69" fmla="*/ 150069 w 1514580"/>
              <a:gd name="connsiteY69" fmla="*/ 1204420 h 1511761"/>
              <a:gd name="connsiteX70" fmla="*/ 129333 w 1514580"/>
              <a:gd name="connsiteY70" fmla="*/ 1179288 h 1511761"/>
              <a:gd name="connsiteX71" fmla="*/ 117504 w 1514580"/>
              <a:gd name="connsiteY71" fmla="*/ 1157494 h 1511761"/>
              <a:gd name="connsiteX72" fmla="*/ 1339343 w 1514580"/>
              <a:gd name="connsiteY72" fmla="*/ 1014307 h 1511761"/>
              <a:gd name="connsiteX73" fmla="*/ 1451008 w 1514580"/>
              <a:gd name="connsiteY73" fmla="*/ 1058132 h 1511761"/>
              <a:gd name="connsiteX74" fmla="*/ 1423718 w 1514580"/>
              <a:gd name="connsiteY74" fmla="*/ 1108410 h 1511761"/>
              <a:gd name="connsiteX75" fmla="*/ 1320585 w 1514580"/>
              <a:gd name="connsiteY75" fmla="*/ 1048866 h 1511761"/>
              <a:gd name="connsiteX76" fmla="*/ 177209 w 1514580"/>
              <a:gd name="connsiteY76" fmla="*/ 1013533 h 1511761"/>
              <a:gd name="connsiteX77" fmla="*/ 195817 w 1514580"/>
              <a:gd name="connsiteY77" fmla="*/ 1047815 h 1511761"/>
              <a:gd name="connsiteX78" fmla="*/ 90862 w 1514580"/>
              <a:gd name="connsiteY78" fmla="*/ 1108410 h 1511761"/>
              <a:gd name="connsiteX79" fmla="*/ 63572 w 1514580"/>
              <a:gd name="connsiteY79" fmla="*/ 1058132 h 1511761"/>
              <a:gd name="connsiteX80" fmla="*/ 1370304 w 1514580"/>
              <a:gd name="connsiteY80" fmla="*/ 924429 h 1511761"/>
              <a:gd name="connsiteX81" fmla="*/ 1486050 w 1514580"/>
              <a:gd name="connsiteY81" fmla="*/ 950847 h 1511761"/>
              <a:gd name="connsiteX82" fmla="*/ 1469153 w 1514580"/>
              <a:gd name="connsiteY82" fmla="*/ 1005278 h 1511761"/>
              <a:gd name="connsiteX83" fmla="*/ 1358667 w 1514580"/>
              <a:gd name="connsiteY83" fmla="*/ 961916 h 1511761"/>
              <a:gd name="connsiteX84" fmla="*/ 146510 w 1514580"/>
              <a:gd name="connsiteY84" fmla="*/ 923920 h 1511761"/>
              <a:gd name="connsiteX85" fmla="*/ 158045 w 1514580"/>
              <a:gd name="connsiteY85" fmla="*/ 961079 h 1511761"/>
              <a:gd name="connsiteX86" fmla="*/ 45427 w 1514580"/>
              <a:gd name="connsiteY86" fmla="*/ 1005278 h 1511761"/>
              <a:gd name="connsiteX87" fmla="*/ 28531 w 1514580"/>
              <a:gd name="connsiteY87" fmla="*/ 950848 h 1511761"/>
              <a:gd name="connsiteX88" fmla="*/ 1388734 w 1514580"/>
              <a:gd name="connsiteY88" fmla="*/ 831193 h 1511761"/>
              <a:gd name="connsiteX89" fmla="*/ 1509611 w 1514580"/>
              <a:gd name="connsiteY89" fmla="*/ 840252 h 1511761"/>
              <a:gd name="connsiteX90" fmla="*/ 1500952 w 1514580"/>
              <a:gd name="connsiteY90" fmla="*/ 896984 h 1511761"/>
              <a:gd name="connsiteX91" fmla="*/ 1384775 w 1514580"/>
              <a:gd name="connsiteY91" fmla="*/ 870468 h 1511761"/>
              <a:gd name="connsiteX92" fmla="*/ 128221 w 1514580"/>
              <a:gd name="connsiteY92" fmla="*/ 831016 h 1511761"/>
              <a:gd name="connsiteX93" fmla="*/ 132144 w 1514580"/>
              <a:gd name="connsiteY93" fmla="*/ 869934 h 1511761"/>
              <a:gd name="connsiteX94" fmla="*/ 13628 w 1514580"/>
              <a:gd name="connsiteY94" fmla="*/ 896984 h 1511761"/>
              <a:gd name="connsiteX95" fmla="*/ 4970 w 1514580"/>
              <a:gd name="connsiteY95" fmla="*/ 840252 h 1511761"/>
              <a:gd name="connsiteX96" fmla="*/ 1513133 w 1514580"/>
              <a:gd name="connsiteY96" fmla="*/ 727231 h 1511761"/>
              <a:gd name="connsiteX97" fmla="*/ 1514580 w 1514580"/>
              <a:gd name="connsiteY97" fmla="*/ 755880 h 1511761"/>
              <a:gd name="connsiteX98" fmla="*/ 1513133 w 1514580"/>
              <a:gd name="connsiteY98" fmla="*/ 784530 h 1511761"/>
              <a:gd name="connsiteX99" fmla="*/ 1394335 w 1514580"/>
              <a:gd name="connsiteY99" fmla="*/ 775628 h 1511761"/>
              <a:gd name="connsiteX100" fmla="*/ 1396643 w 1514580"/>
              <a:gd name="connsiteY100" fmla="*/ 752734 h 1511761"/>
              <a:gd name="connsiteX101" fmla="*/ 1394965 w 1514580"/>
              <a:gd name="connsiteY101" fmla="*/ 736086 h 1511761"/>
              <a:gd name="connsiteX102" fmla="*/ 1447 w 1514580"/>
              <a:gd name="connsiteY102" fmla="*/ 727231 h 1511761"/>
              <a:gd name="connsiteX103" fmla="*/ 121989 w 1514580"/>
              <a:gd name="connsiteY103" fmla="*/ 736264 h 1511761"/>
              <a:gd name="connsiteX104" fmla="*/ 120329 w 1514580"/>
              <a:gd name="connsiteY104" fmla="*/ 752734 h 1511761"/>
              <a:gd name="connsiteX105" fmla="*/ 122619 w 1514580"/>
              <a:gd name="connsiteY105" fmla="*/ 775450 h 1511761"/>
              <a:gd name="connsiteX106" fmla="*/ 1447 w 1514580"/>
              <a:gd name="connsiteY106" fmla="*/ 784530 h 1511761"/>
              <a:gd name="connsiteX107" fmla="*/ 0 w 1514580"/>
              <a:gd name="connsiteY107" fmla="*/ 755880 h 1511761"/>
              <a:gd name="connsiteX108" fmla="*/ 1500952 w 1514580"/>
              <a:gd name="connsiteY108" fmla="*/ 614777 h 1511761"/>
              <a:gd name="connsiteX109" fmla="*/ 1509611 w 1514580"/>
              <a:gd name="connsiteY109" fmla="*/ 671509 h 1511761"/>
              <a:gd name="connsiteX110" fmla="*/ 1389363 w 1514580"/>
              <a:gd name="connsiteY110" fmla="*/ 680520 h 1511761"/>
              <a:gd name="connsiteX111" fmla="*/ 1385395 w 1514580"/>
              <a:gd name="connsiteY111" fmla="*/ 641152 h 1511761"/>
              <a:gd name="connsiteX112" fmla="*/ 13628 w 1514580"/>
              <a:gd name="connsiteY112" fmla="*/ 614777 h 1511761"/>
              <a:gd name="connsiteX113" fmla="*/ 131524 w 1514580"/>
              <a:gd name="connsiteY113" fmla="*/ 641686 h 1511761"/>
              <a:gd name="connsiteX114" fmla="*/ 127591 w 1514580"/>
              <a:gd name="connsiteY114" fmla="*/ 680698 h 1511761"/>
              <a:gd name="connsiteX115" fmla="*/ 4970 w 1514580"/>
              <a:gd name="connsiteY115" fmla="*/ 671509 h 1511761"/>
              <a:gd name="connsiteX116" fmla="*/ 1469153 w 1514580"/>
              <a:gd name="connsiteY116" fmla="*/ 506482 h 1511761"/>
              <a:gd name="connsiteX117" fmla="*/ 1486050 w 1514580"/>
              <a:gd name="connsiteY117" fmla="*/ 560913 h 1511761"/>
              <a:gd name="connsiteX118" fmla="*/ 1372128 w 1514580"/>
              <a:gd name="connsiteY118" fmla="*/ 586915 h 1511761"/>
              <a:gd name="connsiteX119" fmla="*/ 1360409 w 1514580"/>
              <a:gd name="connsiteY119" fmla="*/ 549162 h 1511761"/>
              <a:gd name="connsiteX120" fmla="*/ 45427 w 1514580"/>
              <a:gd name="connsiteY120" fmla="*/ 506482 h 1511761"/>
              <a:gd name="connsiteX121" fmla="*/ 156304 w 1514580"/>
              <a:gd name="connsiteY121" fmla="*/ 549998 h 1511761"/>
              <a:gd name="connsiteX122" fmla="*/ 144686 w 1514580"/>
              <a:gd name="connsiteY122" fmla="*/ 587426 h 1511761"/>
              <a:gd name="connsiteX123" fmla="*/ 28530 w 1514580"/>
              <a:gd name="connsiteY123" fmla="*/ 560914 h 1511761"/>
              <a:gd name="connsiteX124" fmla="*/ 90862 w 1514580"/>
              <a:gd name="connsiteY124" fmla="*/ 403351 h 1511761"/>
              <a:gd name="connsiteX125" fmla="*/ 193216 w 1514580"/>
              <a:gd name="connsiteY125" fmla="*/ 462445 h 1511761"/>
              <a:gd name="connsiteX126" fmla="*/ 174393 w 1514580"/>
              <a:gd name="connsiteY126" fmla="*/ 497123 h 1511761"/>
              <a:gd name="connsiteX127" fmla="*/ 63572 w 1514580"/>
              <a:gd name="connsiteY127" fmla="*/ 453629 h 1511761"/>
              <a:gd name="connsiteX128" fmla="*/ 1423719 w 1514580"/>
              <a:gd name="connsiteY128" fmla="*/ 403351 h 1511761"/>
              <a:gd name="connsiteX129" fmla="*/ 1451008 w 1514580"/>
              <a:gd name="connsiteY129" fmla="*/ 453628 h 1511761"/>
              <a:gd name="connsiteX130" fmla="*/ 1342159 w 1514580"/>
              <a:gd name="connsiteY130" fmla="*/ 496349 h 1511761"/>
              <a:gd name="connsiteX131" fmla="*/ 1323186 w 1514580"/>
              <a:gd name="connsiteY131" fmla="*/ 461394 h 1511761"/>
              <a:gd name="connsiteX132" fmla="*/ 1364512 w 1514580"/>
              <a:gd name="connsiteY132" fmla="*/ 307341 h 1511761"/>
              <a:gd name="connsiteX133" fmla="*/ 1385247 w 1514580"/>
              <a:gd name="connsiteY133" fmla="*/ 332472 h 1511761"/>
              <a:gd name="connsiteX134" fmla="*/ 1397077 w 1514580"/>
              <a:gd name="connsiteY134" fmla="*/ 354267 h 1511761"/>
              <a:gd name="connsiteX135" fmla="*/ 1296544 w 1514580"/>
              <a:gd name="connsiteY135" fmla="*/ 412310 h 1511761"/>
              <a:gd name="connsiteX136" fmla="*/ 1287656 w 1514580"/>
              <a:gd name="connsiteY136" fmla="*/ 395935 h 1511761"/>
              <a:gd name="connsiteX137" fmla="*/ 1274069 w 1514580"/>
              <a:gd name="connsiteY137" fmla="*/ 379467 h 1511761"/>
              <a:gd name="connsiteX138" fmla="*/ 150068 w 1514580"/>
              <a:gd name="connsiteY138" fmla="*/ 307341 h 1511761"/>
              <a:gd name="connsiteX139" fmla="*/ 241954 w 1514580"/>
              <a:gd name="connsiteY139" fmla="*/ 380618 h 1511761"/>
              <a:gd name="connsiteX140" fmla="*/ 229316 w 1514580"/>
              <a:gd name="connsiteY140" fmla="*/ 395935 h 1511761"/>
              <a:gd name="connsiteX141" fmla="*/ 219858 w 1514580"/>
              <a:gd name="connsiteY141" fmla="*/ 413361 h 1511761"/>
              <a:gd name="connsiteX142" fmla="*/ 117503 w 1514580"/>
              <a:gd name="connsiteY142" fmla="*/ 354267 h 1511761"/>
              <a:gd name="connsiteX143" fmla="*/ 129333 w 1514580"/>
              <a:gd name="connsiteY143" fmla="*/ 332472 h 1511761"/>
              <a:gd name="connsiteX144" fmla="*/ 222115 w 1514580"/>
              <a:gd name="connsiteY144" fmla="*/ 220140 h 1511761"/>
              <a:gd name="connsiteX145" fmla="*/ 302702 w 1514580"/>
              <a:gd name="connsiteY145" fmla="*/ 306992 h 1511761"/>
              <a:gd name="connsiteX146" fmla="*/ 277490 w 1514580"/>
              <a:gd name="connsiteY146" fmla="*/ 337549 h 1511761"/>
              <a:gd name="connsiteX147" fmla="*/ 185604 w 1514580"/>
              <a:gd name="connsiteY147" fmla="*/ 264272 h 1511761"/>
              <a:gd name="connsiteX148" fmla="*/ 221805 w 1514580"/>
              <a:gd name="connsiteY148" fmla="*/ 220395 h 1511761"/>
              <a:gd name="connsiteX149" fmla="*/ 1292465 w 1514580"/>
              <a:gd name="connsiteY149" fmla="*/ 220139 h 1511761"/>
              <a:gd name="connsiteX150" fmla="*/ 1292775 w 1514580"/>
              <a:gd name="connsiteY150" fmla="*/ 220395 h 1511761"/>
              <a:gd name="connsiteX151" fmla="*/ 1328977 w 1514580"/>
              <a:gd name="connsiteY151" fmla="*/ 264272 h 1511761"/>
              <a:gd name="connsiteX152" fmla="*/ 1238533 w 1514580"/>
              <a:gd name="connsiteY152" fmla="*/ 336398 h 1511761"/>
              <a:gd name="connsiteX153" fmla="*/ 1213144 w 1514580"/>
              <a:gd name="connsiteY153" fmla="*/ 305627 h 1511761"/>
              <a:gd name="connsiteX154" fmla="*/ 309235 w 1514580"/>
              <a:gd name="connsiteY154" fmla="*/ 148259 h 1511761"/>
              <a:gd name="connsiteX155" fmla="*/ 375378 w 1514580"/>
              <a:gd name="connsiteY155" fmla="*/ 245272 h 1511761"/>
              <a:gd name="connsiteX156" fmla="*/ 344915 w 1514580"/>
              <a:gd name="connsiteY156" fmla="*/ 270406 h 1511761"/>
              <a:gd name="connsiteX157" fmla="*/ 265251 w 1514580"/>
              <a:gd name="connsiteY157" fmla="*/ 184549 h 1511761"/>
              <a:gd name="connsiteX158" fmla="*/ 1205345 w 1514580"/>
              <a:gd name="connsiteY158" fmla="*/ 148259 h 1511761"/>
              <a:gd name="connsiteX159" fmla="*/ 1249329 w 1514580"/>
              <a:gd name="connsiteY159" fmla="*/ 184549 h 1511761"/>
              <a:gd name="connsiteX160" fmla="*/ 1170702 w 1514580"/>
              <a:gd name="connsiteY160" fmla="*/ 269288 h 1511761"/>
              <a:gd name="connsiteX161" fmla="*/ 1140064 w 1514580"/>
              <a:gd name="connsiteY161" fmla="*/ 244009 h 1511761"/>
              <a:gd name="connsiteX162" fmla="*/ 405245 w 1514580"/>
              <a:gd name="connsiteY162" fmla="*/ 89189 h 1511761"/>
              <a:gd name="connsiteX163" fmla="*/ 455810 w 1514580"/>
              <a:gd name="connsiteY163" fmla="*/ 194188 h 1511761"/>
              <a:gd name="connsiteX164" fmla="*/ 421001 w 1514580"/>
              <a:gd name="connsiteY164" fmla="*/ 213082 h 1511761"/>
              <a:gd name="connsiteX165" fmla="*/ 355092 w 1514580"/>
              <a:gd name="connsiteY165" fmla="*/ 116411 h 1511761"/>
              <a:gd name="connsiteX166" fmla="*/ 1109334 w 1514580"/>
              <a:gd name="connsiteY166" fmla="*/ 89188 h 1511761"/>
              <a:gd name="connsiteX167" fmla="*/ 1159488 w 1514580"/>
              <a:gd name="connsiteY167" fmla="*/ 116411 h 1511761"/>
              <a:gd name="connsiteX168" fmla="*/ 1094225 w 1514580"/>
              <a:gd name="connsiteY168" fmla="*/ 212134 h 1511761"/>
              <a:gd name="connsiteX169" fmla="*/ 1059265 w 1514580"/>
              <a:gd name="connsiteY169" fmla="*/ 193158 h 1511761"/>
              <a:gd name="connsiteX170" fmla="*/ 1006136 w 1514580"/>
              <a:gd name="connsiteY170" fmla="*/ 43846 h 1511761"/>
              <a:gd name="connsiteX171" fmla="*/ 1052062 w 1514580"/>
              <a:gd name="connsiteY171" fmla="*/ 58102 h 1511761"/>
              <a:gd name="connsiteX172" fmla="*/ 1060210 w 1514580"/>
              <a:gd name="connsiteY172" fmla="*/ 62525 h 1511761"/>
              <a:gd name="connsiteX173" fmla="*/ 1010141 w 1514580"/>
              <a:gd name="connsiteY173" fmla="*/ 166495 h 1511761"/>
              <a:gd name="connsiteX174" fmla="*/ 1006885 w 1514580"/>
              <a:gd name="connsiteY174" fmla="*/ 164728 h 1511761"/>
              <a:gd name="connsiteX175" fmla="*/ 972173 w 1514580"/>
              <a:gd name="connsiteY175" fmla="*/ 153952 h 1511761"/>
              <a:gd name="connsiteX176" fmla="*/ 508444 w 1514580"/>
              <a:gd name="connsiteY176" fmla="*/ 43846 h 1511761"/>
              <a:gd name="connsiteX177" fmla="*/ 542617 w 1514580"/>
              <a:gd name="connsiteY177" fmla="*/ 154630 h 1511761"/>
              <a:gd name="connsiteX178" fmla="*/ 510087 w 1514580"/>
              <a:gd name="connsiteY178" fmla="*/ 164728 h 1511761"/>
              <a:gd name="connsiteX179" fmla="*/ 504935 w 1514580"/>
              <a:gd name="connsiteY179" fmla="*/ 167524 h 1511761"/>
              <a:gd name="connsiteX180" fmla="*/ 454370 w 1514580"/>
              <a:gd name="connsiteY180" fmla="*/ 62525 h 1511761"/>
              <a:gd name="connsiteX181" fmla="*/ 462519 w 1514580"/>
              <a:gd name="connsiteY181" fmla="*/ 58102 h 1511761"/>
              <a:gd name="connsiteX182" fmla="*/ 897627 w 1514580"/>
              <a:gd name="connsiteY182" fmla="*/ 12101 h 1511761"/>
              <a:gd name="connsiteX183" fmla="*/ 909911 w 1514580"/>
              <a:gd name="connsiteY183" fmla="*/ 13976 h 1511761"/>
              <a:gd name="connsiteX184" fmla="*/ 952817 w 1514580"/>
              <a:gd name="connsiteY184" fmla="*/ 27295 h 1511761"/>
              <a:gd name="connsiteX185" fmla="*/ 918854 w 1514580"/>
              <a:gd name="connsiteY185" fmla="*/ 137401 h 1511761"/>
              <a:gd name="connsiteX186" fmla="*/ 887097 w 1514580"/>
              <a:gd name="connsiteY186" fmla="*/ 127543 h 1511761"/>
              <a:gd name="connsiteX187" fmla="*/ 880330 w 1514580"/>
              <a:gd name="connsiteY187" fmla="*/ 126861 h 1511761"/>
              <a:gd name="connsiteX188" fmla="*/ 616953 w 1514580"/>
              <a:gd name="connsiteY188" fmla="*/ 12101 h 1511761"/>
              <a:gd name="connsiteX189" fmla="*/ 634287 w 1514580"/>
              <a:gd name="connsiteY189" fmla="*/ 127099 h 1511761"/>
              <a:gd name="connsiteX190" fmla="*/ 629875 w 1514580"/>
              <a:gd name="connsiteY190" fmla="*/ 127543 h 1511761"/>
              <a:gd name="connsiteX191" fmla="*/ 595935 w 1514580"/>
              <a:gd name="connsiteY191" fmla="*/ 138079 h 1511761"/>
              <a:gd name="connsiteX192" fmla="*/ 561763 w 1514580"/>
              <a:gd name="connsiteY192" fmla="*/ 27295 h 1511761"/>
              <a:gd name="connsiteX193" fmla="*/ 604670 w 1514580"/>
              <a:gd name="connsiteY193" fmla="*/ 13976 h 1511761"/>
              <a:gd name="connsiteX194" fmla="*/ 785205 w 1514580"/>
              <a:gd name="connsiteY194" fmla="*/ 0 h 1511761"/>
              <a:gd name="connsiteX195" fmla="*/ 834719 w 1514580"/>
              <a:gd name="connsiteY195" fmla="*/ 2500 h 1511761"/>
              <a:gd name="connsiteX196" fmla="*/ 842437 w 1514580"/>
              <a:gd name="connsiteY196" fmla="*/ 3678 h 1511761"/>
              <a:gd name="connsiteX197" fmla="*/ 824715 w 1514580"/>
              <a:gd name="connsiteY197" fmla="*/ 121255 h 1511761"/>
              <a:gd name="connsiteX198" fmla="*/ 785205 w 1514580"/>
              <a:gd name="connsiteY198" fmla="*/ 117272 h 1511761"/>
              <a:gd name="connsiteX199" fmla="*/ 729376 w 1514580"/>
              <a:gd name="connsiteY199" fmla="*/ 0 h 1511761"/>
              <a:gd name="connsiteX200" fmla="*/ 729376 w 1514580"/>
              <a:gd name="connsiteY200" fmla="*/ 117513 h 1511761"/>
              <a:gd name="connsiteX201" fmla="*/ 689901 w 1514580"/>
              <a:gd name="connsiteY201" fmla="*/ 121492 h 1511761"/>
              <a:gd name="connsiteX202" fmla="*/ 672144 w 1514580"/>
              <a:gd name="connsiteY202" fmla="*/ 3678 h 1511761"/>
              <a:gd name="connsiteX203" fmla="*/ 679862 w 1514580"/>
              <a:gd name="connsiteY203" fmla="*/ 2500 h 15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514580" h="1511761">
                <a:moveTo>
                  <a:pt x="823781" y="1384308"/>
                </a:moveTo>
                <a:lnTo>
                  <a:pt x="842437" y="1508083"/>
                </a:lnTo>
                <a:lnTo>
                  <a:pt x="834719" y="1509260"/>
                </a:lnTo>
                <a:lnTo>
                  <a:pt x="785205" y="1511761"/>
                </a:lnTo>
                <a:lnTo>
                  <a:pt x="785205" y="1388197"/>
                </a:lnTo>
                <a:close/>
                <a:moveTo>
                  <a:pt x="690836" y="1384071"/>
                </a:moveTo>
                <a:lnTo>
                  <a:pt x="729376" y="1387956"/>
                </a:lnTo>
                <a:lnTo>
                  <a:pt x="729376" y="1511761"/>
                </a:lnTo>
                <a:lnTo>
                  <a:pt x="679862" y="1509260"/>
                </a:lnTo>
                <a:lnTo>
                  <a:pt x="672144" y="1508083"/>
                </a:lnTo>
                <a:close/>
                <a:moveTo>
                  <a:pt x="917082" y="1368617"/>
                </a:moveTo>
                <a:lnTo>
                  <a:pt x="952817" y="1484466"/>
                </a:lnTo>
                <a:lnTo>
                  <a:pt x="909911" y="1497785"/>
                </a:lnTo>
                <a:lnTo>
                  <a:pt x="897627" y="1499660"/>
                </a:lnTo>
                <a:lnTo>
                  <a:pt x="879395" y="1378702"/>
                </a:lnTo>
                <a:lnTo>
                  <a:pt x="887097" y="1377925"/>
                </a:lnTo>
                <a:close/>
                <a:moveTo>
                  <a:pt x="597708" y="1367940"/>
                </a:moveTo>
                <a:lnTo>
                  <a:pt x="629875" y="1377925"/>
                </a:lnTo>
                <a:lnTo>
                  <a:pt x="635221" y="1378464"/>
                </a:lnTo>
                <a:lnTo>
                  <a:pt x="616954" y="1499660"/>
                </a:lnTo>
                <a:lnTo>
                  <a:pt x="604670" y="1497785"/>
                </a:lnTo>
                <a:lnTo>
                  <a:pt x="561764" y="1484466"/>
                </a:lnTo>
                <a:close/>
                <a:moveTo>
                  <a:pt x="1007739" y="1340277"/>
                </a:moveTo>
                <a:lnTo>
                  <a:pt x="1060211" y="1449236"/>
                </a:lnTo>
                <a:lnTo>
                  <a:pt x="1052062" y="1453659"/>
                </a:lnTo>
                <a:lnTo>
                  <a:pt x="1006136" y="1467915"/>
                </a:lnTo>
                <a:lnTo>
                  <a:pt x="970402" y="1352066"/>
                </a:lnTo>
                <a:lnTo>
                  <a:pt x="1006885" y="1340741"/>
                </a:lnTo>
                <a:close/>
                <a:moveTo>
                  <a:pt x="507337" y="1339248"/>
                </a:moveTo>
                <a:lnTo>
                  <a:pt x="510087" y="1340741"/>
                </a:lnTo>
                <a:lnTo>
                  <a:pt x="544388" y="1351388"/>
                </a:lnTo>
                <a:lnTo>
                  <a:pt x="508444" y="1467915"/>
                </a:lnTo>
                <a:lnTo>
                  <a:pt x="462519" y="1453659"/>
                </a:lnTo>
                <a:lnTo>
                  <a:pt x="454370" y="1449236"/>
                </a:lnTo>
                <a:close/>
                <a:moveTo>
                  <a:pt x="1091094" y="1295034"/>
                </a:moveTo>
                <a:lnTo>
                  <a:pt x="1159488" y="1395350"/>
                </a:lnTo>
                <a:lnTo>
                  <a:pt x="1109335" y="1422572"/>
                </a:lnTo>
                <a:lnTo>
                  <a:pt x="1056863" y="1313614"/>
                </a:lnTo>
                <a:close/>
                <a:moveTo>
                  <a:pt x="424132" y="1294086"/>
                </a:moveTo>
                <a:lnTo>
                  <a:pt x="458213" y="1312585"/>
                </a:lnTo>
                <a:lnTo>
                  <a:pt x="405246" y="1422572"/>
                </a:lnTo>
                <a:lnTo>
                  <a:pt x="355092" y="1395350"/>
                </a:lnTo>
                <a:close/>
                <a:moveTo>
                  <a:pt x="1167395" y="1238909"/>
                </a:moveTo>
                <a:lnTo>
                  <a:pt x="1249329" y="1327212"/>
                </a:lnTo>
                <a:lnTo>
                  <a:pt x="1205345" y="1363502"/>
                </a:lnTo>
                <a:lnTo>
                  <a:pt x="1137318" y="1263725"/>
                </a:lnTo>
                <a:close/>
                <a:moveTo>
                  <a:pt x="348222" y="1237791"/>
                </a:moveTo>
                <a:lnTo>
                  <a:pt x="378124" y="1262462"/>
                </a:lnTo>
                <a:lnTo>
                  <a:pt x="309236" y="1363502"/>
                </a:lnTo>
                <a:lnTo>
                  <a:pt x="265252" y="1327212"/>
                </a:lnTo>
                <a:close/>
                <a:moveTo>
                  <a:pt x="1235402" y="1172866"/>
                </a:moveTo>
                <a:lnTo>
                  <a:pt x="1328976" y="1247489"/>
                </a:lnTo>
                <a:lnTo>
                  <a:pt x="1292775" y="1291365"/>
                </a:lnTo>
                <a:lnTo>
                  <a:pt x="1292465" y="1291621"/>
                </a:lnTo>
                <a:lnTo>
                  <a:pt x="1210397" y="1203172"/>
                </a:lnTo>
                <a:close/>
                <a:moveTo>
                  <a:pt x="280621" y="1171715"/>
                </a:moveTo>
                <a:lnTo>
                  <a:pt x="305450" y="1201808"/>
                </a:lnTo>
                <a:lnTo>
                  <a:pt x="222116" y="1291622"/>
                </a:lnTo>
                <a:lnTo>
                  <a:pt x="221805" y="1291365"/>
                </a:lnTo>
                <a:lnTo>
                  <a:pt x="185604" y="1247489"/>
                </a:lnTo>
                <a:close/>
                <a:moveTo>
                  <a:pt x="1293943" y="1097950"/>
                </a:moveTo>
                <a:lnTo>
                  <a:pt x="1397076" y="1157494"/>
                </a:lnTo>
                <a:lnTo>
                  <a:pt x="1385247" y="1179288"/>
                </a:lnTo>
                <a:lnTo>
                  <a:pt x="1364512" y="1204419"/>
                </a:lnTo>
                <a:lnTo>
                  <a:pt x="1270937" y="1129796"/>
                </a:lnTo>
                <a:lnTo>
                  <a:pt x="1287656" y="1109533"/>
                </a:lnTo>
                <a:close/>
                <a:moveTo>
                  <a:pt x="222458" y="1096899"/>
                </a:moveTo>
                <a:lnTo>
                  <a:pt x="229316" y="1109533"/>
                </a:lnTo>
                <a:lnTo>
                  <a:pt x="245086" y="1128646"/>
                </a:lnTo>
                <a:lnTo>
                  <a:pt x="150069" y="1204420"/>
                </a:lnTo>
                <a:lnTo>
                  <a:pt x="129333" y="1179288"/>
                </a:lnTo>
                <a:lnTo>
                  <a:pt x="117504" y="1157494"/>
                </a:lnTo>
                <a:close/>
                <a:moveTo>
                  <a:pt x="1339343" y="1014307"/>
                </a:moveTo>
                <a:lnTo>
                  <a:pt x="1451008" y="1058132"/>
                </a:lnTo>
                <a:lnTo>
                  <a:pt x="1423718" y="1108410"/>
                </a:lnTo>
                <a:lnTo>
                  <a:pt x="1320585" y="1048866"/>
                </a:lnTo>
                <a:close/>
                <a:moveTo>
                  <a:pt x="177209" y="1013533"/>
                </a:moveTo>
                <a:lnTo>
                  <a:pt x="195817" y="1047815"/>
                </a:lnTo>
                <a:lnTo>
                  <a:pt x="90862" y="1108410"/>
                </a:lnTo>
                <a:lnTo>
                  <a:pt x="63572" y="1058132"/>
                </a:lnTo>
                <a:close/>
                <a:moveTo>
                  <a:pt x="1370304" y="924429"/>
                </a:moveTo>
                <a:lnTo>
                  <a:pt x="1486050" y="950847"/>
                </a:lnTo>
                <a:lnTo>
                  <a:pt x="1469153" y="1005278"/>
                </a:lnTo>
                <a:lnTo>
                  <a:pt x="1358667" y="961916"/>
                </a:lnTo>
                <a:close/>
                <a:moveTo>
                  <a:pt x="146510" y="923920"/>
                </a:moveTo>
                <a:lnTo>
                  <a:pt x="158045" y="961079"/>
                </a:lnTo>
                <a:lnTo>
                  <a:pt x="45427" y="1005278"/>
                </a:lnTo>
                <a:lnTo>
                  <a:pt x="28531" y="950848"/>
                </a:lnTo>
                <a:close/>
                <a:moveTo>
                  <a:pt x="1388734" y="831193"/>
                </a:moveTo>
                <a:lnTo>
                  <a:pt x="1509611" y="840252"/>
                </a:lnTo>
                <a:lnTo>
                  <a:pt x="1500952" y="896984"/>
                </a:lnTo>
                <a:lnTo>
                  <a:pt x="1384775" y="870468"/>
                </a:lnTo>
                <a:close/>
                <a:moveTo>
                  <a:pt x="128221" y="831016"/>
                </a:moveTo>
                <a:lnTo>
                  <a:pt x="132144" y="869934"/>
                </a:lnTo>
                <a:lnTo>
                  <a:pt x="13628" y="896984"/>
                </a:lnTo>
                <a:lnTo>
                  <a:pt x="4970" y="840252"/>
                </a:lnTo>
                <a:close/>
                <a:moveTo>
                  <a:pt x="1513133" y="727231"/>
                </a:moveTo>
                <a:lnTo>
                  <a:pt x="1514580" y="755880"/>
                </a:lnTo>
                <a:lnTo>
                  <a:pt x="1513133" y="784530"/>
                </a:lnTo>
                <a:lnTo>
                  <a:pt x="1394335" y="775628"/>
                </a:lnTo>
                <a:lnTo>
                  <a:pt x="1396643" y="752734"/>
                </a:lnTo>
                <a:lnTo>
                  <a:pt x="1394965" y="736086"/>
                </a:lnTo>
                <a:close/>
                <a:moveTo>
                  <a:pt x="1447" y="727231"/>
                </a:moveTo>
                <a:lnTo>
                  <a:pt x="121989" y="736264"/>
                </a:lnTo>
                <a:lnTo>
                  <a:pt x="120329" y="752734"/>
                </a:lnTo>
                <a:lnTo>
                  <a:pt x="122619" y="775450"/>
                </a:lnTo>
                <a:lnTo>
                  <a:pt x="1447" y="784530"/>
                </a:lnTo>
                <a:lnTo>
                  <a:pt x="0" y="755880"/>
                </a:lnTo>
                <a:close/>
                <a:moveTo>
                  <a:pt x="1500952" y="614777"/>
                </a:moveTo>
                <a:lnTo>
                  <a:pt x="1509611" y="671509"/>
                </a:lnTo>
                <a:lnTo>
                  <a:pt x="1389363" y="680520"/>
                </a:lnTo>
                <a:lnTo>
                  <a:pt x="1385395" y="641152"/>
                </a:lnTo>
                <a:close/>
                <a:moveTo>
                  <a:pt x="13628" y="614777"/>
                </a:moveTo>
                <a:lnTo>
                  <a:pt x="131524" y="641686"/>
                </a:lnTo>
                <a:lnTo>
                  <a:pt x="127591" y="680698"/>
                </a:lnTo>
                <a:lnTo>
                  <a:pt x="4970" y="671509"/>
                </a:lnTo>
                <a:close/>
                <a:moveTo>
                  <a:pt x="1469153" y="506482"/>
                </a:moveTo>
                <a:lnTo>
                  <a:pt x="1486050" y="560913"/>
                </a:lnTo>
                <a:lnTo>
                  <a:pt x="1372128" y="586915"/>
                </a:lnTo>
                <a:lnTo>
                  <a:pt x="1360409" y="549162"/>
                </a:lnTo>
                <a:close/>
                <a:moveTo>
                  <a:pt x="45427" y="506482"/>
                </a:moveTo>
                <a:lnTo>
                  <a:pt x="156304" y="549998"/>
                </a:lnTo>
                <a:lnTo>
                  <a:pt x="144686" y="587426"/>
                </a:lnTo>
                <a:lnTo>
                  <a:pt x="28530" y="560914"/>
                </a:lnTo>
                <a:close/>
                <a:moveTo>
                  <a:pt x="90862" y="403351"/>
                </a:moveTo>
                <a:lnTo>
                  <a:pt x="193216" y="462445"/>
                </a:lnTo>
                <a:lnTo>
                  <a:pt x="174393" y="497123"/>
                </a:lnTo>
                <a:lnTo>
                  <a:pt x="63572" y="453629"/>
                </a:lnTo>
                <a:close/>
                <a:moveTo>
                  <a:pt x="1423719" y="403351"/>
                </a:moveTo>
                <a:lnTo>
                  <a:pt x="1451008" y="453628"/>
                </a:lnTo>
                <a:lnTo>
                  <a:pt x="1342159" y="496349"/>
                </a:lnTo>
                <a:lnTo>
                  <a:pt x="1323186" y="461394"/>
                </a:lnTo>
                <a:close/>
                <a:moveTo>
                  <a:pt x="1364512" y="307341"/>
                </a:moveTo>
                <a:lnTo>
                  <a:pt x="1385247" y="332472"/>
                </a:lnTo>
                <a:lnTo>
                  <a:pt x="1397077" y="354267"/>
                </a:lnTo>
                <a:lnTo>
                  <a:pt x="1296544" y="412310"/>
                </a:lnTo>
                <a:lnTo>
                  <a:pt x="1287656" y="395935"/>
                </a:lnTo>
                <a:lnTo>
                  <a:pt x="1274069" y="379467"/>
                </a:lnTo>
                <a:close/>
                <a:moveTo>
                  <a:pt x="150068" y="307341"/>
                </a:moveTo>
                <a:lnTo>
                  <a:pt x="241954" y="380618"/>
                </a:lnTo>
                <a:lnTo>
                  <a:pt x="229316" y="395935"/>
                </a:lnTo>
                <a:lnTo>
                  <a:pt x="219858" y="413361"/>
                </a:lnTo>
                <a:lnTo>
                  <a:pt x="117503" y="354267"/>
                </a:lnTo>
                <a:lnTo>
                  <a:pt x="129333" y="332472"/>
                </a:lnTo>
                <a:close/>
                <a:moveTo>
                  <a:pt x="222115" y="220140"/>
                </a:moveTo>
                <a:lnTo>
                  <a:pt x="302702" y="306992"/>
                </a:lnTo>
                <a:lnTo>
                  <a:pt x="277490" y="337549"/>
                </a:lnTo>
                <a:lnTo>
                  <a:pt x="185604" y="264272"/>
                </a:lnTo>
                <a:lnTo>
                  <a:pt x="221805" y="220395"/>
                </a:lnTo>
                <a:close/>
                <a:moveTo>
                  <a:pt x="1292465" y="220139"/>
                </a:moveTo>
                <a:lnTo>
                  <a:pt x="1292775" y="220395"/>
                </a:lnTo>
                <a:lnTo>
                  <a:pt x="1328977" y="264272"/>
                </a:lnTo>
                <a:lnTo>
                  <a:pt x="1238533" y="336398"/>
                </a:lnTo>
                <a:lnTo>
                  <a:pt x="1213144" y="305627"/>
                </a:lnTo>
                <a:close/>
                <a:moveTo>
                  <a:pt x="309235" y="148259"/>
                </a:moveTo>
                <a:lnTo>
                  <a:pt x="375378" y="245272"/>
                </a:lnTo>
                <a:lnTo>
                  <a:pt x="344915" y="270406"/>
                </a:lnTo>
                <a:lnTo>
                  <a:pt x="265251" y="184549"/>
                </a:lnTo>
                <a:close/>
                <a:moveTo>
                  <a:pt x="1205345" y="148259"/>
                </a:moveTo>
                <a:lnTo>
                  <a:pt x="1249329" y="184549"/>
                </a:lnTo>
                <a:lnTo>
                  <a:pt x="1170702" y="269288"/>
                </a:lnTo>
                <a:lnTo>
                  <a:pt x="1140064" y="244009"/>
                </a:lnTo>
                <a:close/>
                <a:moveTo>
                  <a:pt x="405245" y="89189"/>
                </a:moveTo>
                <a:lnTo>
                  <a:pt x="455810" y="194188"/>
                </a:lnTo>
                <a:lnTo>
                  <a:pt x="421001" y="213082"/>
                </a:lnTo>
                <a:lnTo>
                  <a:pt x="355092" y="116411"/>
                </a:lnTo>
                <a:close/>
                <a:moveTo>
                  <a:pt x="1109334" y="89188"/>
                </a:moveTo>
                <a:lnTo>
                  <a:pt x="1159488" y="116411"/>
                </a:lnTo>
                <a:lnTo>
                  <a:pt x="1094225" y="212134"/>
                </a:lnTo>
                <a:lnTo>
                  <a:pt x="1059265" y="193158"/>
                </a:lnTo>
                <a:close/>
                <a:moveTo>
                  <a:pt x="1006136" y="43846"/>
                </a:moveTo>
                <a:lnTo>
                  <a:pt x="1052062" y="58102"/>
                </a:lnTo>
                <a:lnTo>
                  <a:pt x="1060210" y="62525"/>
                </a:lnTo>
                <a:lnTo>
                  <a:pt x="1010141" y="166495"/>
                </a:lnTo>
                <a:lnTo>
                  <a:pt x="1006885" y="164728"/>
                </a:lnTo>
                <a:lnTo>
                  <a:pt x="972173" y="153952"/>
                </a:lnTo>
                <a:close/>
                <a:moveTo>
                  <a:pt x="508444" y="43846"/>
                </a:moveTo>
                <a:lnTo>
                  <a:pt x="542617" y="154630"/>
                </a:lnTo>
                <a:lnTo>
                  <a:pt x="510087" y="164728"/>
                </a:lnTo>
                <a:lnTo>
                  <a:pt x="504935" y="167524"/>
                </a:lnTo>
                <a:lnTo>
                  <a:pt x="454370" y="62525"/>
                </a:lnTo>
                <a:lnTo>
                  <a:pt x="462519" y="58102"/>
                </a:lnTo>
                <a:close/>
                <a:moveTo>
                  <a:pt x="897627" y="12101"/>
                </a:moveTo>
                <a:lnTo>
                  <a:pt x="909911" y="13976"/>
                </a:lnTo>
                <a:lnTo>
                  <a:pt x="952817" y="27295"/>
                </a:lnTo>
                <a:lnTo>
                  <a:pt x="918854" y="137401"/>
                </a:lnTo>
                <a:lnTo>
                  <a:pt x="887097" y="127543"/>
                </a:lnTo>
                <a:lnTo>
                  <a:pt x="880330" y="126861"/>
                </a:lnTo>
                <a:close/>
                <a:moveTo>
                  <a:pt x="616953" y="12101"/>
                </a:moveTo>
                <a:lnTo>
                  <a:pt x="634287" y="127099"/>
                </a:lnTo>
                <a:lnTo>
                  <a:pt x="629875" y="127543"/>
                </a:lnTo>
                <a:lnTo>
                  <a:pt x="595935" y="138079"/>
                </a:lnTo>
                <a:lnTo>
                  <a:pt x="561763" y="27295"/>
                </a:lnTo>
                <a:lnTo>
                  <a:pt x="604670" y="13976"/>
                </a:lnTo>
                <a:close/>
                <a:moveTo>
                  <a:pt x="785205" y="0"/>
                </a:moveTo>
                <a:lnTo>
                  <a:pt x="834719" y="2500"/>
                </a:lnTo>
                <a:lnTo>
                  <a:pt x="842437" y="3678"/>
                </a:lnTo>
                <a:lnTo>
                  <a:pt x="824715" y="121255"/>
                </a:lnTo>
                <a:lnTo>
                  <a:pt x="785205" y="117272"/>
                </a:lnTo>
                <a:close/>
                <a:moveTo>
                  <a:pt x="729376" y="0"/>
                </a:moveTo>
                <a:lnTo>
                  <a:pt x="729376" y="117513"/>
                </a:lnTo>
                <a:lnTo>
                  <a:pt x="689901" y="121492"/>
                </a:lnTo>
                <a:lnTo>
                  <a:pt x="672144" y="3678"/>
                </a:lnTo>
                <a:lnTo>
                  <a:pt x="679862" y="2500"/>
                </a:lnTo>
                <a:close/>
              </a:path>
            </a:pathLst>
          </a:custGeom>
          <a:solidFill>
            <a:srgbClr val="00B0F0">
              <a:alpha val="30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cxnSp>
        <p:nvCxnSpPr>
          <p:cNvPr id="69" name="直接连接符 68"/>
          <p:cNvCxnSpPr/>
          <p:nvPr/>
        </p:nvCxnSpPr>
        <p:spPr>
          <a:xfrm flipH="1">
            <a:off x="-73157" y="4201806"/>
            <a:ext cx="888300" cy="1815603"/>
          </a:xfrm>
          <a:prstGeom prst="line">
            <a:avLst/>
          </a:prstGeom>
          <a:noFill/>
          <a:ln w="12700" cap="flat" cmpd="sng" algn="ctr">
            <a:gradFill>
              <a:gsLst>
                <a:gs pos="100000">
                  <a:srgbClr val="00B0F0"/>
                </a:gs>
                <a:gs pos="0">
                  <a:srgbClr val="00B0F0">
                    <a:alpha val="0"/>
                  </a:srgbClr>
                </a:gs>
              </a:gsLst>
              <a:lin ang="0" scaled="0"/>
            </a:gradFill>
            <a:prstDash val="solid"/>
            <a:miter lim="800000"/>
          </a:ln>
          <a:effectLst/>
        </p:spPr>
      </p:cxnSp>
      <p:sp>
        <p:nvSpPr>
          <p:cNvPr id="2" name="圆角矩形 1"/>
          <p:cNvSpPr/>
          <p:nvPr>
            <p:custDataLst>
              <p:tags r:id="rId1"/>
            </p:custDataLst>
          </p:nvPr>
        </p:nvSpPr>
        <p:spPr>
          <a:xfrm>
            <a:off x="882015" y="1209040"/>
            <a:ext cx="10427335" cy="4755515"/>
          </a:xfrm>
          <a:prstGeom prst="roundRect">
            <a:avLst>
              <a:gd name="adj" fmla="val 6115"/>
            </a:avLst>
          </a:prstGeom>
          <a:solidFill>
            <a:schemeClr val="accent1">
              <a:lumMod val="20000"/>
              <a:lumOff val="80000"/>
              <a:alpha val="35000"/>
            </a:schemeClr>
          </a:solidFill>
          <a:ln w="28575" cmpd="sng">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spcAft>
                <a:spcPts val="1200"/>
              </a:spcAft>
            </a:pPr>
            <a:r>
              <a:rPr lang="en-US" altLang="zh-CN" dirty="0">
                <a:gradFill>
                  <a:gsLst>
                    <a:gs pos="0">
                      <a:prstClr val="white"/>
                    </a:gs>
                    <a:gs pos="61000">
                      <a:prstClr val="white"/>
                    </a:gs>
                  </a:gsLst>
                  <a:lin ang="5400000" scaled="1"/>
                </a:gradFill>
                <a:latin typeface="微软雅黑" panose="020B0503020204020204" charset="-122"/>
                <a:ea typeface="微软雅黑" panose="020B0503020204020204" charset="-122"/>
                <a:sym typeface="+mn-ea"/>
              </a:rPr>
              <a:t>       </a:t>
            </a:r>
            <a:r>
              <a:rPr sz="2800" dirty="0">
                <a:gradFill>
                  <a:gsLst>
                    <a:gs pos="0">
                      <a:prstClr val="white"/>
                    </a:gs>
                    <a:gs pos="61000">
                      <a:prstClr val="white"/>
                    </a:gs>
                  </a:gsLst>
                  <a:lin ang="5400000" scaled="1"/>
                </a:gradFill>
                <a:latin typeface="微软雅黑" panose="020B0503020204020204" charset="-122"/>
                <a:ea typeface="微软雅黑" panose="020B0503020204020204" charset="-122"/>
                <a:sym typeface="+mn-ea"/>
              </a:rPr>
              <a:t>房地产和建筑行业属于毕节六大行业之列，是地方财政收入的重要来源，行业税收征管情况也倍受政府关注。在传统税收征管模式下，存在</a:t>
            </a:r>
            <a:r>
              <a:rPr lang="zh-CN" altLang="en-US" sz="2800" b="1" dirty="0">
                <a:solidFill>
                  <a:srgbClr val="5DF4FB"/>
                </a:solidFill>
                <a:latin typeface="微软雅黑" panose="020B0503020204020204" charset="-122"/>
                <a:ea typeface="微软雅黑" panose="020B0503020204020204" charset="-122"/>
                <a:sym typeface="+mn-ea"/>
              </a:rPr>
              <a:t>行业数据共享壁垒，税源管理模式陈旧、以数治税缺乏支撑，风险分析靶向不准</a:t>
            </a:r>
            <a:r>
              <a:rPr sz="2800" dirty="0">
                <a:gradFill>
                  <a:gsLst>
                    <a:gs pos="0">
                      <a:prstClr val="white"/>
                    </a:gs>
                    <a:gs pos="61000">
                      <a:prstClr val="white"/>
                    </a:gs>
                  </a:gsLst>
                  <a:lin ang="5400000" scaled="1"/>
                </a:gradFill>
                <a:latin typeface="微软雅黑" panose="020B0503020204020204" charset="-122"/>
                <a:ea typeface="微软雅黑" panose="020B0503020204020204" charset="-122"/>
                <a:sym typeface="+mn-ea"/>
              </a:rPr>
              <a:t>等难点堵点，税管人员难以全面管控开发项目的具体情况，精准监管存在缺位，以税咨政作用不强</a:t>
            </a:r>
            <a:r>
              <a:rPr lang="zh-CN" sz="2800" dirty="0">
                <a:gradFill>
                  <a:gsLst>
                    <a:gs pos="0">
                      <a:prstClr val="white"/>
                    </a:gs>
                    <a:gs pos="61000">
                      <a:prstClr val="white"/>
                    </a:gs>
                  </a:gsLst>
                  <a:lin ang="5400000" scaled="1"/>
                </a:gradFill>
                <a:latin typeface="微软雅黑" panose="020B0503020204020204" charset="-122"/>
                <a:ea typeface="微软雅黑" panose="020B0503020204020204" charset="-122"/>
                <a:sym typeface="+mn-ea"/>
              </a:rPr>
              <a:t>。</a:t>
            </a:r>
            <a:endParaRPr lang="zh-CN" sz="2800" dirty="0">
              <a:gradFill>
                <a:gsLst>
                  <a:gs pos="0">
                    <a:prstClr val="white"/>
                  </a:gs>
                  <a:gs pos="61000">
                    <a:prstClr val="white"/>
                  </a:gs>
                </a:gsLst>
                <a:lin ang="5400000" scaled="1"/>
              </a:gra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accel="40000" decel="373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accel="40000" decel="3730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1+#ppt_w/2"/>
                                          </p:val>
                                        </p:tav>
                                        <p:tav tm="100000">
                                          <p:val>
                                            <p:strVal val="#ppt_x"/>
                                          </p:val>
                                        </p:tav>
                                      </p:tavLst>
                                    </p:anim>
                                    <p:anim calcmode="lin" valueType="num">
                                      <p:cBhvr additive="base">
                                        <p:cTn id="16" dur="1000" fill="hold"/>
                                        <p:tgtEl>
                                          <p:spTgt spid="55"/>
                                        </p:tgtEl>
                                        <p:attrNameLst>
                                          <p:attrName>ppt_y</p:attrName>
                                        </p:attrNameLst>
                                      </p:cBhvr>
                                      <p:tavLst>
                                        <p:tav tm="0">
                                          <p:val>
                                            <p:strVal val="#ppt_y"/>
                                          </p:val>
                                        </p:tav>
                                        <p:tav tm="100000">
                                          <p:val>
                                            <p:strVal val="#ppt_y"/>
                                          </p:val>
                                        </p:tav>
                                      </p:tavLst>
                                    </p:anim>
                                  </p:childTnLst>
                                </p:cTn>
                              </p:par>
                              <p:par>
                                <p:cTn id="17" presetID="2" presetClass="entr" presetSubtype="2" accel="40000" decel="37300" fill="hold" grpId="0" nodeType="withEffect">
                                  <p:stCondLst>
                                    <p:cond delay="20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1000" fill="hold"/>
                                        <p:tgtEl>
                                          <p:spTgt spid="54"/>
                                        </p:tgtEl>
                                        <p:attrNameLst>
                                          <p:attrName>ppt_x</p:attrName>
                                        </p:attrNameLst>
                                      </p:cBhvr>
                                      <p:tavLst>
                                        <p:tav tm="0">
                                          <p:val>
                                            <p:strVal val="1+#ppt_w/2"/>
                                          </p:val>
                                        </p:tav>
                                        <p:tav tm="100000">
                                          <p:val>
                                            <p:strVal val="#ppt_x"/>
                                          </p:val>
                                        </p:tav>
                                      </p:tavLst>
                                    </p:anim>
                                    <p:anim calcmode="lin" valueType="num">
                                      <p:cBhvr additive="base">
                                        <p:cTn id="20" dur="1000" fill="hold"/>
                                        <p:tgtEl>
                                          <p:spTgt spid="54"/>
                                        </p:tgtEl>
                                        <p:attrNameLst>
                                          <p:attrName>ppt_y</p:attrName>
                                        </p:attrNameLst>
                                      </p:cBhvr>
                                      <p:tavLst>
                                        <p:tav tm="0">
                                          <p:val>
                                            <p:strVal val="#ppt_y"/>
                                          </p:val>
                                        </p:tav>
                                        <p:tav tm="100000">
                                          <p:val>
                                            <p:strVal val="#ppt_y"/>
                                          </p:val>
                                        </p:tav>
                                      </p:tavLst>
                                    </p:anim>
                                  </p:childTnLst>
                                </p:cTn>
                              </p:par>
                              <p:par>
                                <p:cTn id="21" presetID="2" presetClass="entr" presetSubtype="2" accel="40000" decel="37300" fill="hold" grpId="0" nodeType="withEffect">
                                  <p:stCondLst>
                                    <p:cond delay="5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1+#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decel="37300" fill="hold" grpId="0" nodeType="withEffect">
                                  <p:stCondLst>
                                    <p:cond delay="20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1000" fill="hold"/>
                                        <p:tgtEl>
                                          <p:spTgt spid="58"/>
                                        </p:tgtEl>
                                        <p:attrNameLst>
                                          <p:attrName>ppt_x</p:attrName>
                                        </p:attrNameLst>
                                      </p:cBhvr>
                                      <p:tavLst>
                                        <p:tav tm="0">
                                          <p:val>
                                            <p:strVal val="1+#ppt_w/2"/>
                                          </p:val>
                                        </p:tav>
                                        <p:tav tm="100000">
                                          <p:val>
                                            <p:strVal val="#ppt_x"/>
                                          </p:val>
                                        </p:tav>
                                      </p:tavLst>
                                    </p:anim>
                                    <p:anim calcmode="lin" valueType="num">
                                      <p:cBhvr additive="base">
                                        <p:cTn id="28" dur="10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2" accel="40000" decel="3730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800" fill="hold"/>
                                        <p:tgtEl>
                                          <p:spTgt spid="63"/>
                                        </p:tgtEl>
                                        <p:attrNameLst>
                                          <p:attrName>ppt_x</p:attrName>
                                        </p:attrNameLst>
                                      </p:cBhvr>
                                      <p:tavLst>
                                        <p:tav tm="0">
                                          <p:val>
                                            <p:strVal val="1+#ppt_w/2"/>
                                          </p:val>
                                        </p:tav>
                                        <p:tav tm="100000">
                                          <p:val>
                                            <p:strVal val="#ppt_x"/>
                                          </p:val>
                                        </p:tav>
                                      </p:tavLst>
                                    </p:anim>
                                    <p:anim calcmode="lin" valueType="num">
                                      <p:cBhvr additive="base">
                                        <p:cTn id="32" dur="800" fill="hold"/>
                                        <p:tgtEl>
                                          <p:spTgt spid="63"/>
                                        </p:tgtEl>
                                        <p:attrNameLst>
                                          <p:attrName>ppt_y</p:attrName>
                                        </p:attrNameLst>
                                      </p:cBhvr>
                                      <p:tavLst>
                                        <p:tav tm="0">
                                          <p:val>
                                            <p:strVal val="#ppt_y"/>
                                          </p:val>
                                        </p:tav>
                                        <p:tav tm="100000">
                                          <p:val>
                                            <p:strVal val="#ppt_y"/>
                                          </p:val>
                                        </p:tav>
                                      </p:tavLst>
                                    </p:anim>
                                  </p:childTnLst>
                                </p:cTn>
                              </p:par>
                              <p:par>
                                <p:cTn id="33" presetID="53" presetClass="entr" presetSubtype="16" fill="hold" grpId="0" nodeType="withEffect">
                                  <p:stCondLst>
                                    <p:cond delay="140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nodeType="withEffect">
                                  <p:stCondLst>
                                    <p:cond delay="160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par>
                                <p:cTn id="43" presetID="53" presetClass="entr" presetSubtype="16" fill="hold" grpId="0" nodeType="withEffect">
                                  <p:stCondLst>
                                    <p:cond delay="170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ppt_w</p:attrName>
                                        </p:attrNameLst>
                                      </p:cBhvr>
                                      <p:tavLst>
                                        <p:tav tm="0">
                                          <p:val>
                                            <p:fltVal val="0"/>
                                          </p:val>
                                        </p:tav>
                                        <p:tav tm="100000">
                                          <p:val>
                                            <p:strVal val="#ppt_w"/>
                                          </p:val>
                                        </p:tav>
                                      </p:tavLst>
                                    </p:anim>
                                    <p:anim calcmode="lin" valueType="num">
                                      <p:cBhvr>
                                        <p:cTn id="46" dur="500" fill="hold"/>
                                        <p:tgtEl>
                                          <p:spTgt spid="56"/>
                                        </p:tgtEl>
                                        <p:attrNameLst>
                                          <p:attrName>ppt_h</p:attrName>
                                        </p:attrNameLst>
                                      </p:cBhvr>
                                      <p:tavLst>
                                        <p:tav tm="0">
                                          <p:val>
                                            <p:fltVal val="0"/>
                                          </p:val>
                                        </p:tav>
                                        <p:tav tm="100000">
                                          <p:val>
                                            <p:strVal val="#ppt_h"/>
                                          </p:val>
                                        </p:tav>
                                      </p:tavLst>
                                    </p:anim>
                                    <p:animEffect transition="in" filter="fade">
                                      <p:cBhvr>
                                        <p:cTn id="47" dur="500"/>
                                        <p:tgtEl>
                                          <p:spTgt spid="56"/>
                                        </p:tgtEl>
                                      </p:cBhvr>
                                    </p:animEffect>
                                  </p:childTnLst>
                                </p:cTn>
                              </p:par>
                              <p:par>
                                <p:cTn id="48" presetID="22" presetClass="entr" presetSubtype="2" fill="hold" nodeType="withEffect">
                                  <p:stCondLst>
                                    <p:cond delay="1500"/>
                                  </p:stCondLst>
                                  <p:childTnLst>
                                    <p:set>
                                      <p:cBhvr>
                                        <p:cTn id="49" dur="1" fill="hold">
                                          <p:stCondLst>
                                            <p:cond delay="0"/>
                                          </p:stCondLst>
                                        </p:cTn>
                                        <p:tgtEl>
                                          <p:spTgt spid="24"/>
                                        </p:tgtEl>
                                        <p:attrNameLst>
                                          <p:attrName>style.visibility</p:attrName>
                                        </p:attrNameLst>
                                      </p:cBhvr>
                                      <p:to>
                                        <p:strVal val="visible"/>
                                      </p:to>
                                    </p:set>
                                    <p:animEffect transition="in" filter="wipe(right)">
                                      <p:cBhvr>
                                        <p:cTn id="50" dur="500"/>
                                        <p:tgtEl>
                                          <p:spTgt spid="24"/>
                                        </p:tgtEl>
                                      </p:cBhvr>
                                    </p:animEffect>
                                  </p:childTnLst>
                                </p:cTn>
                              </p:par>
                              <p:par>
                                <p:cTn id="51" presetID="53" presetClass="entr" presetSubtype="16" fill="hold" grpId="0" nodeType="withEffect">
                                  <p:stCondLst>
                                    <p:cond delay="160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par>
                                <p:cTn id="56" presetID="53" presetClass="entr" presetSubtype="16" fill="hold" grpId="0" nodeType="withEffect">
                                  <p:stCondLst>
                                    <p:cond delay="1400"/>
                                  </p:stCondLst>
                                  <p:childTnLst>
                                    <p:set>
                                      <p:cBhvr>
                                        <p:cTn id="57" dur="1" fill="hold">
                                          <p:stCondLst>
                                            <p:cond delay="0"/>
                                          </p:stCondLst>
                                        </p:cTn>
                                        <p:tgtEl>
                                          <p:spTgt spid="67"/>
                                        </p:tgtEl>
                                        <p:attrNameLst>
                                          <p:attrName>style.visibility</p:attrName>
                                        </p:attrNameLst>
                                      </p:cBhvr>
                                      <p:to>
                                        <p:strVal val="visible"/>
                                      </p:to>
                                    </p:set>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fltVal val="0"/>
                                          </p:val>
                                        </p:tav>
                                        <p:tav tm="100000">
                                          <p:val>
                                            <p:strVal val="#ppt_h"/>
                                          </p:val>
                                        </p:tav>
                                      </p:tavLst>
                                    </p:anim>
                                    <p:animEffect transition="in" filter="fade">
                                      <p:cBhvr>
                                        <p:cTn id="60" dur="500"/>
                                        <p:tgtEl>
                                          <p:spTgt spid="67"/>
                                        </p:tgtEl>
                                      </p:cBhvr>
                                    </p:animEffect>
                                  </p:childTnLst>
                                </p:cTn>
                              </p:par>
                              <p:par>
                                <p:cTn id="61" presetID="53" presetClass="entr" presetSubtype="16" fill="hold" grpId="0" nodeType="withEffect">
                                  <p:stCondLst>
                                    <p:cond delay="1500"/>
                                  </p:stCondLst>
                                  <p:childTnLst>
                                    <p:set>
                                      <p:cBhvr>
                                        <p:cTn id="62" dur="1" fill="hold">
                                          <p:stCondLst>
                                            <p:cond delay="0"/>
                                          </p:stCondLst>
                                        </p:cTn>
                                        <p:tgtEl>
                                          <p:spTgt spid="68"/>
                                        </p:tgtEl>
                                        <p:attrNameLst>
                                          <p:attrName>style.visibility</p:attrName>
                                        </p:attrNameLst>
                                      </p:cBhvr>
                                      <p:to>
                                        <p:strVal val="visible"/>
                                      </p:to>
                                    </p:set>
                                    <p:anim calcmode="lin" valueType="num">
                                      <p:cBhvr>
                                        <p:cTn id="63" dur="500" fill="hold"/>
                                        <p:tgtEl>
                                          <p:spTgt spid="68"/>
                                        </p:tgtEl>
                                        <p:attrNameLst>
                                          <p:attrName>ppt_w</p:attrName>
                                        </p:attrNameLst>
                                      </p:cBhvr>
                                      <p:tavLst>
                                        <p:tav tm="0">
                                          <p:val>
                                            <p:fltVal val="0"/>
                                          </p:val>
                                        </p:tav>
                                        <p:tav tm="100000">
                                          <p:val>
                                            <p:strVal val="#ppt_w"/>
                                          </p:val>
                                        </p:tav>
                                      </p:tavLst>
                                    </p:anim>
                                    <p:anim calcmode="lin" valueType="num">
                                      <p:cBhvr>
                                        <p:cTn id="64" dur="500" fill="hold"/>
                                        <p:tgtEl>
                                          <p:spTgt spid="68"/>
                                        </p:tgtEl>
                                        <p:attrNameLst>
                                          <p:attrName>ppt_h</p:attrName>
                                        </p:attrNameLst>
                                      </p:cBhvr>
                                      <p:tavLst>
                                        <p:tav tm="0">
                                          <p:val>
                                            <p:fltVal val="0"/>
                                          </p:val>
                                        </p:tav>
                                        <p:tav tm="100000">
                                          <p:val>
                                            <p:strVal val="#ppt_h"/>
                                          </p:val>
                                        </p:tav>
                                      </p:tavLst>
                                    </p:anim>
                                    <p:animEffect transition="in" filter="fade">
                                      <p:cBhvr>
                                        <p:cTn id="65" dur="500"/>
                                        <p:tgtEl>
                                          <p:spTgt spid="68"/>
                                        </p:tgtEl>
                                      </p:cBhvr>
                                    </p:animEffect>
                                  </p:childTnLst>
                                </p:cTn>
                              </p:par>
                              <p:par>
                                <p:cTn id="66" presetID="22" presetClass="entr" presetSubtype="1" fill="hold" grpId="0" nodeType="withEffect">
                                  <p:stCondLst>
                                    <p:cond delay="2900"/>
                                  </p:stCondLst>
                                  <p:childTnLst>
                                    <p:set>
                                      <p:cBhvr>
                                        <p:cTn id="67" dur="1" fill="hold">
                                          <p:stCondLst>
                                            <p:cond delay="0"/>
                                          </p:stCondLst>
                                        </p:cTn>
                                        <p:tgtEl>
                                          <p:spTgt spid="61"/>
                                        </p:tgtEl>
                                        <p:attrNameLst>
                                          <p:attrName>style.visibility</p:attrName>
                                        </p:attrNameLst>
                                      </p:cBhvr>
                                      <p:to>
                                        <p:strVal val="visible"/>
                                      </p:to>
                                    </p:set>
                                    <p:animEffect transition="in" filter="wipe(up)">
                                      <p:cBhvr>
                                        <p:cTn id="68" dur="7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bldLvl="0" animBg="1"/>
      <p:bldP spid="23" grpId="0" bldLvl="0" animBg="1"/>
      <p:bldP spid="28" grpId="0" animBg="1"/>
      <p:bldP spid="54" grpId="0" animBg="1"/>
      <p:bldP spid="55" grpId="0" animBg="1"/>
      <p:bldP spid="56" grpId="0" bldLvl="0" animBg="1"/>
      <p:bldP spid="58" grpId="0" animBg="1"/>
      <p:bldP spid="61" grpId="0"/>
      <p:bldP spid="62" grpId="0" animBg="1"/>
      <p:bldP spid="63" grpId="0" animBg="1"/>
      <p:bldP spid="67" grpId="0" animBg="1"/>
      <p:bldP spid="6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49172" y="104426"/>
            <a:ext cx="4225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a:t>
            </a: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3.6.4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风险管理</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风险统计分析</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sp>
        <p:nvSpPr>
          <p:cNvPr id="8" name="圆角矩形 7"/>
          <p:cNvSpPr/>
          <p:nvPr/>
        </p:nvSpPr>
        <p:spPr>
          <a:xfrm>
            <a:off x="4482465" y="35560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风险</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统计分析</a:t>
            </a:r>
            <a:endPar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2" name="组合 1"/>
          <p:cNvGrpSpPr/>
          <p:nvPr/>
        </p:nvGrpSpPr>
        <p:grpSpPr>
          <a:xfrm>
            <a:off x="612632" y="826135"/>
            <a:ext cx="10793873" cy="791845"/>
            <a:chOff x="133" y="1145"/>
            <a:chExt cx="18932" cy="1293"/>
          </a:xfrm>
        </p:grpSpPr>
        <p:sp>
          <p:nvSpPr>
            <p:cNvPr id="5" name="矩形 4"/>
            <p:cNvSpPr/>
            <p:nvPr/>
          </p:nvSpPr>
          <p:spPr>
            <a:xfrm>
              <a:off x="133" y="1145"/>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6" name="文本框 14"/>
            <p:cNvSpPr txBox="1"/>
            <p:nvPr/>
          </p:nvSpPr>
          <p:spPr>
            <a:xfrm>
              <a:off x="134" y="1284"/>
              <a:ext cx="18931" cy="1154"/>
            </a:xfrm>
            <a:prstGeom prst="rect">
              <a:avLst/>
            </a:prstGeom>
            <a:noFill/>
          </p:spPr>
          <p:txBody>
            <a:bodyPr wrap="square" rtlCol="0">
              <a:spAutoFit/>
            </a:bodyPr>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对风险</a:t>
              </a: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情况进行统计分析，包含风险数、成效分析、一体化风险、风险趋势统计查询，图表支持下钻</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pic>
        <p:nvPicPr>
          <p:cNvPr id="7" name="图片 6"/>
          <p:cNvPicPr>
            <a:picLocks noChangeAspect="1"/>
          </p:cNvPicPr>
          <p:nvPr/>
        </p:nvPicPr>
        <p:blipFill>
          <a:blip r:embed="rId1"/>
          <a:stretch>
            <a:fillRect/>
          </a:stretch>
        </p:blipFill>
        <p:spPr>
          <a:xfrm>
            <a:off x="622300" y="1694815"/>
            <a:ext cx="10784840" cy="5182235"/>
          </a:xfrm>
          <a:prstGeom prst="rect">
            <a:avLst/>
          </a:prstGeom>
        </p:spPr>
      </p:pic>
      <p:pic>
        <p:nvPicPr>
          <p:cNvPr id="10" name="图片 9"/>
          <p:cNvPicPr>
            <a:picLocks noChangeAspect="1"/>
          </p:cNvPicPr>
          <p:nvPr/>
        </p:nvPicPr>
        <p:blipFill>
          <a:blip r:embed="rId2"/>
          <a:stretch>
            <a:fillRect/>
          </a:stretch>
        </p:blipFill>
        <p:spPr>
          <a:xfrm>
            <a:off x="612775" y="1694815"/>
            <a:ext cx="10795000" cy="5228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3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19869" y="74991"/>
            <a:ext cx="1943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3.7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决策支持</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nvGrpSpPr>
          <p:cNvPr id="3" name="组合 2"/>
          <p:cNvGrpSpPr/>
          <p:nvPr/>
        </p:nvGrpSpPr>
        <p:grpSpPr>
          <a:xfrm>
            <a:off x="362585" y="753745"/>
            <a:ext cx="11467465" cy="5842000"/>
            <a:chOff x="133" y="1145"/>
            <a:chExt cx="18932" cy="6716"/>
          </a:xfrm>
        </p:grpSpPr>
        <p:sp>
          <p:nvSpPr>
            <p:cNvPr id="40" name="矩形 39"/>
            <p:cNvSpPr/>
            <p:nvPr/>
          </p:nvSpPr>
          <p:spPr>
            <a:xfrm>
              <a:off x="133" y="1145"/>
              <a:ext cx="18932" cy="6716"/>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1235"/>
              <a:ext cx="18931" cy="4705"/>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从</a:t>
              </a:r>
              <a:r>
                <a:rPr lang="zh-CN" altLang="en-US" sz="2000" b="1" dirty="0">
                  <a:solidFill>
                    <a:srgbClr val="5DF4FB"/>
                  </a:solidFill>
                  <a:latin typeface="微软雅黑" panose="020B0503020204020204" charset="-122"/>
                  <a:ea typeface="微软雅黑" panose="020B0503020204020204" charset="-122"/>
                </a:rPr>
                <a:t>宏观上</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通过对房产建安项目的生命周期进行全流程管理，对项目不同环节涉及税收和税源进行分析，各环节涉及哪些税种，各税种的计算方式进行设置，用于对税收进行计算和预测。</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从</a:t>
              </a:r>
              <a:r>
                <a:rPr lang="zh-CN" altLang="en-US" sz="2000" b="1" dirty="0">
                  <a:solidFill>
                    <a:srgbClr val="5DF4FB"/>
                  </a:solidFill>
                  <a:latin typeface="微软雅黑" panose="020B0503020204020204" charset="-122"/>
                  <a:ea typeface="微软雅黑" panose="020B0503020204020204" charset="-122"/>
                </a:rPr>
                <a:t>微观方面</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，系统以纳税人和项目作为管理切入点。以纳税人为切入点时，可以根据纳税人为主体进行查询统计，对具体纳税人在一定时间内的项目及税收、风险等情况进行一户式汇总展示。</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以</a:t>
              </a:r>
              <a:r>
                <a:rPr lang="zh-CN" altLang="en-US" sz="2000" b="1" dirty="0">
                  <a:solidFill>
                    <a:srgbClr val="5DF4FB"/>
                  </a:solidFill>
                  <a:latin typeface="微软雅黑" panose="020B0503020204020204" charset="-122"/>
                  <a:ea typeface="微软雅黑" panose="020B0503020204020204" charset="-122"/>
                </a:rPr>
                <a:t>项目为切入点时</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，则对具体项目，展示项目各阶段税收情况、</a:t>
              </a:r>
              <a:r>
                <a:rPr lang="zh-CN" sz="2000" dirty="0">
                  <a:gradFill>
                    <a:gsLst>
                      <a:gs pos="0">
                        <a:prstClr val="white"/>
                      </a:gs>
                      <a:gs pos="100000">
                        <a:prstClr val="white"/>
                      </a:gs>
                    </a:gsLst>
                    <a:lin ang="0" scaled="0"/>
                  </a:gradFill>
                  <a:latin typeface="微软雅黑" panose="020B0503020204020204" charset="-122"/>
                  <a:ea typeface="微软雅黑" panose="020B0503020204020204" charset="-122"/>
                </a:rPr>
                <a:t>项目资料信息、</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承包的分包情况、项目完成度等内容进行展示。</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根据不同查询条件系统可生成各类报表，为房地产、建筑业一体化管理提供决策支持，主要包含以下统计查询及结果</a:t>
              </a:r>
              <a:r>
                <a:rPr sz="20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台账</a:t>
              </a:r>
              <a:r>
                <a:rPr sz="2000" dirty="0">
                  <a:gradFill>
                    <a:gsLst>
                      <a:gs pos="0">
                        <a:prstClr val="white"/>
                      </a:gs>
                      <a:gs pos="100000">
                        <a:prstClr val="white"/>
                      </a:gs>
                    </a:gsLst>
                    <a:lin ang="0" scaled="0"/>
                  </a:gradFill>
                  <a:latin typeface="微软雅黑" panose="020B0503020204020204" charset="-122"/>
                  <a:ea typeface="微软雅黑" panose="020B0503020204020204" charset="-122"/>
                </a:rPr>
                <a:t>：</a:t>
              </a:r>
              <a:r>
                <a:rPr lang="zh-CN" altLang="en-US" sz="2000" b="1" dirty="0">
                  <a:solidFill>
                    <a:srgbClr val="5DF4FB"/>
                  </a:solidFill>
                  <a:latin typeface="微软雅黑" panose="020B0503020204020204" charset="-122"/>
                  <a:ea typeface="微软雅黑" panose="020B0503020204020204" charset="-122"/>
                </a:rPr>
                <a:t>土地增值税日常管理台账、网签台账、欠税台账、房开企业及项目统计分析等台账和分析功能，包括管理台账8个、统计分析5个、查询分析15个、项目资源看板1个。</a:t>
              </a:r>
              <a:endParaRPr sz="2000"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49172" y="104426"/>
            <a:ext cx="3653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a:t>
            </a: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3.7.1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决策支持</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数据概览</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pic>
        <p:nvPicPr>
          <p:cNvPr id="4" name="图片 3"/>
          <p:cNvPicPr>
            <a:picLocks noChangeAspect="1"/>
          </p:cNvPicPr>
          <p:nvPr/>
        </p:nvPicPr>
        <p:blipFill>
          <a:blip r:embed="rId1"/>
          <a:stretch>
            <a:fillRect/>
          </a:stretch>
        </p:blipFill>
        <p:spPr>
          <a:xfrm>
            <a:off x="108585" y="892175"/>
            <a:ext cx="11855450" cy="5868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49172" y="104426"/>
            <a:ext cx="3562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3.7.2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决策支持</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台账管理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sp>
        <p:nvSpPr>
          <p:cNvPr id="8" name="圆角矩形 7"/>
          <p:cNvSpPr/>
          <p:nvPr/>
        </p:nvSpPr>
        <p:spPr>
          <a:xfrm>
            <a:off x="4507230" y="564515"/>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altLang="zh-CN"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1.</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网签台账</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64135" y="1106805"/>
            <a:ext cx="11930380" cy="5751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507230" y="564515"/>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altLang="zh-CN"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2.</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土地增值税日常管理</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sp>
        <p:nvSpPr>
          <p:cNvPr id="4" name="文本框 35"/>
          <p:cNvSpPr txBox="1">
            <a:spLocks noChangeArrowheads="1"/>
          </p:cNvSpPr>
          <p:nvPr/>
        </p:nvSpPr>
        <p:spPr bwMode="auto">
          <a:xfrm>
            <a:off x="491505" y="102850"/>
            <a:ext cx="3562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3.7.2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决策支持</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台账管理</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pic>
        <p:nvPicPr>
          <p:cNvPr id="5" name="图片 4"/>
          <p:cNvPicPr>
            <a:picLocks noChangeAspect="1"/>
          </p:cNvPicPr>
          <p:nvPr/>
        </p:nvPicPr>
        <p:blipFill>
          <a:blip r:embed="rId1"/>
          <a:stretch>
            <a:fillRect/>
          </a:stretch>
        </p:blipFill>
        <p:spPr>
          <a:xfrm>
            <a:off x="250825" y="1195070"/>
            <a:ext cx="11658600" cy="5662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83886" y="113953"/>
            <a:ext cx="3562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3.7.3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决策支持</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统计分析</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8" name="圆角矩形 7"/>
          <p:cNvSpPr/>
          <p:nvPr/>
        </p:nvSpPr>
        <p:spPr>
          <a:xfrm>
            <a:off x="4429760" y="640715"/>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altLang="zh-CN"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1</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.房开企业及项目统计分析</a:t>
            </a:r>
            <a:endParaRPr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67005" y="1104900"/>
            <a:ext cx="11817350" cy="5753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08170" y="564515"/>
            <a:ext cx="320929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altLang="zh-CN"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2.</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房地产销售统计分析</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sp>
        <p:nvSpPr>
          <p:cNvPr id="17" name="文本框 35"/>
          <p:cNvSpPr txBox="1">
            <a:spLocks noChangeArrowheads="1"/>
          </p:cNvSpPr>
          <p:nvPr/>
        </p:nvSpPr>
        <p:spPr bwMode="auto">
          <a:xfrm>
            <a:off x="695552" y="92361"/>
            <a:ext cx="3562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3.7.3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决策支持</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统计分析</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234315" y="1121410"/>
            <a:ext cx="11651615" cy="5736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35"/>
          <p:cNvSpPr txBox="1">
            <a:spLocks noChangeArrowheads="1"/>
          </p:cNvSpPr>
          <p:nvPr/>
        </p:nvSpPr>
        <p:spPr bwMode="auto">
          <a:xfrm>
            <a:off x="695552" y="92361"/>
            <a:ext cx="3562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smtClean="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3.7.3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决策支持</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统计分析</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8" name="圆角矩形 7"/>
          <p:cNvSpPr/>
          <p:nvPr/>
        </p:nvSpPr>
        <p:spPr>
          <a:xfrm>
            <a:off x="4408170" y="564515"/>
            <a:ext cx="320929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p>
            <a:pPr algn="ctr" defTabSz="967740">
              <a:defRPr/>
            </a:pPr>
            <a:r>
              <a:rPr lang="en-US" altLang="zh-CN"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3.</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第三方数据统计分析</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87325" y="1109345"/>
            <a:ext cx="11817350" cy="5748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449172" y="104426"/>
            <a:ext cx="1895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3.8 GIS</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地图</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sp>
        <p:nvSpPr>
          <p:cNvPr id="8" name="圆角矩形 7"/>
          <p:cNvSpPr/>
          <p:nvPr/>
        </p:nvSpPr>
        <p:spPr>
          <a:xfrm>
            <a:off x="3813810" y="544195"/>
            <a:ext cx="364744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项目资源看板</a:t>
            </a: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一</a:t>
            </a: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99060" y="1051560"/>
            <a:ext cx="11991340" cy="5806440"/>
          </a:xfrm>
          <a:prstGeom prst="rect">
            <a:avLst/>
          </a:prstGeom>
        </p:spPr>
      </p:pic>
      <p:pic>
        <p:nvPicPr>
          <p:cNvPr id="5" name="图片 4"/>
          <p:cNvPicPr>
            <a:picLocks noChangeAspect="1"/>
          </p:cNvPicPr>
          <p:nvPr/>
        </p:nvPicPr>
        <p:blipFill>
          <a:blip r:embed="rId2"/>
          <a:stretch>
            <a:fillRect/>
          </a:stretch>
        </p:blipFill>
        <p:spPr>
          <a:xfrm>
            <a:off x="2585720" y="2849245"/>
            <a:ext cx="7216140" cy="2223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492625" y="260350"/>
            <a:ext cx="28994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GIS</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地图（二）</a:t>
            </a:r>
            <a:endPar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pSp>
        <p:nvGrpSpPr>
          <p:cNvPr id="3" name="组合 2"/>
          <p:cNvGrpSpPr/>
          <p:nvPr/>
        </p:nvGrpSpPr>
        <p:grpSpPr>
          <a:xfrm>
            <a:off x="258445" y="727075"/>
            <a:ext cx="11714480" cy="1089025"/>
            <a:chOff x="133" y="1145"/>
            <a:chExt cx="18932" cy="1313"/>
          </a:xfrm>
        </p:grpSpPr>
        <p:sp>
          <p:nvSpPr>
            <p:cNvPr id="40" name="矩形 39"/>
            <p:cNvSpPr/>
            <p:nvPr/>
          </p:nvSpPr>
          <p:spPr>
            <a:xfrm>
              <a:off x="133" y="1145"/>
              <a:ext cx="18932" cy="1293"/>
            </a:xfrm>
            <a:prstGeom prst="rect">
              <a:avLst/>
            </a:prstGeom>
            <a:solidFill>
              <a:srgbClr val="00B0F0">
                <a:alpha val="30000"/>
              </a:srgb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4"/>
            <p:cNvSpPr txBox="1"/>
            <p:nvPr/>
          </p:nvSpPr>
          <p:spPr>
            <a:xfrm>
              <a:off x="133" y="1235"/>
              <a:ext cx="18931" cy="1223"/>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sz="2000" dirty="0">
                  <a:gradFill>
                    <a:gsLst>
                      <a:gs pos="0">
                        <a:prstClr val="white"/>
                      </a:gs>
                      <a:gs pos="100000">
                        <a:prstClr val="white"/>
                      </a:gs>
                    </a:gsLst>
                    <a:lin ang="0" scaled="0"/>
                  </a:gradFill>
                  <a:latin typeface="微软雅黑" panose="020B0503020204020204" charset="-122"/>
                  <a:ea typeface="微软雅黑" panose="020B0503020204020204" charset="-122"/>
                </a:rPr>
                <a:t>引入地理信息系统，建设毕节市房开、建安项目的离线地图，在地图上标注房开项目及建筑项目的空间地理位置图层信息，直观的展示与分析房开、建安项目的时空关系，同时支持房地产、建安项目结合地图的列表方式分析与展示。</a:t>
              </a:r>
              <a:endParaRPr sz="2000" dirty="0">
                <a:gradFill>
                  <a:gsLst>
                    <a:gs pos="0">
                      <a:prstClr val="white"/>
                    </a:gs>
                    <a:gs pos="100000">
                      <a:prstClr val="white"/>
                    </a:gs>
                  </a:gsLst>
                  <a:lin ang="0" scaled="0"/>
                </a:gradFill>
                <a:latin typeface="微软雅黑" panose="020B0503020204020204" charset="-122"/>
                <a:ea typeface="微软雅黑" panose="020B0503020204020204" charset="-122"/>
              </a:endParaRPr>
            </a:p>
          </p:txBody>
        </p:sp>
      </p:grpSp>
      <p:pic>
        <p:nvPicPr>
          <p:cNvPr id="2" name="图片 1" descr="gis地图"/>
          <p:cNvPicPr>
            <a:picLocks noChangeAspect="1"/>
          </p:cNvPicPr>
          <p:nvPr/>
        </p:nvPicPr>
        <p:blipFill>
          <a:blip r:embed="rId1"/>
          <a:stretch>
            <a:fillRect/>
          </a:stretch>
        </p:blipFill>
        <p:spPr>
          <a:xfrm>
            <a:off x="259080" y="1872615"/>
            <a:ext cx="11714480" cy="4942205"/>
          </a:xfrm>
          <a:prstGeom prst="rect">
            <a:avLst/>
          </a:prstGeom>
        </p:spPr>
      </p:pic>
      <p:sp>
        <p:nvSpPr>
          <p:cNvPr id="4" name="文本框 35"/>
          <p:cNvSpPr txBox="1">
            <a:spLocks noChangeArrowheads="1"/>
          </p:cNvSpPr>
          <p:nvPr/>
        </p:nvSpPr>
        <p:spPr bwMode="auto">
          <a:xfrm>
            <a:off x="449172" y="104426"/>
            <a:ext cx="1895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3.8 GIS</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地图</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37648" y="83894"/>
            <a:ext cx="4056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1.2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传统征管模式下难点堵点</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nvGrpSpPr>
          <p:cNvPr id="2" name="组合 1"/>
          <p:cNvGrpSpPr/>
          <p:nvPr/>
        </p:nvGrpSpPr>
        <p:grpSpPr>
          <a:xfrm>
            <a:off x="929640" y="1094740"/>
            <a:ext cx="9838690" cy="5644515"/>
            <a:chOff x="1754013" y="1854693"/>
            <a:chExt cx="3610185" cy="4405755"/>
          </a:xfrm>
        </p:grpSpPr>
        <p:sp>
          <p:nvSpPr>
            <p:cNvPr id="7" name="矩形 6"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nvSpPr>
          <p:spPr>
            <a:xfrm>
              <a:off x="1958279" y="2653240"/>
              <a:ext cx="3405919" cy="3607208"/>
            </a:xfrm>
            <a:prstGeom prst="rect">
              <a:avLst/>
            </a:prstGeom>
          </p:spPr>
          <p:txBody>
            <a:bodyPr wrap="square">
              <a:noAutofit/>
            </a:bodyPr>
            <a:lstStyle/>
            <a:p>
              <a:pPr>
                <a:lnSpc>
                  <a:spcPct val="130000"/>
                </a:lnSpc>
              </a:pPr>
              <a:r>
                <a:rPr lang="zh-CN" altLang="en-US" sz="2400" dirty="0">
                  <a:solidFill>
                    <a:schemeClr val="bg1">
                      <a:alpha val="78000"/>
                    </a:schemeClr>
                  </a:solidFill>
                  <a:latin typeface="微软雅黑" panose="020B0503020204020204" charset="-122"/>
                  <a:ea typeface="微软雅黑" panose="020B0503020204020204" charset="-122"/>
                </a:rPr>
                <a:t>房地产开发企业的很多基础信息来源于发改、住建、自然资源等其他部门，传统征管模式下，虽然有协税护税机制，但</a:t>
              </a:r>
              <a:r>
                <a:rPr lang="zh-CN" altLang="en-US" sz="2400" dirty="0">
                  <a:solidFill>
                    <a:srgbClr val="5DF4FB">
                      <a:alpha val="78000"/>
                    </a:srgbClr>
                  </a:solidFill>
                  <a:latin typeface="微软雅黑" panose="020B0503020204020204" charset="-122"/>
                  <a:ea typeface="微软雅黑" panose="020B0503020204020204" charset="-122"/>
                </a:rPr>
                <a:t>各部门数据质量参差不齐</a:t>
              </a:r>
              <a:r>
                <a:rPr lang="zh-CN" altLang="en-US" sz="2400" dirty="0">
                  <a:solidFill>
                    <a:schemeClr val="bg1">
                      <a:alpha val="78000"/>
                    </a:schemeClr>
                  </a:solidFill>
                  <a:latin typeface="微软雅黑" panose="020B0503020204020204" charset="-122"/>
                  <a:ea typeface="微软雅黑" panose="020B0503020204020204" charset="-122"/>
                </a:rPr>
                <a:t>，获取外部数据的颗粒度不同，</a:t>
              </a:r>
              <a:r>
                <a:rPr lang="zh-CN" altLang="en-US" sz="2400" dirty="0">
                  <a:solidFill>
                    <a:srgbClr val="5DF4FB">
                      <a:alpha val="78000"/>
                    </a:srgbClr>
                  </a:solidFill>
                  <a:latin typeface="微软雅黑" panose="020B0503020204020204" charset="-122"/>
                  <a:ea typeface="微软雅黑" panose="020B0503020204020204" charset="-122"/>
                </a:rPr>
                <a:t>分析运用效果不佳</a:t>
              </a:r>
              <a:r>
                <a:rPr lang="zh-CN" altLang="en-US" sz="2400" dirty="0">
                  <a:solidFill>
                    <a:schemeClr val="bg1">
                      <a:alpha val="78000"/>
                    </a:schemeClr>
                  </a:solidFill>
                  <a:latin typeface="微软雅黑" panose="020B0503020204020204" charset="-122"/>
                  <a:ea typeface="微软雅黑" panose="020B0503020204020204" charset="-122"/>
                </a:rPr>
                <a:t>，且数据存在</a:t>
              </a:r>
              <a:r>
                <a:rPr lang="zh-CN" altLang="en-US" sz="2400" dirty="0">
                  <a:solidFill>
                    <a:srgbClr val="5DF4FB">
                      <a:alpha val="78000"/>
                    </a:srgbClr>
                  </a:solidFill>
                  <a:latin typeface="微软雅黑" panose="020B0503020204020204" charset="-122"/>
                  <a:ea typeface="微软雅黑" panose="020B0503020204020204" charset="-122"/>
                </a:rPr>
                <a:t>滞后性</a:t>
              </a:r>
              <a:r>
                <a:rPr lang="zh-CN" altLang="en-US" sz="2400" dirty="0">
                  <a:solidFill>
                    <a:schemeClr val="bg1">
                      <a:alpha val="78000"/>
                    </a:schemeClr>
                  </a:solidFill>
                  <a:latin typeface="微软雅黑" panose="020B0503020204020204" charset="-122"/>
                  <a:ea typeface="微软雅黑" panose="020B0503020204020204" charset="-122"/>
                </a:rPr>
                <a:t>，对房开企业经营情况掌握的</a:t>
              </a:r>
              <a:r>
                <a:rPr lang="zh-CN" altLang="en-US" sz="2400" dirty="0">
                  <a:solidFill>
                    <a:srgbClr val="5DF4FB">
                      <a:alpha val="78000"/>
                    </a:srgbClr>
                  </a:solidFill>
                  <a:latin typeface="微软雅黑" panose="020B0503020204020204" charset="-122"/>
                  <a:ea typeface="微软雅黑" panose="020B0503020204020204" charset="-122"/>
                </a:rPr>
                <a:t>不够全面及时</a:t>
              </a:r>
              <a:r>
                <a:rPr lang="zh-CN" altLang="en-US" sz="2400" dirty="0">
                  <a:solidFill>
                    <a:schemeClr val="bg1">
                      <a:alpha val="78000"/>
                    </a:schemeClr>
                  </a:solidFill>
                  <a:latin typeface="微软雅黑" panose="020B0503020204020204" charset="-122"/>
                  <a:ea typeface="微软雅黑" panose="020B0503020204020204" charset="-122"/>
                </a:rPr>
                <a:t>，导致项目到达清算环节时，资金已挪作他用，无力缴税。</a:t>
              </a:r>
              <a:endParaRPr lang="zh-CN" altLang="en-US" sz="2400" dirty="0">
                <a:solidFill>
                  <a:schemeClr val="bg1">
                    <a:alpha val="78000"/>
                  </a:schemeClr>
                </a:solidFill>
                <a:latin typeface="微软雅黑" panose="020B0503020204020204" charset="-122"/>
                <a:ea typeface="微软雅黑" panose="020B0503020204020204" charset="-122"/>
              </a:endParaRPr>
            </a:p>
          </p:txBody>
        </p:sp>
        <p:grpSp>
          <p:nvGrpSpPr>
            <p:cNvPr id="16" name="组合 15"/>
            <p:cNvGrpSpPr/>
            <p:nvPr/>
          </p:nvGrpSpPr>
          <p:grpSpPr>
            <a:xfrm>
              <a:off x="1754013" y="1854693"/>
              <a:ext cx="3609954" cy="612612"/>
              <a:chOff x="1754013" y="1854693"/>
              <a:chExt cx="3609954" cy="612612"/>
            </a:xfrm>
          </p:grpSpPr>
          <p:grpSp>
            <p:nvGrpSpPr>
              <p:cNvPr id="20" name="组合 19"/>
              <p:cNvGrpSpPr/>
              <p:nvPr/>
            </p:nvGrpSpPr>
            <p:grpSpPr>
              <a:xfrm>
                <a:off x="1754013" y="2032407"/>
                <a:ext cx="1239046" cy="434898"/>
                <a:chOff x="1754013" y="2032407"/>
                <a:chExt cx="1239046" cy="434898"/>
              </a:xfrm>
            </p:grpSpPr>
            <p:sp>
              <p:nvSpPr>
                <p:cNvPr id="22" name="任意多边形: 形状 21"/>
                <p:cNvSpPr/>
                <p:nvPr/>
              </p:nvSpPr>
              <p:spPr>
                <a:xfrm>
                  <a:off x="1754013" y="2032407"/>
                  <a:ext cx="1239046" cy="434898"/>
                </a:xfrm>
                <a:custGeom>
                  <a:avLst/>
                  <a:gdLst>
                    <a:gd name="connsiteX0" fmla="*/ 0 w 1304472"/>
                    <a:gd name="connsiteY0" fmla="*/ 0 h 1304472"/>
                    <a:gd name="connsiteX1" fmla="*/ 1304472 w 1304472"/>
                    <a:gd name="connsiteY1" fmla="*/ 0 h 1304472"/>
                    <a:gd name="connsiteX2" fmla="*/ 1304472 w 1304472"/>
                    <a:gd name="connsiteY2" fmla="*/ 465788 h 1304472"/>
                    <a:gd name="connsiteX3" fmla="*/ 950948 w 1304472"/>
                    <a:gd name="connsiteY3" fmla="*/ 465788 h 1304472"/>
                    <a:gd name="connsiteX4" fmla="*/ 950948 w 1304472"/>
                    <a:gd name="connsiteY4" fmla="*/ 1161058 h 1304472"/>
                    <a:gd name="connsiteX5" fmla="*/ 1304472 w 1304472"/>
                    <a:gd name="connsiteY5" fmla="*/ 1161058 h 1304472"/>
                    <a:gd name="connsiteX6" fmla="*/ 1304472 w 1304472"/>
                    <a:gd name="connsiteY6" fmla="*/ 1304472 h 1304472"/>
                    <a:gd name="connsiteX7" fmla="*/ 0 w 1304472"/>
                    <a:gd name="connsiteY7" fmla="*/ 1304472 h 1304472"/>
                    <a:gd name="connsiteX0-1" fmla="*/ 950948 w 1304472"/>
                    <a:gd name="connsiteY0-2" fmla="*/ 465788 h 1304472"/>
                    <a:gd name="connsiteX1-3" fmla="*/ 950948 w 1304472"/>
                    <a:gd name="connsiteY1-4" fmla="*/ 1161058 h 1304472"/>
                    <a:gd name="connsiteX2-5" fmla="*/ 1304472 w 1304472"/>
                    <a:gd name="connsiteY2-6" fmla="*/ 1161058 h 1304472"/>
                    <a:gd name="connsiteX3-7" fmla="*/ 1304472 w 1304472"/>
                    <a:gd name="connsiteY3-8" fmla="*/ 1304472 h 1304472"/>
                    <a:gd name="connsiteX4-9" fmla="*/ 0 w 1304472"/>
                    <a:gd name="connsiteY4-10" fmla="*/ 1304472 h 1304472"/>
                    <a:gd name="connsiteX5-11" fmla="*/ 0 w 1304472"/>
                    <a:gd name="connsiteY5-12" fmla="*/ 0 h 1304472"/>
                    <a:gd name="connsiteX6-13" fmla="*/ 1304472 w 1304472"/>
                    <a:gd name="connsiteY6-14" fmla="*/ 0 h 1304472"/>
                    <a:gd name="connsiteX7-15" fmla="*/ 1304472 w 1304472"/>
                    <a:gd name="connsiteY7-16" fmla="*/ 465788 h 1304472"/>
                    <a:gd name="connsiteX8" fmla="*/ 1042388 w 1304472"/>
                    <a:gd name="connsiteY8" fmla="*/ 557228 h 1304472"/>
                    <a:gd name="connsiteX0-17" fmla="*/ 950948 w 1304472"/>
                    <a:gd name="connsiteY0-18" fmla="*/ 465788 h 1304472"/>
                    <a:gd name="connsiteX1-19" fmla="*/ 950948 w 1304472"/>
                    <a:gd name="connsiteY1-20" fmla="*/ 1161058 h 1304472"/>
                    <a:gd name="connsiteX2-21" fmla="*/ 1304472 w 1304472"/>
                    <a:gd name="connsiteY2-22" fmla="*/ 1161058 h 1304472"/>
                    <a:gd name="connsiteX3-23" fmla="*/ 1304472 w 1304472"/>
                    <a:gd name="connsiteY3-24" fmla="*/ 1304472 h 1304472"/>
                    <a:gd name="connsiteX4-25" fmla="*/ 0 w 1304472"/>
                    <a:gd name="connsiteY4-26" fmla="*/ 1304472 h 1304472"/>
                    <a:gd name="connsiteX5-27" fmla="*/ 0 w 1304472"/>
                    <a:gd name="connsiteY5-28" fmla="*/ 0 h 1304472"/>
                    <a:gd name="connsiteX6-29" fmla="*/ 1304472 w 1304472"/>
                    <a:gd name="connsiteY6-30" fmla="*/ 0 h 1304472"/>
                    <a:gd name="connsiteX7-31" fmla="*/ 1304472 w 1304472"/>
                    <a:gd name="connsiteY7-32" fmla="*/ 465788 h 1304472"/>
                    <a:gd name="connsiteX0-33" fmla="*/ 950948 w 1304472"/>
                    <a:gd name="connsiteY0-34" fmla="*/ 1161058 h 1304472"/>
                    <a:gd name="connsiteX1-35" fmla="*/ 1304472 w 1304472"/>
                    <a:gd name="connsiteY1-36" fmla="*/ 1161058 h 1304472"/>
                    <a:gd name="connsiteX2-37" fmla="*/ 1304472 w 1304472"/>
                    <a:gd name="connsiteY2-38" fmla="*/ 1304472 h 1304472"/>
                    <a:gd name="connsiteX3-39" fmla="*/ 0 w 1304472"/>
                    <a:gd name="connsiteY3-40" fmla="*/ 1304472 h 1304472"/>
                    <a:gd name="connsiteX4-41" fmla="*/ 0 w 1304472"/>
                    <a:gd name="connsiteY4-42" fmla="*/ 0 h 1304472"/>
                    <a:gd name="connsiteX5-43" fmla="*/ 1304472 w 1304472"/>
                    <a:gd name="connsiteY5-44" fmla="*/ 0 h 1304472"/>
                    <a:gd name="connsiteX6-45" fmla="*/ 1304472 w 1304472"/>
                    <a:gd name="connsiteY6-46" fmla="*/ 465788 h 1304472"/>
                    <a:gd name="connsiteX0-47" fmla="*/ 1304472 w 1304472"/>
                    <a:gd name="connsiteY0-48" fmla="*/ 1161058 h 1304472"/>
                    <a:gd name="connsiteX1-49" fmla="*/ 1304472 w 1304472"/>
                    <a:gd name="connsiteY1-50" fmla="*/ 1304472 h 1304472"/>
                    <a:gd name="connsiteX2-51" fmla="*/ 0 w 1304472"/>
                    <a:gd name="connsiteY2-52" fmla="*/ 1304472 h 1304472"/>
                    <a:gd name="connsiteX3-53" fmla="*/ 0 w 1304472"/>
                    <a:gd name="connsiteY3-54" fmla="*/ 0 h 1304472"/>
                    <a:gd name="connsiteX4-55" fmla="*/ 1304472 w 1304472"/>
                    <a:gd name="connsiteY4-56" fmla="*/ 0 h 1304472"/>
                    <a:gd name="connsiteX5-57" fmla="*/ 1304472 w 1304472"/>
                    <a:gd name="connsiteY5-58" fmla="*/ 465788 h 1304472"/>
                    <a:gd name="connsiteX0-59" fmla="*/ 1304472 w 1304472"/>
                    <a:gd name="connsiteY0-60" fmla="*/ 1161058 h 1304472"/>
                    <a:gd name="connsiteX1-61" fmla="*/ 1304472 w 1304472"/>
                    <a:gd name="connsiteY1-62" fmla="*/ 1304472 h 1304472"/>
                    <a:gd name="connsiteX2-63" fmla="*/ 0 w 1304472"/>
                    <a:gd name="connsiteY2-64" fmla="*/ 1304472 h 1304472"/>
                    <a:gd name="connsiteX3-65" fmla="*/ 0 w 1304472"/>
                    <a:gd name="connsiteY3-66" fmla="*/ 0 h 1304472"/>
                    <a:gd name="connsiteX4-67" fmla="*/ 1304472 w 1304472"/>
                    <a:gd name="connsiteY4-68" fmla="*/ 0 h 1304472"/>
                    <a:gd name="connsiteX0-69" fmla="*/ 1304472 w 1304472"/>
                    <a:gd name="connsiteY0-70" fmla="*/ 1161058 h 1304472"/>
                    <a:gd name="connsiteX1-71" fmla="*/ 1304472 w 1304472"/>
                    <a:gd name="connsiteY1-72" fmla="*/ 1304472 h 1304472"/>
                    <a:gd name="connsiteX2-73" fmla="*/ 0 w 1304472"/>
                    <a:gd name="connsiteY2-74" fmla="*/ 1304472 h 1304472"/>
                    <a:gd name="connsiteX3-75" fmla="*/ 0 w 1304472"/>
                    <a:gd name="connsiteY3-76" fmla="*/ 0 h 1304472"/>
                    <a:gd name="connsiteX4-77" fmla="*/ 416787 w 1304472"/>
                    <a:gd name="connsiteY4-78" fmla="*/ 0 h 1304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4472" h="1304472">
                      <a:moveTo>
                        <a:pt x="1304472" y="1161058"/>
                      </a:moveTo>
                      <a:lnTo>
                        <a:pt x="1304472" y="1304472"/>
                      </a:lnTo>
                      <a:lnTo>
                        <a:pt x="0" y="1304472"/>
                      </a:lnTo>
                      <a:lnTo>
                        <a:pt x="0" y="0"/>
                      </a:lnTo>
                      <a:lnTo>
                        <a:pt x="416787" y="0"/>
                      </a:lnTo>
                    </a:path>
                  </a:pathLst>
                </a:custGeom>
                <a:noFill/>
                <a:ln w="19050">
                  <a:solidFill>
                    <a:schemeClr val="bg1">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3" name="直接连接符 22"/>
                <p:cNvCxnSpPr/>
                <p:nvPr/>
              </p:nvCxnSpPr>
              <p:spPr>
                <a:xfrm>
                  <a:off x="1891190" y="2467305"/>
                  <a:ext cx="17335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2270562" y="1854693"/>
                <a:ext cx="3093405" cy="455494"/>
              </a:xfrm>
              <a:prstGeom prst="rect">
                <a:avLst/>
              </a:prstGeom>
              <a:noFill/>
            </p:spPr>
            <p:txBody>
              <a:bodyPr wrap="square" rtlCol="0">
                <a:spAutoFit/>
              </a:bodyPr>
              <a:lstStyle/>
              <a:p>
                <a:r>
                  <a:rPr lang="zh-CN" altLang="en-US" sz="3200" b="1" dirty="0">
                    <a:solidFill>
                      <a:srgbClr val="5DF4FB"/>
                    </a:solidFill>
                    <a:latin typeface="微软雅黑" panose="020B0503020204020204" charset="-122"/>
                    <a:ea typeface="微软雅黑" panose="020B0503020204020204" charset="-122"/>
                  </a:rPr>
                  <a:t>行业数据共享壁垒</a:t>
                </a:r>
                <a:endParaRPr lang="en-US" altLang="zh-CN" sz="2400" b="1" dirty="0">
                  <a:solidFill>
                    <a:srgbClr val="5DF4FB"/>
                  </a:solidFill>
                  <a:latin typeface="微软雅黑" panose="020B0503020204020204" charset="-122"/>
                  <a:ea typeface="微软雅黑" panose="020B0503020204020204" charset="-122"/>
                </a:endParaRPr>
              </a:p>
            </p:txBody>
          </p:sp>
        </p:grpSp>
      </p:grpSp>
      <p:pic>
        <p:nvPicPr>
          <p:cNvPr id="37" name="图片 3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8941435" y="4774565"/>
            <a:ext cx="3132455" cy="2192655"/>
          </a:xfrm>
          <a:prstGeom prst="rect">
            <a:avLst/>
          </a:prstGeom>
        </p:spPr>
      </p:pic>
      <p:sp>
        <p:nvSpPr>
          <p:cNvPr id="349" name="椭圆 348"/>
          <p:cNvSpPr/>
          <p:nvPr>
            <p:custDataLst>
              <p:tags r:id="rId3"/>
            </p:custDataLst>
          </p:nvPr>
        </p:nvSpPr>
        <p:spPr>
          <a:xfrm>
            <a:off x="751387" y="2398647"/>
            <a:ext cx="149908" cy="149908"/>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菱心体简" panose="02010400000101010101" pitchFamily="49" charset="-122"/>
              <a:ea typeface="汉仪菱心体简" panose="02010400000101010101" pitchFamily="49" charset="-122"/>
              <a:cs typeface="Segoe UI"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childTnLst>
                                    <p:set>
                                      <p:cBhvr>
                                        <p:cTn id="11" dur="1" fill="hold">
                                          <p:stCondLst>
                                            <p:cond delay="0"/>
                                          </p:stCondLst>
                                        </p:cTn>
                                        <p:tgtEl>
                                          <p:spTgt spid="349"/>
                                        </p:tgtEl>
                                        <p:attrNameLst>
                                          <p:attrName>style.visibility</p:attrName>
                                        </p:attrNameLst>
                                      </p:cBhvr>
                                      <p:to>
                                        <p:strVal val="visible"/>
                                      </p:to>
                                    </p:set>
                                    <p:animEffect transition="in" filter="fade">
                                      <p:cBhvr>
                                        <p:cTn id="12" dur="25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49"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805680" y="408940"/>
            <a:ext cx="2810510" cy="393700"/>
          </a:xfrm>
          <a:prstGeom prst="roundRect">
            <a:avLst/>
          </a:prstGeom>
          <a:solidFill>
            <a:srgbClr val="00B0F0">
              <a:alpha val="52000"/>
            </a:srgbClr>
          </a:solidFill>
          <a:ln w="9525" cap="flat" cmpd="sng" algn="ctr">
            <a:solidFill>
              <a:srgbClr val="00B0F0"/>
            </a:solidFill>
            <a:prstDash val="solid"/>
          </a:ln>
          <a:effectLst>
            <a:outerShdw blurRad="50800" dist="38100" dir="5400000" algn="t" rotWithShape="0">
              <a:prstClr val="black">
                <a:alpha val="40000"/>
              </a:prstClr>
            </a:outerShdw>
          </a:effectLst>
        </p:spPr>
        <p:txBody>
          <a:bodyPr lIns="83831" tIns="41916" rIns="83831" bIns="41916" anchor="ctr"/>
          <a:lstStyle/>
          <a:p>
            <a:pPr algn="ctr" defTabSz="967740">
              <a:defRPr/>
            </a:pP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GIS地图（</a:t>
            </a:r>
            <a:r>
              <a:rPr lang="zh-CN" alt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三</a:t>
            </a:r>
            <a:r>
              <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rPr>
              <a:t>）</a:t>
            </a:r>
            <a:endParaRPr lang="en-US" sz="1700" kern="0" dirty="0">
              <a:gradFill>
                <a:gsLst>
                  <a:gs pos="83000">
                    <a:prstClr val="white"/>
                  </a:gs>
                  <a:gs pos="100000">
                    <a:prstClr val="white"/>
                  </a:gs>
                </a:gsLst>
                <a:lin ang="5400000" scaled="1"/>
              </a:gradFill>
              <a:latin typeface="微软雅黑" panose="020B0503020204020204" charset="-122"/>
              <a:ea typeface="微软雅黑" panose="020B0503020204020204" charset="-122"/>
            </a:endParaRPr>
          </a:p>
        </p:txBody>
      </p:sp>
      <p:graphicFrame>
        <p:nvGraphicFramePr>
          <p:cNvPr id="2" name="表格 1"/>
          <p:cNvGraphicFramePr/>
          <p:nvPr/>
        </p:nvGraphicFramePr>
        <p:xfrm>
          <a:off x="6096000" y="2803208"/>
          <a:ext cx="416560" cy="914400"/>
        </p:xfrm>
        <a:graphic>
          <a:graphicData uri="http://schemas.openxmlformats.org/drawingml/2006/table">
            <a:tbl>
              <a:tblPr firstRow="1" bandRow="1">
                <a:tableStyleId>{5940675A-B579-460E-94D1-54222C63F5DA}</a:tableStyleId>
              </a:tblPr>
              <a:tblGrid>
                <a:gridCol w="208280"/>
                <a:gridCol w="208280"/>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tr>
            </a:tbl>
          </a:graphicData>
        </a:graphic>
      </p:graphicFrame>
      <p:pic>
        <p:nvPicPr>
          <p:cNvPr id="4" name="图片 3"/>
          <p:cNvPicPr>
            <a:picLocks noChangeAspect="1"/>
          </p:cNvPicPr>
          <p:nvPr/>
        </p:nvPicPr>
        <p:blipFill>
          <a:blip r:embed="rId1"/>
          <a:stretch>
            <a:fillRect/>
          </a:stretch>
        </p:blipFill>
        <p:spPr>
          <a:xfrm>
            <a:off x="165735" y="1025525"/>
            <a:ext cx="11744325" cy="5832475"/>
          </a:xfrm>
          <a:prstGeom prst="rect">
            <a:avLst/>
          </a:prstGeom>
        </p:spPr>
      </p:pic>
      <p:sp>
        <p:nvSpPr>
          <p:cNvPr id="17" name="文本框 35"/>
          <p:cNvSpPr txBox="1">
            <a:spLocks noChangeArrowheads="1"/>
          </p:cNvSpPr>
          <p:nvPr/>
        </p:nvSpPr>
        <p:spPr bwMode="auto">
          <a:xfrm>
            <a:off x="449172" y="104426"/>
            <a:ext cx="1895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 3.8 GIS</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地图</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788262" y="102521"/>
            <a:ext cx="19227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3.9 </a:t>
            </a:r>
            <a:r>
              <a:rPr lang="zh-CN"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平台特点</a:t>
            </a:r>
            <a:endPar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4" name="TextBox 35"/>
          <p:cNvSpPr txBox="1">
            <a:spLocks noChangeArrowheads="1"/>
          </p:cNvSpPr>
          <p:nvPr/>
        </p:nvSpPr>
        <p:spPr bwMode="auto">
          <a:xfrm>
            <a:off x="2152650" y="998220"/>
            <a:ext cx="4295775" cy="36830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l" eaLnBrk="1" hangingPunct="1">
              <a:buClrTx/>
              <a:buSzTx/>
              <a:buFontTx/>
            </a:pPr>
            <a:r>
              <a:rPr lang="zh-CN" altLang="en-US" b="1"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sym typeface="+mn-ea"/>
              </a:rPr>
              <a:t>环节设置全面，形成一体化管理链条</a:t>
            </a:r>
            <a:endParaRPr lang="zh-CN" altLang="en-US" b="1"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sym typeface="+mn-ea"/>
            </a:endParaRPr>
          </a:p>
        </p:txBody>
      </p:sp>
      <p:grpSp>
        <p:nvGrpSpPr>
          <p:cNvPr id="6" name="组合 5"/>
          <p:cNvGrpSpPr/>
          <p:nvPr/>
        </p:nvGrpSpPr>
        <p:grpSpPr>
          <a:xfrm>
            <a:off x="2250440" y="4669155"/>
            <a:ext cx="1223645" cy="1240790"/>
            <a:chOff x="4498646" y="2484194"/>
            <a:chExt cx="1349442" cy="1565787"/>
          </a:xfrm>
        </p:grpSpPr>
        <p:sp>
          <p:nvSpPr>
            <p:cNvPr id="7" name="六边形 6"/>
            <p:cNvSpPr/>
            <p:nvPr/>
          </p:nvSpPr>
          <p:spPr>
            <a:xfrm rot="5400000">
              <a:off x="4390473" y="2592367"/>
              <a:ext cx="1565787" cy="1349442"/>
            </a:xfrm>
            <a:prstGeom prst="hexagon">
              <a:avLst/>
            </a:prstGeom>
            <a:solidFill>
              <a:srgbClr val="00B0F0">
                <a:alpha val="30000"/>
              </a:srgb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gradFill>
                  <a:gsLst>
                    <a:gs pos="0">
                      <a:prstClr val="white"/>
                    </a:gs>
                    <a:gs pos="100000">
                      <a:sysClr val="window" lastClr="FFFFFF"/>
                    </a:gs>
                  </a:gsLst>
                  <a:path path="circle">
                    <a:fillToRect r="100000" b="100000"/>
                  </a:path>
                </a:gradFill>
              </a:endParaRPr>
            </a:p>
          </p:txBody>
        </p:sp>
        <p:sp>
          <p:nvSpPr>
            <p:cNvPr id="8" name="KSO_Shape"/>
            <p:cNvSpPr/>
            <p:nvPr/>
          </p:nvSpPr>
          <p:spPr bwMode="auto">
            <a:xfrm>
              <a:off x="4873050" y="2900477"/>
              <a:ext cx="547376" cy="636484"/>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gradFill>
                  <a:gsLst>
                    <a:gs pos="0">
                      <a:prstClr val="white"/>
                    </a:gs>
                    <a:gs pos="100000">
                      <a:sysClr val="window" lastClr="FFFFFF"/>
                    </a:gs>
                  </a:gsLst>
                  <a:path path="circle">
                    <a:fillToRect r="100000" b="100000"/>
                  </a:path>
                </a:gradFill>
                <a:ea typeface="微软雅黑" panose="020B0503020204020204" charset="-122"/>
              </a:endParaRPr>
            </a:p>
          </p:txBody>
        </p:sp>
      </p:grpSp>
      <p:grpSp>
        <p:nvGrpSpPr>
          <p:cNvPr id="9" name="组合 8"/>
          <p:cNvGrpSpPr/>
          <p:nvPr/>
        </p:nvGrpSpPr>
        <p:grpSpPr>
          <a:xfrm>
            <a:off x="1483297" y="2815941"/>
            <a:ext cx="1056217" cy="1225551"/>
            <a:chOff x="4044267" y="1797944"/>
            <a:chExt cx="792163" cy="919163"/>
          </a:xfrm>
        </p:grpSpPr>
        <p:sp>
          <p:nvSpPr>
            <p:cNvPr id="10" name="六边形 9"/>
            <p:cNvSpPr/>
            <p:nvPr/>
          </p:nvSpPr>
          <p:spPr>
            <a:xfrm rot="5400000">
              <a:off x="3980767" y="1861444"/>
              <a:ext cx="919163" cy="792163"/>
            </a:xfrm>
            <a:prstGeom prst="hexagon">
              <a:avLst/>
            </a:prstGeom>
            <a:solidFill>
              <a:srgbClr val="00B0F0">
                <a:alpha val="30000"/>
              </a:srgb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gradFill>
                  <a:gsLst>
                    <a:gs pos="0">
                      <a:prstClr val="white"/>
                    </a:gs>
                    <a:gs pos="100000">
                      <a:sysClr val="window" lastClr="FFFFFF"/>
                    </a:gs>
                  </a:gsLst>
                  <a:path path="circle">
                    <a:fillToRect r="100000" b="100000"/>
                  </a:path>
                </a:gradFill>
              </a:endParaRPr>
            </a:p>
          </p:txBody>
        </p:sp>
        <p:sp>
          <p:nvSpPr>
            <p:cNvPr id="11" name="KSO_Shape"/>
            <p:cNvSpPr/>
            <p:nvPr/>
          </p:nvSpPr>
          <p:spPr bwMode="auto">
            <a:xfrm>
              <a:off x="4218937" y="2071718"/>
              <a:ext cx="443923" cy="33220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lumMod val="95000"/>
              </a:schemeClr>
            </a:solidFill>
            <a:ln>
              <a:noFill/>
            </a:ln>
          </p:spPr>
          <p:txBody>
            <a:bodyPr bIns="480000" anchor="ctr">
              <a:scene3d>
                <a:camera prst="orthographicFront"/>
                <a:lightRig rig="threePt" dir="t"/>
              </a:scene3d>
              <a:sp3d>
                <a:contourClr>
                  <a:srgbClr val="FFFFFF"/>
                </a:contourClr>
              </a:sp3d>
            </a:bodyPr>
            <a:lstStyle/>
            <a:p>
              <a:pPr algn="ctr">
                <a:defRPr/>
              </a:pPr>
              <a:endParaRPr lang="zh-CN" altLang="en-US" sz="2400" dirty="0">
                <a:gradFill>
                  <a:gsLst>
                    <a:gs pos="0">
                      <a:prstClr val="white"/>
                    </a:gs>
                    <a:gs pos="100000">
                      <a:sysClr val="window" lastClr="FFFFFF"/>
                    </a:gs>
                  </a:gsLst>
                  <a:path path="circle">
                    <a:fillToRect r="100000" b="100000"/>
                  </a:path>
                </a:gradFill>
                <a:ea typeface="微软雅黑" panose="020B0503020204020204" charset="-122"/>
              </a:endParaRPr>
            </a:p>
          </p:txBody>
        </p:sp>
      </p:grpSp>
      <p:grpSp>
        <p:nvGrpSpPr>
          <p:cNvPr id="12" name="组合 11"/>
          <p:cNvGrpSpPr/>
          <p:nvPr/>
        </p:nvGrpSpPr>
        <p:grpSpPr>
          <a:xfrm>
            <a:off x="710763" y="998240"/>
            <a:ext cx="1056217" cy="1225551"/>
            <a:chOff x="3597740" y="2617798"/>
            <a:chExt cx="792163" cy="919163"/>
          </a:xfrm>
        </p:grpSpPr>
        <p:sp>
          <p:nvSpPr>
            <p:cNvPr id="13" name="六边形 12"/>
            <p:cNvSpPr/>
            <p:nvPr/>
          </p:nvSpPr>
          <p:spPr>
            <a:xfrm rot="5400000">
              <a:off x="3534240" y="2681298"/>
              <a:ext cx="919163" cy="792163"/>
            </a:xfrm>
            <a:prstGeom prst="hexagon">
              <a:avLst/>
            </a:prstGeom>
            <a:solidFill>
              <a:srgbClr val="00B0F0">
                <a:alpha val="30000"/>
              </a:srgb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gradFill>
                  <a:gsLst>
                    <a:gs pos="0">
                      <a:prstClr val="white"/>
                    </a:gs>
                    <a:gs pos="100000">
                      <a:sysClr val="window" lastClr="FFFFFF"/>
                    </a:gs>
                  </a:gsLst>
                  <a:path path="circle">
                    <a:fillToRect r="100000" b="100000"/>
                  </a:path>
                </a:gradFill>
              </a:endParaRPr>
            </a:p>
          </p:txBody>
        </p:sp>
        <p:sp>
          <p:nvSpPr>
            <p:cNvPr id="14" name="KSO_Shape"/>
            <p:cNvSpPr/>
            <p:nvPr/>
          </p:nvSpPr>
          <p:spPr bwMode="auto">
            <a:xfrm>
              <a:off x="3792823" y="2880901"/>
              <a:ext cx="425745" cy="35904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8"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gradFill>
                  <a:gsLst>
                    <a:gs pos="0">
                      <a:prstClr val="white"/>
                    </a:gs>
                    <a:gs pos="100000">
                      <a:sysClr val="window" lastClr="FFFFFF"/>
                    </a:gs>
                  </a:gsLst>
                  <a:path path="circle">
                    <a:fillToRect r="100000" b="100000"/>
                  </a:path>
                </a:gradFill>
                <a:ea typeface="微软雅黑" panose="020B0503020204020204" charset="-122"/>
              </a:endParaRPr>
            </a:p>
          </p:txBody>
        </p:sp>
      </p:grpSp>
      <p:grpSp>
        <p:nvGrpSpPr>
          <p:cNvPr id="15" name="组合 14"/>
          <p:cNvGrpSpPr/>
          <p:nvPr/>
        </p:nvGrpSpPr>
        <p:grpSpPr>
          <a:xfrm>
            <a:off x="2423795" y="2801620"/>
            <a:ext cx="7740015" cy="431813"/>
            <a:chOff x="1714921" y="2016983"/>
            <a:chExt cx="3348000" cy="327694"/>
          </a:xfrm>
        </p:grpSpPr>
        <p:sp>
          <p:nvSpPr>
            <p:cNvPr id="19" name="TextBox 33"/>
            <p:cNvSpPr txBox="1">
              <a:spLocks noChangeArrowheads="1"/>
            </p:cNvSpPr>
            <p:nvPr/>
          </p:nvSpPr>
          <p:spPr bwMode="auto">
            <a:xfrm>
              <a:off x="1763336" y="2016983"/>
              <a:ext cx="3097846" cy="27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800" b="1"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rPr>
                <a:t>建立“重点突出、源头控管、流程追溯、精准监管”的征收管理模式</a:t>
              </a:r>
              <a:endParaRPr lang="zh-CN" altLang="en-US" sz="1800" b="1"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endParaRPr>
            </a:p>
          </p:txBody>
        </p:sp>
        <p:cxnSp>
          <p:nvCxnSpPr>
            <p:cNvPr id="18" name="直接连接符 17"/>
            <p:cNvCxnSpPr/>
            <p:nvPr/>
          </p:nvCxnSpPr>
          <p:spPr>
            <a:xfrm rot="-5400000">
              <a:off x="3388921" y="670677"/>
              <a:ext cx="0" cy="3348000"/>
            </a:xfrm>
            <a:prstGeom prst="line">
              <a:avLst/>
            </a:prstGeom>
            <a:ln w="19050">
              <a:gradFill>
                <a:gsLst>
                  <a:gs pos="50000">
                    <a:srgbClr val="00B0F0"/>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259455" y="4526915"/>
            <a:ext cx="8578215" cy="2275205"/>
            <a:chOff x="5162884" y="3795886"/>
            <a:chExt cx="3744461" cy="1259554"/>
          </a:xfrm>
        </p:grpSpPr>
        <p:grpSp>
          <p:nvGrpSpPr>
            <p:cNvPr id="27" name="组合 26"/>
            <p:cNvGrpSpPr/>
            <p:nvPr/>
          </p:nvGrpSpPr>
          <p:grpSpPr>
            <a:xfrm>
              <a:off x="5258092" y="3795886"/>
              <a:ext cx="3649253" cy="1259554"/>
              <a:chOff x="5258092" y="3795886"/>
              <a:chExt cx="3649253" cy="1259554"/>
            </a:xfrm>
          </p:grpSpPr>
          <p:sp>
            <p:nvSpPr>
              <p:cNvPr id="29" name="TextBox 28"/>
              <p:cNvSpPr txBox="1">
                <a:spLocks noChangeArrowheads="1"/>
              </p:cNvSpPr>
              <p:nvPr/>
            </p:nvSpPr>
            <p:spPr bwMode="auto">
              <a:xfrm>
                <a:off x="5436324" y="3795886"/>
                <a:ext cx="3107055" cy="20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1800" b="1"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rPr>
                  <a:t>强化以税咨政</a:t>
                </a:r>
                <a:endParaRPr lang="zh-CN" altLang="en-US" sz="1800" b="1"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endParaRPr>
              </a:p>
            </p:txBody>
          </p:sp>
          <p:sp>
            <p:nvSpPr>
              <p:cNvPr id="30" name="TextBox 29"/>
              <p:cNvSpPr txBox="1">
                <a:spLocks noChangeArrowheads="1"/>
              </p:cNvSpPr>
              <p:nvPr/>
            </p:nvSpPr>
            <p:spPr bwMode="auto">
              <a:xfrm>
                <a:off x="5258092" y="4084849"/>
                <a:ext cx="3649253" cy="97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lnSpc>
                    <a:spcPct val="150000"/>
                  </a:lnSpc>
                </a:pPr>
                <a:r>
                  <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sym typeface="+mn-ea"/>
                  </a:rPr>
                  <a:t>强化以税咨政，生成税收预测、行业分析报告，为各环节各层级管理提供决策支持，同时从环节管理到效应分析都具有向下挖掘的潜力，突破涉税数据共享、分析和运用方面的技术壁垒、推动项目管理环环相扣、风险防控闭环流转、实现行业管理精准高效</a:t>
                </a:r>
                <a:endPar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sym typeface="+mn-ea"/>
                </a:endParaRPr>
              </a:p>
            </p:txBody>
          </p:sp>
        </p:grpSp>
        <p:cxnSp>
          <p:nvCxnSpPr>
            <p:cNvPr id="28" name="直接连接符 27"/>
            <p:cNvCxnSpPr/>
            <p:nvPr/>
          </p:nvCxnSpPr>
          <p:spPr>
            <a:xfrm rot="-5400000">
              <a:off x="6836884" y="2368371"/>
              <a:ext cx="0" cy="3348000"/>
            </a:xfrm>
            <a:prstGeom prst="line">
              <a:avLst/>
            </a:prstGeom>
            <a:ln w="19050">
              <a:gradFill>
                <a:gsLst>
                  <a:gs pos="50000">
                    <a:srgbClr val="00B0F0"/>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cxnSp>
        <p:nvCxnSpPr>
          <p:cNvPr id="2" name="直接连接符 1"/>
          <p:cNvCxnSpPr/>
          <p:nvPr/>
        </p:nvCxnSpPr>
        <p:spPr>
          <a:xfrm rot="-5400000">
            <a:off x="4771607" y="-865784"/>
            <a:ext cx="0" cy="4464000"/>
          </a:xfrm>
          <a:prstGeom prst="line">
            <a:avLst/>
          </a:prstGeom>
          <a:ln w="19050">
            <a:gradFill>
              <a:gsLst>
                <a:gs pos="50000">
                  <a:srgbClr val="00B0F0"/>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31" name="TextBox 23"/>
          <p:cNvSpPr txBox="1">
            <a:spLocks noChangeArrowheads="1"/>
          </p:cNvSpPr>
          <p:nvPr/>
        </p:nvSpPr>
        <p:spPr bwMode="auto">
          <a:xfrm>
            <a:off x="2333625" y="1453515"/>
            <a:ext cx="828230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lnSpc>
                <a:spcPct val="150000"/>
              </a:lnSpc>
            </a:pPr>
            <a:r>
              <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rPr>
              <a:t>与将分布零散的房地产行业涉税数据清洗、加工、归集，根据管理需求链接到各环节管理，实现房开项目数据标准化、精细化、流程化</a:t>
            </a:r>
            <a:endPar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endParaRPr>
          </a:p>
        </p:txBody>
      </p:sp>
      <p:sp>
        <p:nvSpPr>
          <p:cNvPr id="37" name="TextBox 146"/>
          <p:cNvSpPr txBox="1">
            <a:spLocks noChangeArrowheads="1"/>
          </p:cNvSpPr>
          <p:nvPr/>
        </p:nvSpPr>
        <p:spPr bwMode="auto">
          <a:xfrm>
            <a:off x="3395980" y="1294765"/>
            <a:ext cx="56229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endParaRPr lang="zh-CN" altLang="en-US" sz="1600" dirty="0">
              <a:gradFill>
                <a:gsLst>
                  <a:gs pos="59000">
                    <a:prstClr val="white"/>
                  </a:gs>
                  <a:gs pos="4000">
                    <a:prstClr val="white"/>
                  </a:gs>
                </a:gsLst>
                <a:path path="circle">
                  <a:fillToRect l="100000" b="100000"/>
                </a:path>
              </a:gradFill>
              <a:latin typeface="微软雅黑" panose="020B0503020204020204" charset="-122"/>
              <a:ea typeface="微软雅黑" panose="020B0503020204020204" charset="-122"/>
            </a:endParaRPr>
          </a:p>
        </p:txBody>
      </p:sp>
      <p:sp>
        <p:nvSpPr>
          <p:cNvPr id="3" name="TextBox 23"/>
          <p:cNvSpPr txBox="1">
            <a:spLocks noChangeArrowheads="1"/>
          </p:cNvSpPr>
          <p:nvPr/>
        </p:nvSpPr>
        <p:spPr bwMode="auto">
          <a:xfrm>
            <a:off x="2796540" y="3296920"/>
            <a:ext cx="828230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lnSpc>
                <a:spcPct val="150000"/>
              </a:lnSpc>
            </a:pPr>
            <a:r>
              <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rPr>
              <a:t>切实掌控房开行业税源信息，在基层税务管理层面可以协助管理人员收集、整理、分析行业涉税数据，精准掌握税源情况，便于后续跟踪管理</a:t>
            </a:r>
            <a:endParaRPr lang="zh-CN" altLang="en-US" dirty="0">
              <a:gradFill>
                <a:gsLst>
                  <a:gs pos="0">
                    <a:prstClr val="white"/>
                  </a:gs>
                  <a:gs pos="100000">
                    <a:sysClr val="window" lastClr="FFFFFF"/>
                  </a:gs>
                </a:gsLst>
                <a:path path="circle">
                  <a:fillToRect r="100000" b="100000"/>
                </a:path>
              </a:gra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10" presetClass="entr" presetSubtype="0" fill="hold" nodeType="with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7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right)">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custDataLst>
              <p:tags r:id="rId1"/>
            </p:custDataLst>
          </p:nvPr>
        </p:nvSpPr>
        <p:spPr>
          <a:xfrm>
            <a:off x="463550" y="2474595"/>
            <a:ext cx="5481955" cy="3822065"/>
          </a:xfrm>
          <a:prstGeom prst="roundRect">
            <a:avLst>
              <a:gd name="adj" fmla="val 6115"/>
            </a:avLst>
          </a:prstGeom>
          <a:solidFill>
            <a:schemeClr val="accent1">
              <a:lumMod val="20000"/>
              <a:lumOff val="80000"/>
              <a:alpha val="35000"/>
            </a:schemeClr>
          </a:solidFill>
          <a:ln w="28575" cmpd="sng">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28650" y="1230630"/>
            <a:ext cx="5316624" cy="4768716"/>
            <a:chOff x="1726448" y="1708325"/>
            <a:chExt cx="3366292" cy="3150392"/>
          </a:xfrm>
        </p:grpSpPr>
        <p:sp>
          <p:nvSpPr>
            <p:cNvPr id="4" name="矩形 3"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2"/>
              </p:custDataLst>
            </p:nvPr>
          </p:nvSpPr>
          <p:spPr>
            <a:xfrm>
              <a:off x="3051270" y="2198020"/>
              <a:ext cx="1907896" cy="415313"/>
            </a:xfrm>
            <a:prstGeom prst="rect">
              <a:avLst/>
            </a:prstGeom>
          </p:spPr>
          <p:txBody>
            <a:bodyPr wrap="square">
              <a:spAutoFit/>
            </a:bodyPr>
            <a:lstStyle/>
            <a:p>
              <a:pPr>
                <a:lnSpc>
                  <a:spcPct val="120000"/>
                </a:lnSpc>
              </a:pPr>
              <a:endParaRPr lang="en-US" altLang="zh-CN" sz="2000" b="1" dirty="0">
                <a:solidFill>
                  <a:srgbClr val="5DF4FB"/>
                </a:solidFill>
                <a:latin typeface="微软雅黑" panose="020B0503020204020204" charset="-122"/>
                <a:ea typeface="微软雅黑" panose="020B0503020204020204" charset="-122"/>
              </a:endParaRPr>
            </a:p>
          </p:txBody>
        </p:sp>
        <p:sp>
          <p:nvSpPr>
            <p:cNvPr id="7" name="矩形 6"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3"/>
              </p:custDataLst>
            </p:nvPr>
          </p:nvSpPr>
          <p:spPr>
            <a:xfrm>
              <a:off x="1891348" y="2684005"/>
              <a:ext cx="3156910" cy="2174712"/>
            </a:xfrm>
            <a:prstGeom prst="rect">
              <a:avLst/>
            </a:prstGeom>
          </p:spPr>
          <p:txBody>
            <a:bodyPr wrap="square">
              <a:spAutoFit/>
            </a:bodyPr>
            <a:lstStyle/>
            <a:p>
              <a:pPr>
                <a:lnSpc>
                  <a:spcPct val="130000"/>
                </a:lnSpc>
              </a:pPr>
              <a:r>
                <a:rPr lang="zh-CN" altLang="en-US" sz="2000" dirty="0">
                  <a:solidFill>
                    <a:schemeClr val="bg1"/>
                  </a:solidFill>
                  <a:latin typeface="微软雅黑" panose="020B0503020204020204" charset="-122"/>
                  <a:ea typeface="微软雅黑" panose="020B0503020204020204" charset="-122"/>
                </a:rPr>
                <a:t>识别并完善</a:t>
              </a:r>
              <a:r>
                <a:rPr lang="zh-CN" altLang="en-US" sz="2000" b="1" dirty="0">
                  <a:solidFill>
                    <a:srgbClr val="5DF4FB"/>
                  </a:solidFill>
                  <a:latin typeface="微软雅黑" panose="020B0503020204020204" charset="-122"/>
                  <a:ea typeface="微软雅黑" panose="020B0503020204020204" charset="-122"/>
                </a:rPr>
                <a:t>1429</a:t>
              </a:r>
              <a:r>
                <a:rPr lang="zh-CN" altLang="en-US" sz="2000" dirty="0">
                  <a:solidFill>
                    <a:schemeClr val="bg1"/>
                  </a:solidFill>
                  <a:latin typeface="微软雅黑" panose="020B0503020204020204" charset="-122"/>
                  <a:ea typeface="微软雅黑" panose="020B0503020204020204" charset="-122"/>
                </a:rPr>
                <a:t>条金三系统数据，主要涉及土地信息、土增税项目、不动产项目之间的关联，核实核准在管不动产项目、土增税项目以及项目占地等基础信息。通过与第三方数据比对分析，对金三系统内的无效和错误数据进行了清理和完善，提升了房地产行业税收基础数据质量，整合了项目信息数据，让项目管理更加精准有效。</a:t>
              </a:r>
              <a:endParaRPr lang="zh-CN" altLang="en-US" sz="2000" dirty="0">
                <a:solidFill>
                  <a:schemeClr val="bg1"/>
                </a:solidFill>
                <a:latin typeface="微软雅黑" panose="020B0503020204020204" charset="-122"/>
                <a:ea typeface="微软雅黑" panose="020B0503020204020204" charset="-122"/>
              </a:endParaRPr>
            </a:p>
          </p:txBody>
        </p:sp>
        <p:grpSp>
          <p:nvGrpSpPr>
            <p:cNvPr id="9" name="组合 8"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GrpSpPr/>
            <p:nvPr/>
          </p:nvGrpSpPr>
          <p:grpSpPr>
            <a:xfrm>
              <a:off x="1726448" y="2741523"/>
              <a:ext cx="156010" cy="156006"/>
              <a:chOff x="1125737" y="2957005"/>
              <a:chExt cx="156010" cy="156006"/>
            </a:xfrm>
          </p:grpSpPr>
          <p:sp>
            <p:nvSpPr>
              <p:cNvPr id="30" name="椭圆 29"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custDataLst>
                  <p:tags r:id="rId4"/>
                </p:custDataLst>
              </p:nvPr>
            </p:nvSpPr>
            <p:spPr>
              <a:xfrm>
                <a:off x="1125737" y="2957005"/>
                <a:ext cx="156010" cy="156006"/>
              </a:xfrm>
              <a:prstGeom prst="ellipse">
                <a:avLst/>
              </a:prstGeom>
              <a:solidFill>
                <a:schemeClr val="bg1">
                  <a:alpha val="20000"/>
                </a:schemeClr>
              </a:solidFill>
            </p:spPr>
            <p:txBody>
              <a:bodyPr wrap="square" rtlCol="0" anchor="ctr">
                <a:noAutofit/>
              </a:bodyPr>
              <a:lstStyle/>
              <a:p>
                <a:pPr algn="ctr">
                  <a:lnSpc>
                    <a:spcPct val="110000"/>
                  </a:lnSpc>
                </a:pPr>
                <a:endParaRPr kumimoji="1" lang="zh-CN" altLang="en-US" b="1" dirty="0">
                  <a:latin typeface="微软雅黑" panose="020B0503020204020204" charset="-122"/>
                  <a:ea typeface="微软雅黑" panose="020B0503020204020204" charset="-122"/>
                </a:endParaRPr>
              </a:p>
            </p:txBody>
          </p:sp>
          <p:sp>
            <p:nvSpPr>
              <p:cNvPr id="31" name="椭圆 30"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custDataLst>
                  <p:tags r:id="rId5"/>
                </p:custDataLst>
              </p:nvPr>
            </p:nvSpPr>
            <p:spPr>
              <a:xfrm>
                <a:off x="1164362" y="2995629"/>
                <a:ext cx="78760" cy="78758"/>
              </a:xfrm>
              <a:prstGeom prst="ellipse">
                <a:avLst/>
              </a:prstGeom>
              <a:solidFill>
                <a:schemeClr val="bg1"/>
              </a:solidFill>
            </p:spPr>
            <p:txBody>
              <a:bodyPr wrap="square" rtlCol="0" anchor="ctr">
                <a:noAutofit/>
              </a:bodyPr>
              <a:lstStyle/>
              <a:p>
                <a:pPr algn="ctr">
                  <a:lnSpc>
                    <a:spcPct val="110000"/>
                  </a:lnSpc>
                </a:pPr>
                <a:endParaRPr kumimoji="1" lang="zh-CN" altLang="en-US" b="1" dirty="0">
                  <a:latin typeface="微软雅黑" panose="020B0503020204020204" charset="-122"/>
                  <a:ea typeface="微软雅黑" panose="020B0503020204020204" charset="-122"/>
                </a:endParaRPr>
              </a:p>
            </p:txBody>
          </p:sp>
        </p:grpSp>
        <p:grpSp>
          <p:nvGrpSpPr>
            <p:cNvPr id="16" name="组合 15"/>
            <p:cNvGrpSpPr/>
            <p:nvPr/>
          </p:nvGrpSpPr>
          <p:grpSpPr>
            <a:xfrm>
              <a:off x="1754013" y="1708325"/>
              <a:ext cx="3338727" cy="758980"/>
              <a:chOff x="1754013" y="1708325"/>
              <a:chExt cx="3338727" cy="758980"/>
            </a:xfrm>
          </p:grpSpPr>
          <p:grpSp>
            <p:nvGrpSpPr>
              <p:cNvPr id="20" name="组合 19"/>
              <p:cNvGrpSpPr/>
              <p:nvPr/>
            </p:nvGrpSpPr>
            <p:grpSpPr>
              <a:xfrm>
                <a:off x="1754013" y="2032407"/>
                <a:ext cx="1239046" cy="434898"/>
                <a:chOff x="1754013" y="2032407"/>
                <a:chExt cx="1239046" cy="434898"/>
              </a:xfrm>
            </p:grpSpPr>
            <p:sp>
              <p:nvSpPr>
                <p:cNvPr id="22" name="任意多边形: 形状 21"/>
                <p:cNvSpPr/>
                <p:nvPr>
                  <p:custDataLst>
                    <p:tags r:id="rId6"/>
                  </p:custDataLst>
                </p:nvPr>
              </p:nvSpPr>
              <p:spPr>
                <a:xfrm>
                  <a:off x="1754013" y="2032407"/>
                  <a:ext cx="1239046" cy="434898"/>
                </a:xfrm>
                <a:custGeom>
                  <a:avLst/>
                  <a:gdLst>
                    <a:gd name="connsiteX0" fmla="*/ 0 w 1304472"/>
                    <a:gd name="connsiteY0" fmla="*/ 0 h 1304472"/>
                    <a:gd name="connsiteX1" fmla="*/ 1304472 w 1304472"/>
                    <a:gd name="connsiteY1" fmla="*/ 0 h 1304472"/>
                    <a:gd name="connsiteX2" fmla="*/ 1304472 w 1304472"/>
                    <a:gd name="connsiteY2" fmla="*/ 465788 h 1304472"/>
                    <a:gd name="connsiteX3" fmla="*/ 950948 w 1304472"/>
                    <a:gd name="connsiteY3" fmla="*/ 465788 h 1304472"/>
                    <a:gd name="connsiteX4" fmla="*/ 950948 w 1304472"/>
                    <a:gd name="connsiteY4" fmla="*/ 1161058 h 1304472"/>
                    <a:gd name="connsiteX5" fmla="*/ 1304472 w 1304472"/>
                    <a:gd name="connsiteY5" fmla="*/ 1161058 h 1304472"/>
                    <a:gd name="connsiteX6" fmla="*/ 1304472 w 1304472"/>
                    <a:gd name="connsiteY6" fmla="*/ 1304472 h 1304472"/>
                    <a:gd name="connsiteX7" fmla="*/ 0 w 1304472"/>
                    <a:gd name="connsiteY7" fmla="*/ 1304472 h 1304472"/>
                    <a:gd name="connsiteX0-1" fmla="*/ 950948 w 1304472"/>
                    <a:gd name="connsiteY0-2" fmla="*/ 465788 h 1304472"/>
                    <a:gd name="connsiteX1-3" fmla="*/ 950948 w 1304472"/>
                    <a:gd name="connsiteY1-4" fmla="*/ 1161058 h 1304472"/>
                    <a:gd name="connsiteX2-5" fmla="*/ 1304472 w 1304472"/>
                    <a:gd name="connsiteY2-6" fmla="*/ 1161058 h 1304472"/>
                    <a:gd name="connsiteX3-7" fmla="*/ 1304472 w 1304472"/>
                    <a:gd name="connsiteY3-8" fmla="*/ 1304472 h 1304472"/>
                    <a:gd name="connsiteX4-9" fmla="*/ 0 w 1304472"/>
                    <a:gd name="connsiteY4-10" fmla="*/ 1304472 h 1304472"/>
                    <a:gd name="connsiteX5-11" fmla="*/ 0 w 1304472"/>
                    <a:gd name="connsiteY5-12" fmla="*/ 0 h 1304472"/>
                    <a:gd name="connsiteX6-13" fmla="*/ 1304472 w 1304472"/>
                    <a:gd name="connsiteY6-14" fmla="*/ 0 h 1304472"/>
                    <a:gd name="connsiteX7-15" fmla="*/ 1304472 w 1304472"/>
                    <a:gd name="connsiteY7-16" fmla="*/ 465788 h 1304472"/>
                    <a:gd name="connsiteX8" fmla="*/ 1042388 w 1304472"/>
                    <a:gd name="connsiteY8" fmla="*/ 557228 h 1304472"/>
                    <a:gd name="connsiteX0-17" fmla="*/ 950948 w 1304472"/>
                    <a:gd name="connsiteY0-18" fmla="*/ 465788 h 1304472"/>
                    <a:gd name="connsiteX1-19" fmla="*/ 950948 w 1304472"/>
                    <a:gd name="connsiteY1-20" fmla="*/ 1161058 h 1304472"/>
                    <a:gd name="connsiteX2-21" fmla="*/ 1304472 w 1304472"/>
                    <a:gd name="connsiteY2-22" fmla="*/ 1161058 h 1304472"/>
                    <a:gd name="connsiteX3-23" fmla="*/ 1304472 w 1304472"/>
                    <a:gd name="connsiteY3-24" fmla="*/ 1304472 h 1304472"/>
                    <a:gd name="connsiteX4-25" fmla="*/ 0 w 1304472"/>
                    <a:gd name="connsiteY4-26" fmla="*/ 1304472 h 1304472"/>
                    <a:gd name="connsiteX5-27" fmla="*/ 0 w 1304472"/>
                    <a:gd name="connsiteY5-28" fmla="*/ 0 h 1304472"/>
                    <a:gd name="connsiteX6-29" fmla="*/ 1304472 w 1304472"/>
                    <a:gd name="connsiteY6-30" fmla="*/ 0 h 1304472"/>
                    <a:gd name="connsiteX7-31" fmla="*/ 1304472 w 1304472"/>
                    <a:gd name="connsiteY7-32" fmla="*/ 465788 h 1304472"/>
                    <a:gd name="connsiteX0-33" fmla="*/ 950948 w 1304472"/>
                    <a:gd name="connsiteY0-34" fmla="*/ 1161058 h 1304472"/>
                    <a:gd name="connsiteX1-35" fmla="*/ 1304472 w 1304472"/>
                    <a:gd name="connsiteY1-36" fmla="*/ 1161058 h 1304472"/>
                    <a:gd name="connsiteX2-37" fmla="*/ 1304472 w 1304472"/>
                    <a:gd name="connsiteY2-38" fmla="*/ 1304472 h 1304472"/>
                    <a:gd name="connsiteX3-39" fmla="*/ 0 w 1304472"/>
                    <a:gd name="connsiteY3-40" fmla="*/ 1304472 h 1304472"/>
                    <a:gd name="connsiteX4-41" fmla="*/ 0 w 1304472"/>
                    <a:gd name="connsiteY4-42" fmla="*/ 0 h 1304472"/>
                    <a:gd name="connsiteX5-43" fmla="*/ 1304472 w 1304472"/>
                    <a:gd name="connsiteY5-44" fmla="*/ 0 h 1304472"/>
                    <a:gd name="connsiteX6-45" fmla="*/ 1304472 w 1304472"/>
                    <a:gd name="connsiteY6-46" fmla="*/ 465788 h 1304472"/>
                    <a:gd name="connsiteX0-47" fmla="*/ 1304472 w 1304472"/>
                    <a:gd name="connsiteY0-48" fmla="*/ 1161058 h 1304472"/>
                    <a:gd name="connsiteX1-49" fmla="*/ 1304472 w 1304472"/>
                    <a:gd name="connsiteY1-50" fmla="*/ 1304472 h 1304472"/>
                    <a:gd name="connsiteX2-51" fmla="*/ 0 w 1304472"/>
                    <a:gd name="connsiteY2-52" fmla="*/ 1304472 h 1304472"/>
                    <a:gd name="connsiteX3-53" fmla="*/ 0 w 1304472"/>
                    <a:gd name="connsiteY3-54" fmla="*/ 0 h 1304472"/>
                    <a:gd name="connsiteX4-55" fmla="*/ 1304472 w 1304472"/>
                    <a:gd name="connsiteY4-56" fmla="*/ 0 h 1304472"/>
                    <a:gd name="connsiteX5-57" fmla="*/ 1304472 w 1304472"/>
                    <a:gd name="connsiteY5-58" fmla="*/ 465788 h 1304472"/>
                    <a:gd name="connsiteX0-59" fmla="*/ 1304472 w 1304472"/>
                    <a:gd name="connsiteY0-60" fmla="*/ 1161058 h 1304472"/>
                    <a:gd name="connsiteX1-61" fmla="*/ 1304472 w 1304472"/>
                    <a:gd name="connsiteY1-62" fmla="*/ 1304472 h 1304472"/>
                    <a:gd name="connsiteX2-63" fmla="*/ 0 w 1304472"/>
                    <a:gd name="connsiteY2-64" fmla="*/ 1304472 h 1304472"/>
                    <a:gd name="connsiteX3-65" fmla="*/ 0 w 1304472"/>
                    <a:gd name="connsiteY3-66" fmla="*/ 0 h 1304472"/>
                    <a:gd name="connsiteX4-67" fmla="*/ 1304472 w 1304472"/>
                    <a:gd name="connsiteY4-68" fmla="*/ 0 h 1304472"/>
                    <a:gd name="connsiteX0-69" fmla="*/ 1304472 w 1304472"/>
                    <a:gd name="connsiteY0-70" fmla="*/ 1161058 h 1304472"/>
                    <a:gd name="connsiteX1-71" fmla="*/ 1304472 w 1304472"/>
                    <a:gd name="connsiteY1-72" fmla="*/ 1304472 h 1304472"/>
                    <a:gd name="connsiteX2-73" fmla="*/ 0 w 1304472"/>
                    <a:gd name="connsiteY2-74" fmla="*/ 1304472 h 1304472"/>
                    <a:gd name="connsiteX3-75" fmla="*/ 0 w 1304472"/>
                    <a:gd name="connsiteY3-76" fmla="*/ 0 h 1304472"/>
                    <a:gd name="connsiteX4-77" fmla="*/ 416787 w 1304472"/>
                    <a:gd name="connsiteY4-78" fmla="*/ 0 h 1304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4472" h="1304472">
                      <a:moveTo>
                        <a:pt x="1304472" y="1161058"/>
                      </a:moveTo>
                      <a:lnTo>
                        <a:pt x="1304472" y="1304472"/>
                      </a:lnTo>
                      <a:lnTo>
                        <a:pt x="0" y="1304472"/>
                      </a:lnTo>
                      <a:lnTo>
                        <a:pt x="0" y="0"/>
                      </a:lnTo>
                      <a:lnTo>
                        <a:pt x="416787" y="0"/>
                      </a:lnTo>
                    </a:path>
                  </a:pathLst>
                </a:custGeom>
                <a:noFill/>
                <a:ln w="19050">
                  <a:solidFill>
                    <a:schemeClr val="bg1">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3" name="直接连接符 22"/>
                <p:cNvCxnSpPr/>
                <p:nvPr>
                  <p:custDataLst>
                    <p:tags r:id="rId7"/>
                  </p:custDataLst>
                </p:nvPr>
              </p:nvCxnSpPr>
              <p:spPr>
                <a:xfrm>
                  <a:off x="1891190" y="2467305"/>
                  <a:ext cx="17335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custDataLst>
                  <p:tags r:id="rId8"/>
                </p:custDataLst>
              </p:nvPr>
            </p:nvSpPr>
            <p:spPr>
              <a:xfrm>
                <a:off x="2148882" y="1708325"/>
                <a:ext cx="2943858" cy="711060"/>
              </a:xfrm>
              <a:prstGeom prst="rect">
                <a:avLst/>
              </a:prstGeom>
              <a:noFill/>
            </p:spPr>
            <p:txBody>
              <a:bodyPr wrap="square" rtlCol="0">
                <a:spAutoFit/>
              </a:bodyPr>
              <a:lstStyle/>
              <a:p>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核准税源基础信息</a:t>
                </a:r>
                <a:endPar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endParaRPr>
              </a:p>
              <a:p>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 </a:t>
                </a:r>
                <a:r>
                  <a:rPr lang="en-US" altLang="zh-CN" sz="3200" dirty="0">
                    <a:gradFill>
                      <a:gsLst>
                        <a:gs pos="23000">
                          <a:prstClr val="white"/>
                        </a:gs>
                        <a:gs pos="52000">
                          <a:prstClr val="white"/>
                        </a:gs>
                      </a:gsLst>
                      <a:lin ang="10800000" scaled="1"/>
                    </a:gradFill>
                    <a:latin typeface="Impact" panose="020B0806030902050204"/>
                    <a:ea typeface="黑体" panose="02010609060101010101" charset="-122"/>
                    <a:sym typeface="+mn-lt"/>
                  </a:rPr>
                  <a:t>                       </a:t>
                </a:r>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提升数据质量</a:t>
                </a:r>
                <a:endParaRPr lang="en-US" altLang="zh-CN" sz="3200" b="1" dirty="0">
                  <a:solidFill>
                    <a:srgbClr val="5DF4FB"/>
                  </a:solidFill>
                  <a:latin typeface="微软雅黑" panose="020B0503020204020204" charset="-122"/>
                  <a:ea typeface="微软雅黑" panose="020B0503020204020204" charset="-122"/>
                </a:endParaRPr>
              </a:p>
            </p:txBody>
          </p:sp>
        </p:grpSp>
      </p:grpSp>
      <p:graphicFrame>
        <p:nvGraphicFramePr>
          <p:cNvPr id="5" name="表格 4"/>
          <p:cNvGraphicFramePr/>
          <p:nvPr>
            <p:custDataLst>
              <p:tags r:id="rId9"/>
            </p:custDataLst>
          </p:nvPr>
        </p:nvGraphicFramePr>
        <p:xfrm>
          <a:off x="6171565" y="1817370"/>
          <a:ext cx="5426075" cy="4790440"/>
        </p:xfrm>
        <a:graphic>
          <a:graphicData uri="http://schemas.openxmlformats.org/drawingml/2006/table">
            <a:tbl>
              <a:tblPr firstRow="1" bandRow="1">
                <a:tableStyleId>{16D9F66E-5EB9-4882-86FB-DCBF35E3C3E4}</a:tableStyleId>
              </a:tblPr>
              <a:tblGrid>
                <a:gridCol w="932180"/>
                <a:gridCol w="3325495"/>
                <a:gridCol w="1168400"/>
              </a:tblGrid>
              <a:tr h="737870">
                <a:tc gridSpan="3">
                  <a:txBody>
                    <a:bodyPr/>
                    <a:lstStyle/>
                    <a:p>
                      <a:pPr indent="0" algn="ctr" fontAlgn="auto">
                        <a:lnSpc>
                          <a:spcPct val="120000"/>
                        </a:lnSpc>
                        <a:spcBef>
                          <a:spcPts val="0"/>
                        </a:spcBef>
                        <a:spcAft>
                          <a:spcPts val="0"/>
                        </a:spcAft>
                        <a:buNone/>
                      </a:pPr>
                      <a:r>
                        <a:rPr lang="zh-CN" altLang="en-US" sz="2000" spc="130" baseline="0" dirty="0">
                          <a:solidFill>
                            <a:schemeClr val="bg1"/>
                          </a:solidFill>
                          <a:uFillTx/>
                          <a:latin typeface="Arial" panose="020B0604020202020204" pitchFamily="34" charset="0"/>
                          <a:ea typeface="Calibri" panose="020F0502020204030204" pitchFamily="34" charset="0"/>
                        </a:rPr>
                        <a:t>金三数据质量疑点</a:t>
                      </a:r>
                      <a:endParaRPr lang="zh-CN" altLang="en-US" sz="2000" spc="130" baseline="0" dirty="0">
                        <a:solidFill>
                          <a:schemeClr val="bg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cPr marL="195346" marR="195346" marT="51709" marB="51709" anchor="ctr">
                    <a:lnL w="9525" cap="flat" cmpd="sng" algn="ctr">
                      <a:solidFill>
                        <a:srgbClr val="B28E4E"/>
                      </a:solidFill>
                      <a:prstDash val="dash"/>
                      <a:round/>
                      <a:headEnd type="none" w="med" len="med"/>
                      <a:tailEnd type="none" w="med" len="med"/>
                    </a:lnL>
                    <a:lnR w="9525" cap="flat" cmpd="sng" algn="ctr">
                      <a:solidFill>
                        <a:srgbClr val="B28E4E"/>
                      </a:solidFill>
                      <a:prstDash val="dash"/>
                      <a:round/>
                      <a:headEnd type="none" w="med" len="med"/>
                      <a:tailEnd type="none" w="med" len="med"/>
                    </a:lnR>
                    <a:lnT w="9525">
                      <a:solidFill>
                        <a:srgbClr val="B28E4E"/>
                      </a:solidFill>
                      <a:prstDash val="dash"/>
                    </a:lnT>
                    <a:lnB w="9525">
                      <a:solidFill>
                        <a:srgbClr val="B28E4E"/>
                      </a:solidFill>
                      <a:prstDash val="dash"/>
                    </a:lnB>
                    <a:lnTlToBr>
                      <a:noFill/>
                    </a:lnTlToBr>
                    <a:lnBlToTr>
                      <a:noFill/>
                    </a:lnBlToTr>
                    <a:solidFill>
                      <a:srgbClr val="FFFFFF"/>
                    </a:solidFill>
                  </a:tcPr>
                </a:tc>
                <a:tc hMerge="1">
                  <a:tcPr marL="195346" marR="195346" marT="51709" marB="51709" anchor="ctr">
                    <a:lnL w="9525" cap="flat" cmpd="sng" algn="ctr">
                      <a:solidFill>
                        <a:srgbClr val="B28E4E"/>
                      </a:solidFill>
                      <a:prstDash val="dash"/>
                      <a:round/>
                      <a:headEnd type="none" w="med" len="med"/>
                      <a:tailEnd type="none" w="med" len="med"/>
                    </a:lnL>
                    <a:lnR w="9525" cap="flat" cmpd="sng" algn="ctr">
                      <a:solidFill>
                        <a:srgbClr val="B28E4E"/>
                      </a:solidFill>
                      <a:prstDash val="dash"/>
                      <a:round/>
                      <a:headEnd type="none" w="med" len="med"/>
                      <a:tailEnd type="none" w="med" len="med"/>
                    </a:lnR>
                    <a:lnT w="9525">
                      <a:solidFill>
                        <a:srgbClr val="B28E4E"/>
                      </a:solidFill>
                      <a:prstDash val="dash"/>
                    </a:lnT>
                    <a:lnB w="9525">
                      <a:solidFill>
                        <a:srgbClr val="B28E4E"/>
                      </a:solidFill>
                      <a:prstDash val="dash"/>
                    </a:lnB>
                    <a:lnTlToBr>
                      <a:noFill/>
                    </a:lnTlToBr>
                    <a:lnBlToTr>
                      <a:noFill/>
                    </a:lnBlToTr>
                    <a:solidFill>
                      <a:srgbClr val="FFFFFF"/>
                    </a:solidFill>
                  </a:tcPr>
                </a:tc>
              </a:tr>
              <a:tr h="452120">
                <a:tc>
                  <a:txBody>
                    <a:bodyPr/>
                    <a:lstStyle/>
                    <a:p>
                      <a:pPr indent="0" algn="ctr" fontAlgn="auto">
                        <a:lnSpc>
                          <a:spcPct val="120000"/>
                        </a:lnSpc>
                        <a:spcBef>
                          <a:spcPts val="0"/>
                        </a:spcBef>
                        <a:spcAft>
                          <a:spcPts val="0"/>
                        </a:spcAft>
                        <a:buNone/>
                      </a:pPr>
                      <a:r>
                        <a:rPr lang="zh-CN" altLang="en-US" sz="1200" b="1" spc="120" baseline="0" dirty="0">
                          <a:solidFill>
                            <a:schemeClr val="accent1"/>
                          </a:solidFill>
                          <a:uFillTx/>
                          <a:latin typeface="Arial" panose="020B0604020202020204" pitchFamily="34" charset="0"/>
                          <a:ea typeface="Calibri" panose="020F0502020204030204" pitchFamily="34" charset="0"/>
                        </a:rPr>
                        <a:t>序号</a:t>
                      </a:r>
                      <a:endParaRPr lang="zh-CN" altLang="en-US" sz="1200" b="1" spc="120" baseline="0" dirty="0">
                        <a:solidFill>
                          <a:schemeClr val="accent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1" spc="120" baseline="0" dirty="0">
                          <a:solidFill>
                            <a:schemeClr val="accent1"/>
                          </a:solidFill>
                          <a:uFillTx/>
                          <a:latin typeface="Arial" panose="020B0604020202020204" pitchFamily="34" charset="0"/>
                          <a:ea typeface="Calibri" panose="020F0502020204030204" pitchFamily="34" charset="0"/>
                        </a:rPr>
                        <a:t>疑点数据</a:t>
                      </a:r>
                      <a:endParaRPr lang="zh-CN" altLang="en-US" sz="1200" b="1" spc="120" baseline="0" dirty="0">
                        <a:solidFill>
                          <a:schemeClr val="accent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1" spc="120" baseline="0" dirty="0">
                          <a:solidFill>
                            <a:schemeClr val="accent1"/>
                          </a:solidFill>
                          <a:uFillTx/>
                          <a:latin typeface="Arial" panose="020B0604020202020204" pitchFamily="34" charset="0"/>
                          <a:ea typeface="Calibri" panose="020F0502020204030204" pitchFamily="34" charset="0"/>
                        </a:rPr>
                        <a:t>疑点数量</a:t>
                      </a:r>
                      <a:endParaRPr lang="zh-CN" altLang="en-US" sz="1200" b="1" spc="120" baseline="0" dirty="0">
                        <a:solidFill>
                          <a:schemeClr val="accent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2740">
                <a:tc>
                  <a:txBody>
                    <a:bodyPr/>
                    <a:lstStyle/>
                    <a:p>
                      <a:pPr indent="0" algn="ctr">
                        <a:lnSpc>
                          <a:spcPct val="120000"/>
                        </a:lnSpc>
                        <a:spcBef>
                          <a:spcPts val="0"/>
                        </a:spcBef>
                        <a:spcAft>
                          <a:spcPts val="0"/>
                        </a:spcAft>
                        <a:buNone/>
                      </a:pPr>
                      <a:r>
                        <a:rPr lang="en-US" altLang="zh-CN" sz="1300" spc="120" baseline="0" dirty="0">
                          <a:solidFill>
                            <a:schemeClr val="tx1"/>
                          </a:solidFill>
                          <a:uFillTx/>
                          <a:latin typeface="Arial" panose="020B0604020202020204" pitchFamily="34" charset="0"/>
                          <a:ea typeface="Calibri" panose="020F0502020204030204" pitchFamily="34" charset="0"/>
                        </a:rPr>
                        <a:t>1</a:t>
                      </a:r>
                      <a:endParaRPr lang="en-US" altLang="zh-CN" sz="13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dirty="0">
                          <a:solidFill>
                            <a:schemeClr val="tx1"/>
                          </a:solidFill>
                          <a:uFillTx/>
                          <a:latin typeface="Arial" panose="020B0604020202020204" pitchFamily="34" charset="0"/>
                          <a:ea typeface="Calibri" panose="020F0502020204030204" pitchFamily="34" charset="0"/>
                        </a:rPr>
                        <a:t>不动产项目未关联土地增值税项目</a:t>
                      </a:r>
                      <a:endParaRPr lang="zh-CN" altLang="en-US" sz="12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en-US" altLang="zh-CN" sz="1200" b="0" spc="120" baseline="0" dirty="0">
                          <a:solidFill>
                            <a:schemeClr val="tx1"/>
                          </a:solidFill>
                          <a:uFillTx/>
                          <a:latin typeface="Arial" panose="020B0604020202020204" pitchFamily="34" charset="0"/>
                          <a:ea typeface="Calibri" panose="020F0502020204030204" pitchFamily="34" charset="0"/>
                          <a:cs typeface="方正正大黑_GBK" panose="02000000000000000000" pitchFamily="2" charset="-122"/>
                        </a:rPr>
                        <a:t>114</a:t>
                      </a:r>
                      <a:endParaRPr lang="en-US" altLang="zh-CN" sz="1200" b="0" spc="120" baseline="0" dirty="0">
                        <a:solidFill>
                          <a:schemeClr val="tx1"/>
                        </a:solidFill>
                        <a:uFillTx/>
                        <a:latin typeface="Arial" panose="020B0604020202020204" pitchFamily="34" charset="0"/>
                        <a:ea typeface="Calibri" panose="020F0502020204030204" pitchFamily="34" charset="0"/>
                        <a:cs typeface="方正正大黑_GBK" panose="02000000000000000000" pitchFamily="2" charset="-122"/>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2740">
                <a:tc>
                  <a:txBody>
                    <a:bodyPr/>
                    <a:lstStyle/>
                    <a:p>
                      <a:pPr indent="0" algn="ctr">
                        <a:lnSpc>
                          <a:spcPct val="120000"/>
                        </a:lnSpc>
                        <a:spcBef>
                          <a:spcPts val="0"/>
                        </a:spcBef>
                        <a:spcAft>
                          <a:spcPts val="0"/>
                        </a:spcAft>
                        <a:buNone/>
                      </a:pPr>
                      <a:r>
                        <a:rPr lang="en-US" altLang="zh-CN" sz="1300" spc="120" baseline="0" dirty="0">
                          <a:solidFill>
                            <a:schemeClr val="tx1"/>
                          </a:solidFill>
                          <a:uFillTx/>
                          <a:latin typeface="Arial" panose="020B0604020202020204" pitchFamily="34" charset="0"/>
                          <a:ea typeface="Calibri" panose="020F0502020204030204" pitchFamily="34" charset="0"/>
                        </a:rPr>
                        <a:t>2</a:t>
                      </a:r>
                      <a:endParaRPr lang="en-US" altLang="zh-CN" sz="13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dirty="0">
                          <a:solidFill>
                            <a:schemeClr val="tx1"/>
                          </a:solidFill>
                          <a:uFillTx/>
                          <a:latin typeface="Arial" panose="020B0604020202020204" pitchFamily="34" charset="0"/>
                          <a:ea typeface="Calibri" panose="020F0502020204030204" pitchFamily="34" charset="0"/>
                        </a:rPr>
                        <a:t>土地增值税项目未关联不动产项目</a:t>
                      </a:r>
                      <a:endParaRPr lang="zh-CN" altLang="en-US" sz="12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dirty="0">
                          <a:solidFill>
                            <a:schemeClr val="tx1"/>
                          </a:solidFill>
                          <a:uFillTx/>
                          <a:latin typeface="Arial" panose="020B0604020202020204" pitchFamily="34" charset="0"/>
                          <a:ea typeface="Calibri" panose="020F0502020204030204" pitchFamily="34" charset="0"/>
                        </a:rPr>
                        <a:t>100</a:t>
                      </a:r>
                      <a:endParaRPr lang="zh-CN" altLang="en-US" sz="12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2740">
                <a:tc>
                  <a:txBody>
                    <a:bodyPr/>
                    <a:lstStyle/>
                    <a:p>
                      <a:pPr indent="0" algn="ctr">
                        <a:lnSpc>
                          <a:spcPct val="120000"/>
                        </a:lnSpc>
                        <a:spcBef>
                          <a:spcPts val="0"/>
                        </a:spcBef>
                        <a:spcAft>
                          <a:spcPts val="0"/>
                        </a:spcAft>
                        <a:buNone/>
                      </a:pPr>
                      <a:r>
                        <a:rPr lang="en-US" altLang="zh-CN" sz="1300" spc="120" baseline="0" dirty="0">
                          <a:solidFill>
                            <a:schemeClr val="tx1"/>
                          </a:solidFill>
                          <a:uFillTx/>
                          <a:latin typeface="Arial" panose="020B0604020202020204" pitchFamily="34" charset="0"/>
                          <a:ea typeface="Calibri" panose="020F0502020204030204" pitchFamily="34" charset="0"/>
                        </a:rPr>
                        <a:t>3</a:t>
                      </a:r>
                      <a:endParaRPr lang="en-US" altLang="zh-CN" sz="13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a:solidFill>
                            <a:schemeClr val="tx1"/>
                          </a:solidFill>
                          <a:uFillTx/>
                          <a:latin typeface="Arial" panose="020B0604020202020204" pitchFamily="34" charset="0"/>
                          <a:ea typeface="Calibri" panose="020F0502020204030204" pitchFamily="34" charset="0"/>
                        </a:rPr>
                        <a:t>不动产项目,未关联建设期项目信息</a:t>
                      </a:r>
                      <a:endParaRPr lang="zh-CN" altLang="en-US" sz="1200" b="0" spc="120" baseline="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dirty="0">
                          <a:solidFill>
                            <a:schemeClr val="tx1"/>
                          </a:solidFill>
                          <a:uFillTx/>
                          <a:latin typeface="Arial" panose="020B0604020202020204" pitchFamily="34" charset="0"/>
                          <a:ea typeface="Calibri" panose="020F0502020204030204" pitchFamily="34" charset="0"/>
                        </a:rPr>
                        <a:t>399</a:t>
                      </a:r>
                      <a:endParaRPr lang="zh-CN" altLang="en-US" sz="12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3400">
                <a:tc>
                  <a:txBody>
                    <a:bodyPr/>
                    <a:lstStyle/>
                    <a:p>
                      <a:pPr indent="0" algn="ctr">
                        <a:lnSpc>
                          <a:spcPct val="120000"/>
                        </a:lnSpc>
                        <a:spcBef>
                          <a:spcPts val="0"/>
                        </a:spcBef>
                        <a:spcAft>
                          <a:spcPts val="0"/>
                        </a:spcAft>
                        <a:buNone/>
                      </a:pPr>
                      <a:r>
                        <a:rPr lang="en-US" altLang="en-US" sz="1300" spc="120" baseline="0" dirty="0">
                          <a:solidFill>
                            <a:schemeClr val="tx1"/>
                          </a:solidFill>
                          <a:uFillTx/>
                          <a:latin typeface="Arial" panose="020B0604020202020204" pitchFamily="34" charset="0"/>
                          <a:ea typeface="Calibri" panose="020F0502020204030204" pitchFamily="34" charset="0"/>
                        </a:rPr>
                        <a:t>4</a:t>
                      </a:r>
                      <a:endParaRPr lang="en-US" altLang="en-US" sz="13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a:solidFill>
                            <a:schemeClr val="tx1"/>
                          </a:solidFill>
                          <a:uFillTx/>
                          <a:latin typeface="Arial" panose="020B0604020202020204" pitchFamily="34" charset="0"/>
                          <a:ea typeface="Calibri" panose="020F0502020204030204" pitchFamily="34" charset="0"/>
                        </a:rPr>
                        <a:t>土增税项目关联的不动产项目,未登记或登记无效或关联错误</a:t>
                      </a:r>
                      <a:endParaRPr lang="zh-CN" altLang="en-US" sz="1200" b="0" spc="120" baseline="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a:solidFill>
                            <a:schemeClr val="tx1"/>
                          </a:solidFill>
                          <a:uFillTx/>
                          <a:latin typeface="Arial" panose="020B0604020202020204" pitchFamily="34" charset="0"/>
                          <a:ea typeface="Calibri" panose="020F0502020204030204" pitchFamily="34" charset="0"/>
                        </a:rPr>
                        <a:t>78</a:t>
                      </a:r>
                      <a:endParaRPr lang="zh-CN" altLang="en-US" sz="1200" b="0" spc="120" baseline="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2740">
                <a:tc>
                  <a:txBody>
                    <a:bodyPr/>
                    <a:lstStyle/>
                    <a:p>
                      <a:pPr indent="0" algn="ctr">
                        <a:lnSpc>
                          <a:spcPct val="120000"/>
                        </a:lnSpc>
                        <a:spcBef>
                          <a:spcPts val="0"/>
                        </a:spcBef>
                        <a:spcAft>
                          <a:spcPts val="0"/>
                        </a:spcAft>
                        <a:buNone/>
                      </a:pPr>
                      <a:r>
                        <a:rPr lang="en-US" altLang="zh-CN" sz="1300" spc="120" baseline="0" dirty="0">
                          <a:solidFill>
                            <a:schemeClr val="tx1"/>
                          </a:solidFill>
                          <a:uFillTx/>
                          <a:latin typeface="Arial" panose="020B0604020202020204" pitchFamily="34" charset="0"/>
                          <a:ea typeface="Calibri" panose="020F0502020204030204" pitchFamily="34" charset="0"/>
                        </a:rPr>
                        <a:t>5</a:t>
                      </a:r>
                      <a:endParaRPr lang="en-US" altLang="zh-CN" sz="13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a:solidFill>
                            <a:schemeClr val="tx1"/>
                          </a:solidFill>
                          <a:uFillTx/>
                          <a:latin typeface="Arial" panose="020B0604020202020204" pitchFamily="34" charset="0"/>
                          <a:ea typeface="Calibri" panose="020F0502020204030204" pitchFamily="34" charset="0"/>
                        </a:rPr>
                        <a:t>不动产项目未关联土地信息</a:t>
                      </a:r>
                      <a:endParaRPr lang="zh-CN" altLang="en-US" sz="1200" b="0" spc="120" baseline="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dirty="0">
                          <a:solidFill>
                            <a:schemeClr val="tx1"/>
                          </a:solidFill>
                          <a:uFillTx/>
                          <a:latin typeface="Arial" panose="020B0604020202020204" pitchFamily="34" charset="0"/>
                          <a:ea typeface="Calibri" panose="020F0502020204030204" pitchFamily="34" charset="0"/>
                        </a:rPr>
                        <a:t>19</a:t>
                      </a:r>
                      <a:endParaRPr lang="zh-CN" altLang="en-US" sz="12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2740">
                <a:tc>
                  <a:txBody>
                    <a:bodyPr/>
                    <a:lstStyle/>
                    <a:p>
                      <a:pPr indent="0" algn="ctr">
                        <a:lnSpc>
                          <a:spcPct val="120000"/>
                        </a:lnSpc>
                        <a:spcBef>
                          <a:spcPts val="0"/>
                        </a:spcBef>
                        <a:spcAft>
                          <a:spcPts val="0"/>
                        </a:spcAft>
                        <a:buNone/>
                      </a:pPr>
                      <a:r>
                        <a:rPr lang="en-US" altLang="en-US" sz="1300" spc="120" baseline="0" dirty="0">
                          <a:solidFill>
                            <a:schemeClr val="tx1"/>
                          </a:solidFill>
                          <a:uFillTx/>
                          <a:latin typeface="Arial" panose="020B0604020202020204" pitchFamily="34" charset="0"/>
                          <a:ea typeface="Calibri" panose="020F0502020204030204" pitchFamily="34" charset="0"/>
                        </a:rPr>
                        <a:t>6</a:t>
                      </a:r>
                      <a:endParaRPr lang="en-US" altLang="en-US" sz="13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a:solidFill>
                            <a:schemeClr val="tx1"/>
                          </a:solidFill>
                          <a:uFillTx/>
                          <a:latin typeface="Arial" panose="020B0604020202020204" pitchFamily="34" charset="0"/>
                          <a:ea typeface="Calibri" panose="020F0502020204030204" pitchFamily="34" charset="0"/>
                        </a:rPr>
                        <a:t>土增税项目未关联土地信息</a:t>
                      </a:r>
                      <a:endParaRPr lang="zh-CN" altLang="en-US" sz="1200" b="0" spc="120" baseline="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a:solidFill>
                            <a:schemeClr val="tx1"/>
                          </a:solidFill>
                          <a:uFillTx/>
                          <a:latin typeface="Arial" panose="020B0604020202020204" pitchFamily="34" charset="0"/>
                          <a:ea typeface="Calibri" panose="020F0502020204030204" pitchFamily="34" charset="0"/>
                        </a:rPr>
                        <a:t>574</a:t>
                      </a:r>
                      <a:endParaRPr lang="zh-CN" altLang="en-US" sz="1200" b="0" spc="120" baseline="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3400">
                <a:tc>
                  <a:txBody>
                    <a:bodyPr/>
                    <a:lstStyle/>
                    <a:p>
                      <a:pPr indent="0" algn="ctr">
                        <a:lnSpc>
                          <a:spcPct val="120000"/>
                        </a:lnSpc>
                        <a:spcBef>
                          <a:spcPts val="0"/>
                        </a:spcBef>
                        <a:spcAft>
                          <a:spcPts val="0"/>
                        </a:spcAft>
                        <a:buNone/>
                      </a:pPr>
                      <a:r>
                        <a:rPr lang="en-US" altLang="en-US" sz="1300" spc="120" baseline="0" dirty="0">
                          <a:solidFill>
                            <a:schemeClr val="tx1"/>
                          </a:solidFill>
                          <a:uFillTx/>
                          <a:latin typeface="Arial" panose="020B0604020202020204" pitchFamily="34" charset="0"/>
                          <a:ea typeface="Calibri" panose="020F0502020204030204" pitchFamily="34" charset="0"/>
                        </a:rPr>
                        <a:t>7</a:t>
                      </a:r>
                      <a:endParaRPr lang="en-US" altLang="en-US" sz="13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dirty="0">
                          <a:solidFill>
                            <a:schemeClr val="tx1"/>
                          </a:solidFill>
                          <a:uFillTx/>
                          <a:latin typeface="Arial" panose="020B0604020202020204" pitchFamily="34" charset="0"/>
                          <a:ea typeface="Calibri" panose="020F0502020204030204" pitchFamily="34" charset="0"/>
                        </a:rPr>
                        <a:t>不动产项目关联的土地信息不存在土地税源中或存在的土地税源无效</a:t>
                      </a:r>
                      <a:endParaRPr lang="zh-CN" altLang="en-US" sz="12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dirty="0">
                          <a:solidFill>
                            <a:schemeClr val="tx1"/>
                          </a:solidFill>
                          <a:uFillTx/>
                          <a:latin typeface="Arial" panose="020B0604020202020204" pitchFamily="34" charset="0"/>
                          <a:ea typeface="Calibri" panose="020F0502020204030204" pitchFamily="34" charset="0"/>
                        </a:rPr>
                        <a:t>102</a:t>
                      </a:r>
                      <a:endParaRPr lang="zh-CN" altLang="en-US" sz="12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3400">
                <a:tc>
                  <a:txBody>
                    <a:bodyPr/>
                    <a:lstStyle/>
                    <a:p>
                      <a:pPr indent="0" algn="ctr">
                        <a:lnSpc>
                          <a:spcPct val="120000"/>
                        </a:lnSpc>
                        <a:spcBef>
                          <a:spcPts val="0"/>
                        </a:spcBef>
                        <a:spcAft>
                          <a:spcPts val="0"/>
                        </a:spcAft>
                        <a:buNone/>
                      </a:pPr>
                      <a:r>
                        <a:rPr lang="en-US" altLang="en-US" sz="1300" b="0" spc="120" baseline="0" dirty="0">
                          <a:solidFill>
                            <a:schemeClr val="tx1"/>
                          </a:solidFill>
                          <a:uFillTx/>
                          <a:latin typeface="Arial" panose="020B0604020202020204" pitchFamily="34" charset="0"/>
                          <a:ea typeface="Calibri" panose="020F0502020204030204" pitchFamily="34" charset="0"/>
                        </a:rPr>
                        <a:t>8</a:t>
                      </a:r>
                      <a:endParaRPr lang="en-US" altLang="en-US" sz="13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dirty="0">
                          <a:solidFill>
                            <a:schemeClr val="tx1"/>
                          </a:solidFill>
                          <a:uFillTx/>
                          <a:latin typeface="Arial" panose="020B0604020202020204" pitchFamily="34" charset="0"/>
                          <a:ea typeface="Calibri" panose="020F0502020204030204" pitchFamily="34" charset="0"/>
                        </a:rPr>
                        <a:t>土增税项目关联的土地信息不存在土地税源中或存在的土地税源无效</a:t>
                      </a:r>
                      <a:endParaRPr lang="zh-CN" altLang="en-US" sz="12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0" spc="120" baseline="0" dirty="0">
                          <a:solidFill>
                            <a:schemeClr val="tx1"/>
                          </a:solidFill>
                          <a:uFillTx/>
                          <a:latin typeface="Arial" panose="020B0604020202020204" pitchFamily="34" charset="0"/>
                          <a:ea typeface="Calibri" panose="020F0502020204030204" pitchFamily="34" charset="0"/>
                        </a:rPr>
                        <a:t>43</a:t>
                      </a:r>
                      <a:endParaRPr lang="zh-CN" altLang="en-US" sz="1200" b="0"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2740">
                <a:tc>
                  <a:txBody>
                    <a:bodyPr/>
                    <a:lstStyle/>
                    <a:p>
                      <a:pPr indent="0" algn="ctr">
                        <a:lnSpc>
                          <a:spcPct val="120000"/>
                        </a:lnSpc>
                        <a:spcBef>
                          <a:spcPts val="0"/>
                        </a:spcBef>
                        <a:spcAft>
                          <a:spcPts val="0"/>
                        </a:spcAft>
                        <a:buNone/>
                      </a:pPr>
                      <a:endParaRPr lang="zh-CN" altLang="en-US" sz="1300" b="0" spc="120" baseline="0" dirty="0">
                        <a:solidFill>
                          <a:schemeClr val="tx1"/>
                        </a:solidFill>
                        <a:uFillTx/>
                        <a:latin typeface="Arial" panose="020B0604020202020204" pitchFamily="34" charset="0"/>
                        <a:ea typeface="宋体" panose="02010600030101010101" pitchFamily="2" charset="-122"/>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1" spc="120" dirty="0">
                          <a:solidFill>
                            <a:schemeClr val="tx1"/>
                          </a:solidFill>
                          <a:uFillTx/>
                          <a:latin typeface="Arial" panose="020B0604020202020204" pitchFamily="34" charset="0"/>
                          <a:ea typeface="宋体" panose="02010600030101010101" pitchFamily="2" charset="-122"/>
                          <a:sym typeface="+mn-ea"/>
                        </a:rPr>
                        <a:t>合计</a:t>
                      </a:r>
                      <a:endParaRPr lang="zh-CN" altLang="en-US" sz="1200" b="1" spc="120" baseline="0" dirty="0">
                        <a:solidFill>
                          <a:schemeClr val="tx1"/>
                        </a:solidFill>
                        <a:uFillTx/>
                        <a:latin typeface="Arial" panose="020B0604020202020204" pitchFamily="34" charset="0"/>
                        <a:ea typeface="宋体" panose="02010600030101010101" pitchFamily="2" charset="-122"/>
                        <a:sym typeface="+mn-ea"/>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fontAlgn="auto">
                        <a:lnSpc>
                          <a:spcPct val="120000"/>
                        </a:lnSpc>
                        <a:spcBef>
                          <a:spcPts val="0"/>
                        </a:spcBef>
                        <a:spcAft>
                          <a:spcPts val="0"/>
                        </a:spcAft>
                        <a:buNone/>
                      </a:pPr>
                      <a:r>
                        <a:rPr lang="zh-CN" altLang="en-US" sz="1200" b="1" spc="120" baseline="0" dirty="0">
                          <a:solidFill>
                            <a:schemeClr val="tx1"/>
                          </a:solidFill>
                          <a:uFillTx/>
                          <a:latin typeface="Arial" panose="020B0604020202020204" pitchFamily="34" charset="0"/>
                          <a:ea typeface="Calibri" panose="020F0502020204030204" pitchFamily="34" charset="0"/>
                        </a:rPr>
                        <a:t>1429</a:t>
                      </a:r>
                      <a:endParaRPr lang="zh-CN" altLang="en-US" sz="1200" b="1" spc="120" baseline="0" dirty="0">
                        <a:solidFill>
                          <a:schemeClr val="tx1"/>
                        </a:solidFill>
                        <a:uFillTx/>
                        <a:latin typeface="Arial" panose="020B0604020202020204" pitchFamily="34" charset="0"/>
                        <a:ea typeface="Calibri" panose="020F0502020204030204" pitchFamily="34" charset="0"/>
                      </a:endParaRPr>
                    </a:p>
                  </a:txBody>
                  <a:tcPr marL="88900" marR="88900"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文本框 35"/>
          <p:cNvSpPr txBox="1">
            <a:spLocks noChangeArrowheads="1"/>
          </p:cNvSpPr>
          <p:nvPr/>
        </p:nvSpPr>
        <p:spPr bwMode="auto">
          <a:xfrm>
            <a:off x="634592" y="89186"/>
            <a:ext cx="27108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3.10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取得成效之一</a:t>
            </a:r>
            <a:endPar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custDataLst>
              <p:tags r:id="rId1"/>
            </p:custDataLst>
          </p:nvPr>
        </p:nvSpPr>
        <p:spPr>
          <a:xfrm>
            <a:off x="4942840" y="2308225"/>
            <a:ext cx="6920865" cy="4434205"/>
          </a:xfrm>
          <a:prstGeom prst="roundRect">
            <a:avLst>
              <a:gd name="adj" fmla="val 6115"/>
            </a:avLst>
          </a:prstGeom>
          <a:solidFill>
            <a:schemeClr val="accent1">
              <a:lumMod val="20000"/>
              <a:lumOff val="80000"/>
              <a:alpha val="35000"/>
            </a:schemeClr>
          </a:solidFill>
          <a:ln w="28575" cmpd="sng">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008245" y="1156970"/>
            <a:ext cx="6629400" cy="5032375"/>
            <a:chOff x="1726448" y="1708325"/>
            <a:chExt cx="3462458" cy="3549558"/>
          </a:xfrm>
        </p:grpSpPr>
        <p:sp>
          <p:nvSpPr>
            <p:cNvPr id="6" name="矩形 5"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2"/>
              </p:custDataLst>
            </p:nvPr>
          </p:nvSpPr>
          <p:spPr>
            <a:xfrm>
              <a:off x="3051270" y="2198020"/>
              <a:ext cx="1907896" cy="415313"/>
            </a:xfrm>
            <a:prstGeom prst="rect">
              <a:avLst/>
            </a:prstGeom>
          </p:spPr>
          <p:txBody>
            <a:bodyPr wrap="square">
              <a:spAutoFit/>
            </a:bodyPr>
            <a:lstStyle/>
            <a:p>
              <a:pPr>
                <a:lnSpc>
                  <a:spcPct val="120000"/>
                </a:lnSpc>
              </a:pPr>
              <a:endParaRPr lang="en-US" altLang="zh-CN" sz="2000" b="1" dirty="0">
                <a:solidFill>
                  <a:srgbClr val="5DF4FB"/>
                </a:solidFill>
                <a:latin typeface="微软雅黑" panose="020B0503020204020204" charset="-122"/>
                <a:ea typeface="微软雅黑" panose="020B0503020204020204" charset="-122"/>
              </a:endParaRPr>
            </a:p>
          </p:txBody>
        </p:sp>
        <p:sp>
          <p:nvSpPr>
            <p:cNvPr id="7" name="矩形 6"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3"/>
              </p:custDataLst>
            </p:nvPr>
          </p:nvSpPr>
          <p:spPr>
            <a:xfrm>
              <a:off x="1891280" y="2653381"/>
              <a:ext cx="3297626" cy="2604502"/>
            </a:xfrm>
            <a:prstGeom prst="rect">
              <a:avLst/>
            </a:prstGeom>
          </p:spPr>
          <p:txBody>
            <a:bodyPr wrap="square">
              <a:spAutoFit/>
            </a:bodyPr>
            <a:lstStyle/>
            <a:p>
              <a:pPr>
                <a:lnSpc>
                  <a:spcPct val="130000"/>
                </a:lnSpc>
              </a:pPr>
              <a:r>
                <a:rPr lang="zh-CN" altLang="en-US" sz="2000" dirty="0">
                  <a:solidFill>
                    <a:schemeClr val="bg1"/>
                  </a:solidFill>
                  <a:latin typeface="微软雅黑" panose="020B0503020204020204" charset="-122"/>
                  <a:ea typeface="微软雅黑" panose="020B0503020204020204" charset="-122"/>
                </a:rPr>
                <a:t>截止6月，累计交换第三方数据</a:t>
              </a:r>
              <a:r>
                <a:rPr lang="zh-CN" altLang="en-US" sz="2000" b="1" dirty="0">
                  <a:solidFill>
                    <a:srgbClr val="5DF4FB"/>
                  </a:solidFill>
                  <a:latin typeface="微软雅黑" panose="020B0503020204020204" charset="-122"/>
                  <a:ea typeface="微软雅黑" panose="020B0503020204020204" charset="-122"/>
                </a:rPr>
                <a:t>70</a:t>
              </a:r>
              <a:r>
                <a:rPr lang="zh-CN" altLang="en-US" sz="2000" dirty="0">
                  <a:solidFill>
                    <a:schemeClr val="bg1"/>
                  </a:solidFill>
                  <a:latin typeface="微软雅黑" panose="020B0503020204020204" charset="-122"/>
                  <a:ea typeface="微软雅黑" panose="020B0503020204020204" charset="-122"/>
                </a:rPr>
                <a:t>余万条。</a:t>
              </a:r>
              <a:endParaRPr lang="zh-CN" altLang="en-US" sz="2000" dirty="0">
                <a:solidFill>
                  <a:schemeClr val="bg1"/>
                </a:solidFill>
                <a:latin typeface="微软雅黑" panose="020B0503020204020204" charset="-122"/>
                <a:ea typeface="微软雅黑" panose="020B0503020204020204" charset="-122"/>
              </a:endParaRPr>
            </a:p>
            <a:p>
              <a:pPr>
                <a:lnSpc>
                  <a:spcPct val="130000"/>
                </a:lnSpc>
              </a:pPr>
              <a:r>
                <a:rPr lang="zh-CN" altLang="en-US" sz="2000" b="1" dirty="0">
                  <a:solidFill>
                    <a:srgbClr val="5DF4FB"/>
                  </a:solidFill>
                  <a:latin typeface="微软雅黑" panose="020B0503020204020204" charset="-122"/>
                  <a:ea typeface="微软雅黑" panose="020B0503020204020204" charset="-122"/>
                </a:rPr>
                <a:t>1.</a:t>
              </a:r>
              <a:r>
                <a:rPr lang="zh-CN" altLang="en-US" sz="2000" dirty="0">
                  <a:solidFill>
                    <a:schemeClr val="bg1"/>
                  </a:solidFill>
                  <a:latin typeface="微软雅黑" panose="020B0503020204020204" charset="-122"/>
                  <a:ea typeface="微软雅黑" panose="020B0503020204020204" charset="-122"/>
                </a:rPr>
                <a:t>在线实时交换公共资源交易中心1.3</a:t>
              </a:r>
              <a:r>
                <a:rPr lang="zh-CN" altLang="en-US" sz="2000" dirty="0">
                  <a:solidFill>
                    <a:schemeClr val="bg1"/>
                  </a:solidFill>
                  <a:latin typeface="微软雅黑" panose="020B0503020204020204" charset="-122"/>
                  <a:ea typeface="微软雅黑" panose="020B0503020204020204" charset="-122"/>
                </a:rPr>
                <a:t>万条数据。</a:t>
              </a:r>
              <a:endParaRPr lang="zh-CN" altLang="en-US" sz="2000" dirty="0">
                <a:solidFill>
                  <a:schemeClr val="bg1"/>
                </a:solidFill>
                <a:latin typeface="微软雅黑" panose="020B0503020204020204" charset="-122"/>
                <a:ea typeface="微软雅黑" panose="020B0503020204020204" charset="-122"/>
              </a:endParaRPr>
            </a:p>
            <a:p>
              <a:pPr>
                <a:lnSpc>
                  <a:spcPct val="130000"/>
                </a:lnSpc>
              </a:pPr>
              <a:r>
                <a:rPr lang="zh-CN" altLang="en-US" sz="2000" b="1" dirty="0">
                  <a:solidFill>
                    <a:srgbClr val="5DF4FB"/>
                  </a:solidFill>
                  <a:latin typeface="微软雅黑" panose="020B0503020204020204" charset="-122"/>
                  <a:ea typeface="微软雅黑" panose="020B0503020204020204" charset="-122"/>
                </a:rPr>
                <a:t>2.</a:t>
              </a:r>
              <a:r>
                <a:rPr lang="zh-CN" altLang="en-US" sz="2000" dirty="0">
                  <a:solidFill>
                    <a:schemeClr val="bg1"/>
                  </a:solidFill>
                  <a:latin typeface="微软雅黑" panose="020B0503020204020204" charset="-122"/>
                  <a:ea typeface="微软雅黑" panose="020B0503020204020204" charset="-122"/>
                </a:rPr>
                <a:t>土地使用权证、用地规划许可证等五证信息2.6</a:t>
              </a:r>
              <a:r>
                <a:rPr lang="zh-CN" altLang="en-US" sz="2000" dirty="0">
                  <a:solidFill>
                    <a:schemeClr val="bg1"/>
                  </a:solidFill>
                  <a:latin typeface="微软雅黑" panose="020B0503020204020204" charset="-122"/>
                  <a:ea typeface="微软雅黑" panose="020B0503020204020204" charset="-122"/>
                </a:rPr>
                <a:t>万条，对应关联到项目施工环节。</a:t>
              </a:r>
              <a:endParaRPr lang="zh-CN" altLang="en-US" sz="2000" dirty="0">
                <a:solidFill>
                  <a:schemeClr val="bg1"/>
                </a:solidFill>
                <a:latin typeface="微软雅黑" panose="020B0503020204020204" charset="-122"/>
                <a:ea typeface="微软雅黑" panose="020B0503020204020204" charset="-122"/>
              </a:endParaRPr>
            </a:p>
            <a:p>
              <a:pPr>
                <a:lnSpc>
                  <a:spcPct val="130000"/>
                </a:lnSpc>
              </a:pPr>
              <a:r>
                <a:rPr lang="zh-CN" altLang="en-US" sz="2000" b="1" dirty="0">
                  <a:solidFill>
                    <a:srgbClr val="5DF4FB"/>
                  </a:solidFill>
                  <a:latin typeface="微软雅黑" panose="020B0503020204020204" charset="-122"/>
                  <a:ea typeface="微软雅黑" panose="020B0503020204020204" charset="-122"/>
                </a:rPr>
                <a:t>3.</a:t>
              </a:r>
              <a:r>
                <a:rPr lang="zh-CN" altLang="en-US" sz="2000" dirty="0">
                  <a:solidFill>
                    <a:schemeClr val="bg1"/>
                  </a:solidFill>
                  <a:latin typeface="微软雅黑" panose="020B0503020204020204" charset="-122"/>
                  <a:ea typeface="微软雅黑" panose="020B0503020204020204" charset="-122"/>
                </a:rPr>
                <a:t>预售许可证数据1.2万余条，网签数据43.6万余条,均有效关联到不动产项目和土增税税项目；对应到项目管理销售环节。</a:t>
              </a:r>
              <a:endParaRPr lang="zh-CN" altLang="en-US" sz="2000" dirty="0">
                <a:solidFill>
                  <a:schemeClr val="bg1"/>
                </a:solidFill>
                <a:latin typeface="微软雅黑" panose="020B0503020204020204" charset="-122"/>
                <a:ea typeface="微软雅黑" panose="020B0503020204020204" charset="-122"/>
              </a:endParaRPr>
            </a:p>
            <a:p>
              <a:pPr>
                <a:lnSpc>
                  <a:spcPct val="130000"/>
                </a:lnSpc>
              </a:pPr>
              <a:r>
                <a:rPr lang="zh-CN" altLang="en-US" sz="2000" b="1" dirty="0">
                  <a:solidFill>
                    <a:srgbClr val="5DF4FB"/>
                  </a:solidFill>
                  <a:latin typeface="微软雅黑" panose="020B0503020204020204" charset="-122"/>
                  <a:ea typeface="微软雅黑" panose="020B0503020204020204" charset="-122"/>
                </a:rPr>
                <a:t>4.</a:t>
              </a:r>
              <a:r>
                <a:rPr lang="zh-CN" altLang="en-US" sz="2000" dirty="0">
                  <a:solidFill>
                    <a:schemeClr val="bg1"/>
                  </a:solidFill>
                  <a:latin typeface="微软雅黑" panose="020B0503020204020204" charset="-122"/>
                  <a:ea typeface="微软雅黑" panose="020B0503020204020204" charset="-122"/>
                </a:rPr>
                <a:t>银行放贷数据1.2万余条，覆盖所有增量房和存量房放贷数据。</a:t>
              </a:r>
              <a:endParaRPr lang="zh-CN" altLang="en-US" sz="2000" dirty="0">
                <a:solidFill>
                  <a:schemeClr val="bg1"/>
                </a:solidFill>
                <a:latin typeface="微软雅黑" panose="020B0503020204020204" charset="-122"/>
                <a:ea typeface="微软雅黑" panose="020B0503020204020204" charset="-122"/>
              </a:endParaRPr>
            </a:p>
          </p:txBody>
        </p:sp>
        <p:grpSp>
          <p:nvGrpSpPr>
            <p:cNvPr id="9" name="组合 8"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GrpSpPr/>
            <p:nvPr/>
          </p:nvGrpSpPr>
          <p:grpSpPr>
            <a:xfrm>
              <a:off x="1726448" y="2741523"/>
              <a:ext cx="156010" cy="156006"/>
              <a:chOff x="1125737" y="2957005"/>
              <a:chExt cx="156010" cy="156006"/>
            </a:xfrm>
          </p:grpSpPr>
          <p:sp>
            <p:nvSpPr>
              <p:cNvPr id="30" name="椭圆 29"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custDataLst>
                  <p:tags r:id="rId4"/>
                </p:custDataLst>
              </p:nvPr>
            </p:nvSpPr>
            <p:spPr>
              <a:xfrm>
                <a:off x="1125737" y="2957005"/>
                <a:ext cx="156010" cy="156006"/>
              </a:xfrm>
              <a:prstGeom prst="ellipse">
                <a:avLst/>
              </a:prstGeom>
              <a:solidFill>
                <a:schemeClr val="bg1">
                  <a:alpha val="20000"/>
                </a:schemeClr>
              </a:solidFill>
            </p:spPr>
            <p:txBody>
              <a:bodyPr wrap="square" rtlCol="0" anchor="ctr">
                <a:noAutofit/>
              </a:bodyPr>
              <a:lstStyle/>
              <a:p>
                <a:pPr algn="ctr">
                  <a:lnSpc>
                    <a:spcPct val="110000"/>
                  </a:lnSpc>
                </a:pPr>
                <a:endParaRPr kumimoji="1" lang="zh-CN" altLang="en-US" b="1" dirty="0">
                  <a:latin typeface="微软雅黑" panose="020B0503020204020204" charset="-122"/>
                  <a:ea typeface="微软雅黑" panose="020B0503020204020204" charset="-122"/>
                </a:endParaRPr>
              </a:p>
            </p:txBody>
          </p:sp>
          <p:sp>
            <p:nvSpPr>
              <p:cNvPr id="31" name="椭圆 30"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custDataLst>
                  <p:tags r:id="rId5"/>
                </p:custDataLst>
              </p:nvPr>
            </p:nvSpPr>
            <p:spPr>
              <a:xfrm>
                <a:off x="1164362" y="2995629"/>
                <a:ext cx="78760" cy="78758"/>
              </a:xfrm>
              <a:prstGeom prst="ellipse">
                <a:avLst/>
              </a:prstGeom>
              <a:solidFill>
                <a:schemeClr val="bg1"/>
              </a:solidFill>
            </p:spPr>
            <p:txBody>
              <a:bodyPr wrap="square" rtlCol="0" anchor="ctr">
                <a:noAutofit/>
              </a:bodyPr>
              <a:lstStyle/>
              <a:p>
                <a:pPr algn="ctr">
                  <a:lnSpc>
                    <a:spcPct val="110000"/>
                  </a:lnSpc>
                </a:pPr>
                <a:endParaRPr kumimoji="1" lang="zh-CN" altLang="en-US" b="1" dirty="0">
                  <a:latin typeface="微软雅黑" panose="020B0503020204020204" charset="-122"/>
                  <a:ea typeface="微软雅黑" panose="020B0503020204020204" charset="-122"/>
                </a:endParaRPr>
              </a:p>
            </p:txBody>
          </p:sp>
        </p:grpSp>
        <p:grpSp>
          <p:nvGrpSpPr>
            <p:cNvPr id="16" name="组合 15"/>
            <p:cNvGrpSpPr/>
            <p:nvPr/>
          </p:nvGrpSpPr>
          <p:grpSpPr>
            <a:xfrm>
              <a:off x="1754013" y="1708325"/>
              <a:ext cx="3338727" cy="759180"/>
              <a:chOff x="1754013" y="1708325"/>
              <a:chExt cx="3338727" cy="759180"/>
            </a:xfrm>
          </p:grpSpPr>
          <p:grpSp>
            <p:nvGrpSpPr>
              <p:cNvPr id="20" name="组合 19"/>
              <p:cNvGrpSpPr/>
              <p:nvPr/>
            </p:nvGrpSpPr>
            <p:grpSpPr>
              <a:xfrm>
                <a:off x="1754013" y="2032407"/>
                <a:ext cx="1239046" cy="434898"/>
                <a:chOff x="1754013" y="2032407"/>
                <a:chExt cx="1239046" cy="434898"/>
              </a:xfrm>
            </p:grpSpPr>
            <p:sp>
              <p:nvSpPr>
                <p:cNvPr id="22" name="任意多边形: 形状 21"/>
                <p:cNvSpPr/>
                <p:nvPr>
                  <p:custDataLst>
                    <p:tags r:id="rId6"/>
                  </p:custDataLst>
                </p:nvPr>
              </p:nvSpPr>
              <p:spPr>
                <a:xfrm>
                  <a:off x="1754013" y="2032407"/>
                  <a:ext cx="1239046" cy="434898"/>
                </a:xfrm>
                <a:custGeom>
                  <a:avLst/>
                  <a:gdLst>
                    <a:gd name="connsiteX0" fmla="*/ 0 w 1304472"/>
                    <a:gd name="connsiteY0" fmla="*/ 0 h 1304472"/>
                    <a:gd name="connsiteX1" fmla="*/ 1304472 w 1304472"/>
                    <a:gd name="connsiteY1" fmla="*/ 0 h 1304472"/>
                    <a:gd name="connsiteX2" fmla="*/ 1304472 w 1304472"/>
                    <a:gd name="connsiteY2" fmla="*/ 465788 h 1304472"/>
                    <a:gd name="connsiteX3" fmla="*/ 950948 w 1304472"/>
                    <a:gd name="connsiteY3" fmla="*/ 465788 h 1304472"/>
                    <a:gd name="connsiteX4" fmla="*/ 950948 w 1304472"/>
                    <a:gd name="connsiteY4" fmla="*/ 1161058 h 1304472"/>
                    <a:gd name="connsiteX5" fmla="*/ 1304472 w 1304472"/>
                    <a:gd name="connsiteY5" fmla="*/ 1161058 h 1304472"/>
                    <a:gd name="connsiteX6" fmla="*/ 1304472 w 1304472"/>
                    <a:gd name="connsiteY6" fmla="*/ 1304472 h 1304472"/>
                    <a:gd name="connsiteX7" fmla="*/ 0 w 1304472"/>
                    <a:gd name="connsiteY7" fmla="*/ 1304472 h 1304472"/>
                    <a:gd name="connsiteX0-1" fmla="*/ 950948 w 1304472"/>
                    <a:gd name="connsiteY0-2" fmla="*/ 465788 h 1304472"/>
                    <a:gd name="connsiteX1-3" fmla="*/ 950948 w 1304472"/>
                    <a:gd name="connsiteY1-4" fmla="*/ 1161058 h 1304472"/>
                    <a:gd name="connsiteX2-5" fmla="*/ 1304472 w 1304472"/>
                    <a:gd name="connsiteY2-6" fmla="*/ 1161058 h 1304472"/>
                    <a:gd name="connsiteX3-7" fmla="*/ 1304472 w 1304472"/>
                    <a:gd name="connsiteY3-8" fmla="*/ 1304472 h 1304472"/>
                    <a:gd name="connsiteX4-9" fmla="*/ 0 w 1304472"/>
                    <a:gd name="connsiteY4-10" fmla="*/ 1304472 h 1304472"/>
                    <a:gd name="connsiteX5-11" fmla="*/ 0 w 1304472"/>
                    <a:gd name="connsiteY5-12" fmla="*/ 0 h 1304472"/>
                    <a:gd name="connsiteX6-13" fmla="*/ 1304472 w 1304472"/>
                    <a:gd name="connsiteY6-14" fmla="*/ 0 h 1304472"/>
                    <a:gd name="connsiteX7-15" fmla="*/ 1304472 w 1304472"/>
                    <a:gd name="connsiteY7-16" fmla="*/ 465788 h 1304472"/>
                    <a:gd name="connsiteX8" fmla="*/ 1042388 w 1304472"/>
                    <a:gd name="connsiteY8" fmla="*/ 557228 h 1304472"/>
                    <a:gd name="connsiteX0-17" fmla="*/ 950948 w 1304472"/>
                    <a:gd name="connsiteY0-18" fmla="*/ 465788 h 1304472"/>
                    <a:gd name="connsiteX1-19" fmla="*/ 950948 w 1304472"/>
                    <a:gd name="connsiteY1-20" fmla="*/ 1161058 h 1304472"/>
                    <a:gd name="connsiteX2-21" fmla="*/ 1304472 w 1304472"/>
                    <a:gd name="connsiteY2-22" fmla="*/ 1161058 h 1304472"/>
                    <a:gd name="connsiteX3-23" fmla="*/ 1304472 w 1304472"/>
                    <a:gd name="connsiteY3-24" fmla="*/ 1304472 h 1304472"/>
                    <a:gd name="connsiteX4-25" fmla="*/ 0 w 1304472"/>
                    <a:gd name="connsiteY4-26" fmla="*/ 1304472 h 1304472"/>
                    <a:gd name="connsiteX5-27" fmla="*/ 0 w 1304472"/>
                    <a:gd name="connsiteY5-28" fmla="*/ 0 h 1304472"/>
                    <a:gd name="connsiteX6-29" fmla="*/ 1304472 w 1304472"/>
                    <a:gd name="connsiteY6-30" fmla="*/ 0 h 1304472"/>
                    <a:gd name="connsiteX7-31" fmla="*/ 1304472 w 1304472"/>
                    <a:gd name="connsiteY7-32" fmla="*/ 465788 h 1304472"/>
                    <a:gd name="connsiteX0-33" fmla="*/ 950948 w 1304472"/>
                    <a:gd name="connsiteY0-34" fmla="*/ 1161058 h 1304472"/>
                    <a:gd name="connsiteX1-35" fmla="*/ 1304472 w 1304472"/>
                    <a:gd name="connsiteY1-36" fmla="*/ 1161058 h 1304472"/>
                    <a:gd name="connsiteX2-37" fmla="*/ 1304472 w 1304472"/>
                    <a:gd name="connsiteY2-38" fmla="*/ 1304472 h 1304472"/>
                    <a:gd name="connsiteX3-39" fmla="*/ 0 w 1304472"/>
                    <a:gd name="connsiteY3-40" fmla="*/ 1304472 h 1304472"/>
                    <a:gd name="connsiteX4-41" fmla="*/ 0 w 1304472"/>
                    <a:gd name="connsiteY4-42" fmla="*/ 0 h 1304472"/>
                    <a:gd name="connsiteX5-43" fmla="*/ 1304472 w 1304472"/>
                    <a:gd name="connsiteY5-44" fmla="*/ 0 h 1304472"/>
                    <a:gd name="connsiteX6-45" fmla="*/ 1304472 w 1304472"/>
                    <a:gd name="connsiteY6-46" fmla="*/ 465788 h 1304472"/>
                    <a:gd name="connsiteX0-47" fmla="*/ 1304472 w 1304472"/>
                    <a:gd name="connsiteY0-48" fmla="*/ 1161058 h 1304472"/>
                    <a:gd name="connsiteX1-49" fmla="*/ 1304472 w 1304472"/>
                    <a:gd name="connsiteY1-50" fmla="*/ 1304472 h 1304472"/>
                    <a:gd name="connsiteX2-51" fmla="*/ 0 w 1304472"/>
                    <a:gd name="connsiteY2-52" fmla="*/ 1304472 h 1304472"/>
                    <a:gd name="connsiteX3-53" fmla="*/ 0 w 1304472"/>
                    <a:gd name="connsiteY3-54" fmla="*/ 0 h 1304472"/>
                    <a:gd name="connsiteX4-55" fmla="*/ 1304472 w 1304472"/>
                    <a:gd name="connsiteY4-56" fmla="*/ 0 h 1304472"/>
                    <a:gd name="connsiteX5-57" fmla="*/ 1304472 w 1304472"/>
                    <a:gd name="connsiteY5-58" fmla="*/ 465788 h 1304472"/>
                    <a:gd name="connsiteX0-59" fmla="*/ 1304472 w 1304472"/>
                    <a:gd name="connsiteY0-60" fmla="*/ 1161058 h 1304472"/>
                    <a:gd name="connsiteX1-61" fmla="*/ 1304472 w 1304472"/>
                    <a:gd name="connsiteY1-62" fmla="*/ 1304472 h 1304472"/>
                    <a:gd name="connsiteX2-63" fmla="*/ 0 w 1304472"/>
                    <a:gd name="connsiteY2-64" fmla="*/ 1304472 h 1304472"/>
                    <a:gd name="connsiteX3-65" fmla="*/ 0 w 1304472"/>
                    <a:gd name="connsiteY3-66" fmla="*/ 0 h 1304472"/>
                    <a:gd name="connsiteX4-67" fmla="*/ 1304472 w 1304472"/>
                    <a:gd name="connsiteY4-68" fmla="*/ 0 h 1304472"/>
                    <a:gd name="connsiteX0-69" fmla="*/ 1304472 w 1304472"/>
                    <a:gd name="connsiteY0-70" fmla="*/ 1161058 h 1304472"/>
                    <a:gd name="connsiteX1-71" fmla="*/ 1304472 w 1304472"/>
                    <a:gd name="connsiteY1-72" fmla="*/ 1304472 h 1304472"/>
                    <a:gd name="connsiteX2-73" fmla="*/ 0 w 1304472"/>
                    <a:gd name="connsiteY2-74" fmla="*/ 1304472 h 1304472"/>
                    <a:gd name="connsiteX3-75" fmla="*/ 0 w 1304472"/>
                    <a:gd name="connsiteY3-76" fmla="*/ 0 h 1304472"/>
                    <a:gd name="connsiteX4-77" fmla="*/ 416787 w 1304472"/>
                    <a:gd name="connsiteY4-78" fmla="*/ 0 h 1304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4472" h="1304472">
                      <a:moveTo>
                        <a:pt x="1304472" y="1161058"/>
                      </a:moveTo>
                      <a:lnTo>
                        <a:pt x="1304472" y="1304472"/>
                      </a:lnTo>
                      <a:lnTo>
                        <a:pt x="0" y="1304472"/>
                      </a:lnTo>
                      <a:lnTo>
                        <a:pt x="0" y="0"/>
                      </a:lnTo>
                      <a:lnTo>
                        <a:pt x="416787" y="0"/>
                      </a:lnTo>
                    </a:path>
                  </a:pathLst>
                </a:custGeom>
                <a:noFill/>
                <a:ln w="19050">
                  <a:solidFill>
                    <a:schemeClr val="bg1">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3" name="直接连接符 22"/>
                <p:cNvCxnSpPr/>
                <p:nvPr>
                  <p:custDataLst>
                    <p:tags r:id="rId7"/>
                  </p:custDataLst>
                </p:nvPr>
              </p:nvCxnSpPr>
              <p:spPr>
                <a:xfrm>
                  <a:off x="1891190" y="2467305"/>
                  <a:ext cx="17335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custDataLst>
                  <p:tags r:id="rId8"/>
                </p:custDataLst>
              </p:nvPr>
            </p:nvSpPr>
            <p:spPr>
              <a:xfrm>
                <a:off x="2148882" y="1708325"/>
                <a:ext cx="2943858" cy="759180"/>
              </a:xfrm>
              <a:prstGeom prst="rect">
                <a:avLst/>
              </a:prstGeom>
              <a:noFill/>
            </p:spPr>
            <p:txBody>
              <a:bodyPr wrap="square" rtlCol="0">
                <a:spAutoFit/>
              </a:bodyPr>
              <a:lstStyle/>
              <a:p>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采集清洗归集第三方数据</a:t>
                </a:r>
                <a:endPar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endParaRPr>
              </a:p>
              <a:p>
                <a:r>
                  <a:rPr lang="en-US" altLang="zh-CN" sz="3200" dirty="0">
                    <a:gradFill>
                      <a:gsLst>
                        <a:gs pos="23000">
                          <a:prstClr val="white"/>
                        </a:gs>
                        <a:gs pos="52000">
                          <a:prstClr val="white"/>
                        </a:gs>
                      </a:gsLst>
                      <a:lin ang="10800000" scaled="1"/>
                    </a:gradFill>
                    <a:latin typeface="Impact" panose="020B0806030902050204"/>
                    <a:ea typeface="黑体" panose="02010609060101010101" charset="-122"/>
                    <a:sym typeface="+mn-lt"/>
                  </a:rPr>
                  <a:t>                             </a:t>
                </a:r>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提升数据运用水平</a:t>
                </a:r>
                <a:endPar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endParaRPr>
              </a:p>
            </p:txBody>
          </p:sp>
        </p:grpSp>
      </p:grpSp>
      <p:grpSp>
        <p:nvGrpSpPr>
          <p:cNvPr id="3" name="组合 2"/>
          <p:cNvGrpSpPr/>
          <p:nvPr/>
        </p:nvGrpSpPr>
        <p:grpSpPr>
          <a:xfrm>
            <a:off x="213360" y="3466465"/>
            <a:ext cx="3995021" cy="3276006"/>
            <a:chOff x="1486" y="3447"/>
            <a:chExt cx="6892" cy="6924"/>
          </a:xfrm>
        </p:grpSpPr>
        <p:grpSp>
          <p:nvGrpSpPr>
            <p:cNvPr id="4" name="组合 3"/>
            <p:cNvGrpSpPr/>
            <p:nvPr/>
          </p:nvGrpSpPr>
          <p:grpSpPr>
            <a:xfrm>
              <a:off x="1486" y="3447"/>
              <a:ext cx="1532" cy="6792"/>
              <a:chOff x="15996" y="2753"/>
              <a:chExt cx="1532" cy="6792"/>
            </a:xfrm>
          </p:grpSpPr>
          <p:grpSp>
            <p:nvGrpSpPr>
              <p:cNvPr id="72" name="PA-组合 9"/>
              <p:cNvGrpSpPr/>
              <p:nvPr>
                <p:custDataLst>
                  <p:tags r:id="rId9"/>
                </p:custDataLst>
              </p:nvPr>
            </p:nvGrpSpPr>
            <p:grpSpPr>
              <a:xfrm>
                <a:off x="15996" y="4137"/>
                <a:ext cx="1528" cy="5108"/>
                <a:chOff x="7072067" y="3220961"/>
                <a:chExt cx="970487" cy="2163154"/>
              </a:xfrm>
            </p:grpSpPr>
            <p:sp>
              <p:nvSpPr>
                <p:cNvPr id="73" name="PA-图形 31"/>
                <p:cNvSpPr/>
                <p:nvPr>
                  <p:custDataLst>
                    <p:tags r:id="rId10"/>
                  </p:custDataLst>
                </p:nvPr>
              </p:nvSpPr>
              <p:spPr>
                <a:xfrm>
                  <a:off x="7072067" y="3220961"/>
                  <a:ext cx="485775" cy="2162175"/>
                </a:xfrm>
                <a:prstGeom prst="rect">
                  <a:avLst/>
                </a:prstGeom>
                <a:solidFill>
                  <a:schemeClr val="accent1">
                    <a:lumMod val="60000"/>
                    <a:lumOff val="40000"/>
                    <a:alpha val="16000"/>
                  </a:schemeClr>
                </a:solidFill>
                <a:ln w="9525" cap="flat">
                  <a:noFill/>
                  <a:prstDash val="solid"/>
                  <a:miter/>
                </a:ln>
              </p:spPr>
              <p:txBody>
                <a:bodyPr rtlCol="0" anchor="ctr"/>
                <a:lstStyle/>
                <a:p>
                  <a:endParaRPr lang="zh-CN" altLang="en-US"/>
                </a:p>
              </p:txBody>
            </p:sp>
            <p:sp>
              <p:nvSpPr>
                <p:cNvPr id="74" name="PA-图形 30"/>
                <p:cNvSpPr/>
                <p:nvPr>
                  <p:custDataLst>
                    <p:tags r:id="rId11"/>
                  </p:custDataLst>
                </p:nvPr>
              </p:nvSpPr>
              <p:spPr>
                <a:xfrm>
                  <a:off x="7556779" y="3220961"/>
                  <a:ext cx="485775" cy="2163154"/>
                </a:xfrm>
                <a:prstGeom prst="rect">
                  <a:avLst/>
                </a:prstGeom>
                <a:solidFill>
                  <a:schemeClr val="accent1">
                    <a:lumMod val="60000"/>
                    <a:lumOff val="40000"/>
                    <a:alpha val="30000"/>
                  </a:schemeClr>
                </a:solidFill>
                <a:ln w="9525" cap="flat">
                  <a:noFill/>
                  <a:prstDash val="solid"/>
                  <a:miter/>
                </a:ln>
              </p:spPr>
              <p:txBody>
                <a:bodyPr rtlCol="0" anchor="ctr"/>
                <a:lstStyle/>
                <a:p>
                  <a:endParaRPr lang="zh-CN" altLang="en-US"/>
                </a:p>
              </p:txBody>
            </p:sp>
          </p:grpSp>
          <p:sp>
            <p:nvSpPr>
              <p:cNvPr id="75" name="PA-图形 4"/>
              <p:cNvSpPr/>
              <p:nvPr>
                <p:custDataLst>
                  <p:tags r:id="rId12"/>
                </p:custDataLst>
              </p:nvPr>
            </p:nvSpPr>
            <p:spPr>
              <a:xfrm>
                <a:off x="16030" y="2753"/>
                <a:ext cx="1459" cy="871"/>
              </a:xfrm>
              <a:custGeom>
                <a:avLst/>
                <a:gdLst>
                  <a:gd name="connsiteX0" fmla="*/ 1543013 w 1543013"/>
                  <a:gd name="connsiteY0" fmla="*/ 0 h 920961"/>
                  <a:gd name="connsiteX1" fmla="*/ 0 w 1543013"/>
                  <a:gd name="connsiteY1" fmla="*/ 0 h 920961"/>
                  <a:gd name="connsiteX2" fmla="*/ 0 w 1543013"/>
                  <a:gd name="connsiteY2" fmla="*/ 694760 h 920961"/>
                  <a:gd name="connsiteX3" fmla="*/ 619629 w 1543013"/>
                  <a:gd name="connsiteY3" fmla="*/ 694760 h 920961"/>
                  <a:gd name="connsiteX4" fmla="*/ 771507 w 1543013"/>
                  <a:gd name="connsiteY4" fmla="*/ 920961 h 920961"/>
                  <a:gd name="connsiteX5" fmla="*/ 923384 w 1543013"/>
                  <a:gd name="connsiteY5" fmla="*/ 694760 h 920961"/>
                  <a:gd name="connsiteX6" fmla="*/ 1543013 w 1543013"/>
                  <a:gd name="connsiteY6" fmla="*/ 694760 h 92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13" h="920961">
                    <a:moveTo>
                      <a:pt x="1543013" y="0"/>
                    </a:moveTo>
                    <a:lnTo>
                      <a:pt x="0" y="0"/>
                    </a:lnTo>
                    <a:lnTo>
                      <a:pt x="0" y="694760"/>
                    </a:lnTo>
                    <a:lnTo>
                      <a:pt x="619629" y="694760"/>
                    </a:lnTo>
                    <a:lnTo>
                      <a:pt x="771507" y="920961"/>
                    </a:lnTo>
                    <a:lnTo>
                      <a:pt x="923384" y="694760"/>
                    </a:lnTo>
                    <a:lnTo>
                      <a:pt x="1543013" y="694760"/>
                    </a:lnTo>
                    <a:close/>
                  </a:path>
                </a:pathLst>
              </a:custGeom>
              <a:solidFill>
                <a:schemeClr val="accent1"/>
              </a:solidFill>
              <a:ln w="8029" cap="flat">
                <a:noFill/>
                <a:prstDash val="solid"/>
                <a:miter/>
              </a:ln>
            </p:spPr>
            <p:txBody>
              <a:bodyPr rtlCol="0" anchor="ctr"/>
              <a:lstStyle/>
              <a:p>
                <a:endParaRPr lang="zh-CN" altLang="en-US"/>
              </a:p>
            </p:txBody>
          </p:sp>
          <p:sp>
            <p:nvSpPr>
              <p:cNvPr id="76" name="PA-文本框 34"/>
              <p:cNvSpPr txBox="1"/>
              <p:nvPr>
                <p:custDataLst>
                  <p:tags r:id="rId13"/>
                </p:custDataLst>
              </p:nvPr>
            </p:nvSpPr>
            <p:spPr>
              <a:xfrm>
                <a:off x="16241" y="2763"/>
                <a:ext cx="1088" cy="628"/>
              </a:xfrm>
              <a:prstGeom prst="rect">
                <a:avLst/>
              </a:prstGeom>
              <a:noFill/>
            </p:spPr>
            <p:txBody>
              <a:bodyPr wrap="none" rtlCol="0">
                <a:normAutofit fontScale="57500"/>
              </a:bodyPr>
              <a:lstStyle/>
              <a:p>
                <a:pPr algn="ctr"/>
                <a:r>
                  <a:rPr lang="en-US" altLang="zh-CN" sz="2000" b="1" dirty="0">
                    <a:solidFill>
                      <a:schemeClr val="bg1"/>
                    </a:solidFill>
                    <a:uFillTx/>
                    <a:latin typeface="Arial" panose="020B0604020202020204" pitchFamily="34" charset="0"/>
                    <a:ea typeface="微软雅黑" panose="020B0503020204020204" charset="-122"/>
                  </a:rPr>
                  <a:t>50</a:t>
                </a:r>
                <a:r>
                  <a:rPr lang="zh-CN" altLang="en-US" sz="2000" b="1" dirty="0">
                    <a:solidFill>
                      <a:schemeClr val="bg1"/>
                    </a:solidFill>
                    <a:uFillTx/>
                    <a:latin typeface="Arial" panose="020B0604020202020204" pitchFamily="34" charset="0"/>
                    <a:ea typeface="微软雅黑" panose="020B0503020204020204" charset="-122"/>
                  </a:rPr>
                  <a:t>余万</a:t>
                </a:r>
                <a:endParaRPr lang="zh-CN" altLang="en-US" sz="2000" b="1" dirty="0">
                  <a:solidFill>
                    <a:schemeClr val="bg1"/>
                  </a:solidFill>
                  <a:uFillTx/>
                  <a:latin typeface="Arial" panose="020B0604020202020204" pitchFamily="34" charset="0"/>
                  <a:ea typeface="微软雅黑" panose="020B0503020204020204" charset="-122"/>
                </a:endParaRPr>
              </a:p>
            </p:txBody>
          </p:sp>
          <p:sp>
            <p:nvSpPr>
              <p:cNvPr id="77" name="PA-图形 29"/>
              <p:cNvSpPr/>
              <p:nvPr>
                <p:custDataLst>
                  <p:tags r:id="rId14"/>
                </p:custDataLst>
              </p:nvPr>
            </p:nvSpPr>
            <p:spPr>
              <a:xfrm>
                <a:off x="15998" y="3847"/>
                <a:ext cx="1530" cy="600"/>
              </a:xfrm>
              <a:custGeom>
                <a:avLst/>
                <a:gdLst>
                  <a:gd name="connsiteX0" fmla="*/ 485775 w 971550"/>
                  <a:gd name="connsiteY0" fmla="*/ 0 h 381000"/>
                  <a:gd name="connsiteX1" fmla="*/ 971550 w 971550"/>
                  <a:gd name="connsiteY1" fmla="*/ 180975 h 381000"/>
                  <a:gd name="connsiteX2" fmla="*/ 485775 w 971550"/>
                  <a:gd name="connsiteY2" fmla="*/ 381000 h 381000"/>
                  <a:gd name="connsiteX3" fmla="*/ 0 w 971550"/>
                  <a:gd name="connsiteY3" fmla="*/ 190500 h 381000"/>
                </a:gdLst>
                <a:ahLst/>
                <a:cxnLst>
                  <a:cxn ang="0">
                    <a:pos x="connsiteX0" y="connsiteY0"/>
                  </a:cxn>
                  <a:cxn ang="0">
                    <a:pos x="connsiteX1" y="connsiteY1"/>
                  </a:cxn>
                  <a:cxn ang="0">
                    <a:pos x="connsiteX2" y="connsiteY2"/>
                  </a:cxn>
                  <a:cxn ang="0">
                    <a:pos x="connsiteX3" y="connsiteY3"/>
                  </a:cxn>
                </a:cxnLst>
                <a:rect l="l" t="t" r="r" b="b"/>
                <a:pathLst>
                  <a:path w="971550" h="381000">
                    <a:moveTo>
                      <a:pt x="485775" y="0"/>
                    </a:moveTo>
                    <a:lnTo>
                      <a:pt x="971550" y="180975"/>
                    </a:lnTo>
                    <a:lnTo>
                      <a:pt x="485775" y="381000"/>
                    </a:lnTo>
                    <a:lnTo>
                      <a:pt x="0" y="190500"/>
                    </a:lnTo>
                    <a:close/>
                  </a:path>
                </a:pathLst>
              </a:custGeom>
              <a:solidFill>
                <a:schemeClr val="accent1"/>
              </a:solidFill>
              <a:ln w="9525" cap="flat">
                <a:noFill/>
                <a:prstDash val="solid"/>
                <a:miter/>
              </a:ln>
            </p:spPr>
            <p:txBody>
              <a:bodyPr rtlCol="0" anchor="ctr"/>
              <a:lstStyle/>
              <a:p>
                <a:endParaRPr lang="zh-CN" altLang="en-US"/>
              </a:p>
            </p:txBody>
          </p:sp>
          <p:sp>
            <p:nvSpPr>
              <p:cNvPr id="78" name="PA-图形 29"/>
              <p:cNvSpPr/>
              <p:nvPr>
                <p:custDataLst>
                  <p:tags r:id="rId15"/>
                </p:custDataLst>
              </p:nvPr>
            </p:nvSpPr>
            <p:spPr>
              <a:xfrm>
                <a:off x="15998" y="8945"/>
                <a:ext cx="1530" cy="600"/>
              </a:xfrm>
              <a:custGeom>
                <a:avLst/>
                <a:gdLst>
                  <a:gd name="connsiteX0" fmla="*/ 485775 w 971550"/>
                  <a:gd name="connsiteY0" fmla="*/ 0 h 381000"/>
                  <a:gd name="connsiteX1" fmla="*/ 971550 w 971550"/>
                  <a:gd name="connsiteY1" fmla="*/ 180975 h 381000"/>
                  <a:gd name="connsiteX2" fmla="*/ 485775 w 971550"/>
                  <a:gd name="connsiteY2" fmla="*/ 381000 h 381000"/>
                  <a:gd name="connsiteX3" fmla="*/ 0 w 971550"/>
                  <a:gd name="connsiteY3" fmla="*/ 190500 h 381000"/>
                </a:gdLst>
                <a:ahLst/>
                <a:cxnLst>
                  <a:cxn ang="0">
                    <a:pos x="connsiteX0" y="connsiteY0"/>
                  </a:cxn>
                  <a:cxn ang="0">
                    <a:pos x="connsiteX1" y="connsiteY1"/>
                  </a:cxn>
                  <a:cxn ang="0">
                    <a:pos x="connsiteX2" y="connsiteY2"/>
                  </a:cxn>
                  <a:cxn ang="0">
                    <a:pos x="connsiteX3" y="connsiteY3"/>
                  </a:cxn>
                </a:cxnLst>
                <a:rect l="l" t="t" r="r" b="b"/>
                <a:pathLst>
                  <a:path w="971550" h="381000">
                    <a:moveTo>
                      <a:pt x="485775" y="0"/>
                    </a:moveTo>
                    <a:lnTo>
                      <a:pt x="971550" y="180975"/>
                    </a:lnTo>
                    <a:lnTo>
                      <a:pt x="485775" y="381000"/>
                    </a:lnTo>
                    <a:lnTo>
                      <a:pt x="0" y="190500"/>
                    </a:lnTo>
                    <a:close/>
                  </a:path>
                </a:pathLst>
              </a:custGeom>
              <a:solidFill>
                <a:schemeClr val="accent1"/>
              </a:solidFill>
              <a:ln w="9525" cap="flat">
                <a:noFill/>
                <a:prstDash val="solid"/>
                <a:miter/>
              </a:ln>
            </p:spPr>
            <p:txBody>
              <a:bodyPr rtlCol="0" anchor="ctr"/>
              <a:lstStyle/>
              <a:p>
                <a:endParaRPr lang="zh-CN" altLang="en-US"/>
              </a:p>
            </p:txBody>
          </p:sp>
        </p:grpSp>
        <p:sp>
          <p:nvSpPr>
            <p:cNvPr id="10" name="文本框 9"/>
            <p:cNvSpPr txBox="1"/>
            <p:nvPr/>
          </p:nvSpPr>
          <p:spPr>
            <a:xfrm>
              <a:off x="1770" y="6387"/>
              <a:ext cx="858" cy="3315"/>
            </a:xfrm>
            <a:prstGeom prst="rect">
              <a:avLst/>
            </a:prstGeom>
            <a:noFill/>
          </p:spPr>
          <p:txBody>
            <a:bodyPr wrap="square" rtlCol="0">
              <a:spAutoFit/>
            </a:bodyPr>
            <a:lstStyle/>
            <a:p>
              <a:r>
                <a:rPr lang="zh-CN" altLang="en-US" sz="2400" b="1">
                  <a:solidFill>
                    <a:schemeClr val="bg1"/>
                  </a:solidFill>
                </a:rPr>
                <a:t>住建部门</a:t>
              </a:r>
              <a:endParaRPr lang="zh-CN" altLang="en-US" sz="2400" b="1">
                <a:solidFill>
                  <a:schemeClr val="bg1"/>
                </a:solidFill>
              </a:endParaRPr>
            </a:p>
          </p:txBody>
        </p:sp>
        <p:grpSp>
          <p:nvGrpSpPr>
            <p:cNvPr id="38" name="PA-组合 9"/>
            <p:cNvGrpSpPr/>
            <p:nvPr>
              <p:custDataLst>
                <p:tags r:id="rId16"/>
              </p:custDataLst>
            </p:nvPr>
          </p:nvGrpSpPr>
          <p:grpSpPr>
            <a:xfrm>
              <a:off x="6846" y="6942"/>
              <a:ext cx="1528" cy="3065"/>
              <a:chOff x="7072067" y="3220961"/>
              <a:chExt cx="970487" cy="2163154"/>
            </a:xfrm>
          </p:grpSpPr>
          <p:sp>
            <p:nvSpPr>
              <p:cNvPr id="39" name="PA-图形 31"/>
              <p:cNvSpPr/>
              <p:nvPr>
                <p:custDataLst>
                  <p:tags r:id="rId17"/>
                </p:custDataLst>
              </p:nvPr>
            </p:nvSpPr>
            <p:spPr>
              <a:xfrm>
                <a:off x="7072067" y="3220961"/>
                <a:ext cx="485775" cy="2162175"/>
              </a:xfrm>
              <a:prstGeom prst="rect">
                <a:avLst/>
              </a:prstGeom>
              <a:solidFill>
                <a:srgbClr val="4688C2">
                  <a:alpha val="16000"/>
                </a:srgbClr>
              </a:solidFill>
              <a:ln w="9525" cap="flat">
                <a:noFill/>
                <a:prstDash val="solid"/>
                <a:miter/>
              </a:ln>
            </p:spPr>
            <p:txBody>
              <a:bodyPr rtlCol="0" anchor="ctr"/>
              <a:lstStyle/>
              <a:p>
                <a:endParaRPr lang="zh-CN" altLang="en-US"/>
              </a:p>
            </p:txBody>
          </p:sp>
          <p:sp>
            <p:nvSpPr>
              <p:cNvPr id="40" name="PA-图形 30"/>
              <p:cNvSpPr/>
              <p:nvPr>
                <p:custDataLst>
                  <p:tags r:id="rId18"/>
                </p:custDataLst>
              </p:nvPr>
            </p:nvSpPr>
            <p:spPr>
              <a:xfrm>
                <a:off x="7556779" y="3220961"/>
                <a:ext cx="485775" cy="2163154"/>
              </a:xfrm>
              <a:prstGeom prst="rect">
                <a:avLst/>
              </a:prstGeom>
              <a:solidFill>
                <a:srgbClr val="4688C2">
                  <a:alpha val="30000"/>
                </a:srgbClr>
              </a:solidFill>
              <a:ln w="9525" cap="flat">
                <a:noFill/>
                <a:prstDash val="solid"/>
                <a:miter/>
              </a:ln>
            </p:spPr>
            <p:txBody>
              <a:bodyPr rtlCol="0" anchor="ctr"/>
              <a:lstStyle/>
              <a:p>
                <a:endParaRPr lang="zh-CN" altLang="en-US"/>
              </a:p>
            </p:txBody>
          </p:sp>
        </p:grpSp>
        <p:sp>
          <p:nvSpPr>
            <p:cNvPr id="41" name="PA-图形 4"/>
            <p:cNvSpPr/>
            <p:nvPr>
              <p:custDataLst>
                <p:tags r:id="rId19"/>
              </p:custDataLst>
            </p:nvPr>
          </p:nvSpPr>
          <p:spPr>
            <a:xfrm>
              <a:off x="6880" y="5558"/>
              <a:ext cx="1459" cy="871"/>
            </a:xfrm>
            <a:custGeom>
              <a:avLst/>
              <a:gdLst>
                <a:gd name="connsiteX0" fmla="*/ 1543013 w 1543013"/>
                <a:gd name="connsiteY0" fmla="*/ 0 h 920961"/>
                <a:gd name="connsiteX1" fmla="*/ 0 w 1543013"/>
                <a:gd name="connsiteY1" fmla="*/ 0 h 920961"/>
                <a:gd name="connsiteX2" fmla="*/ 0 w 1543013"/>
                <a:gd name="connsiteY2" fmla="*/ 694760 h 920961"/>
                <a:gd name="connsiteX3" fmla="*/ 619629 w 1543013"/>
                <a:gd name="connsiteY3" fmla="*/ 694760 h 920961"/>
                <a:gd name="connsiteX4" fmla="*/ 771507 w 1543013"/>
                <a:gd name="connsiteY4" fmla="*/ 920961 h 920961"/>
                <a:gd name="connsiteX5" fmla="*/ 923384 w 1543013"/>
                <a:gd name="connsiteY5" fmla="*/ 694760 h 920961"/>
                <a:gd name="connsiteX6" fmla="*/ 1543013 w 1543013"/>
                <a:gd name="connsiteY6" fmla="*/ 694760 h 92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13" h="920961">
                  <a:moveTo>
                    <a:pt x="1543013" y="0"/>
                  </a:moveTo>
                  <a:lnTo>
                    <a:pt x="0" y="0"/>
                  </a:lnTo>
                  <a:lnTo>
                    <a:pt x="0" y="694760"/>
                  </a:lnTo>
                  <a:lnTo>
                    <a:pt x="619629" y="694760"/>
                  </a:lnTo>
                  <a:lnTo>
                    <a:pt x="771507" y="920961"/>
                  </a:lnTo>
                  <a:lnTo>
                    <a:pt x="923384" y="694760"/>
                  </a:lnTo>
                  <a:lnTo>
                    <a:pt x="1543013" y="694760"/>
                  </a:lnTo>
                  <a:close/>
                </a:path>
              </a:pathLst>
            </a:custGeom>
            <a:solidFill>
              <a:srgbClr val="1980A4"/>
            </a:solidFill>
            <a:ln w="8029" cap="flat">
              <a:noFill/>
              <a:prstDash val="solid"/>
              <a:miter/>
            </a:ln>
          </p:spPr>
          <p:txBody>
            <a:bodyPr rtlCol="0" anchor="ctr"/>
            <a:lstStyle/>
            <a:p>
              <a:endParaRPr lang="zh-CN" altLang="en-US"/>
            </a:p>
          </p:txBody>
        </p:sp>
        <p:sp>
          <p:nvSpPr>
            <p:cNvPr id="42" name="PA-文本框 34"/>
            <p:cNvSpPr txBox="1"/>
            <p:nvPr>
              <p:custDataLst>
                <p:tags r:id="rId20"/>
              </p:custDataLst>
            </p:nvPr>
          </p:nvSpPr>
          <p:spPr>
            <a:xfrm>
              <a:off x="7091" y="5568"/>
              <a:ext cx="1088" cy="628"/>
            </a:xfrm>
            <a:prstGeom prst="rect">
              <a:avLst/>
            </a:prstGeom>
            <a:noFill/>
          </p:spPr>
          <p:txBody>
            <a:bodyPr wrap="none" rtlCol="0">
              <a:normAutofit fontScale="57500"/>
            </a:bodyPr>
            <a:lstStyle/>
            <a:p>
              <a:pPr algn="ctr"/>
              <a:r>
                <a:rPr lang="en-US" altLang="zh-CN" sz="2000" b="1" dirty="0">
                  <a:solidFill>
                    <a:schemeClr val="bg1"/>
                  </a:solidFill>
                  <a:uFillTx/>
                  <a:latin typeface="Arial" panose="020B0604020202020204" pitchFamily="34" charset="0"/>
                  <a:ea typeface="微软雅黑" panose="020B0503020204020204" charset="-122"/>
                </a:rPr>
                <a:t>1.2</a:t>
              </a:r>
              <a:r>
                <a:rPr lang="zh-CN" altLang="en-US" sz="2000" b="1" dirty="0">
                  <a:solidFill>
                    <a:schemeClr val="bg1"/>
                  </a:solidFill>
                  <a:uFillTx/>
                  <a:latin typeface="Arial" panose="020B0604020202020204" pitchFamily="34" charset="0"/>
                  <a:ea typeface="微软雅黑" panose="020B0503020204020204" charset="-122"/>
                </a:rPr>
                <a:t>万</a:t>
              </a:r>
              <a:endParaRPr lang="zh-CN" altLang="en-US" sz="2000" b="1" dirty="0">
                <a:solidFill>
                  <a:schemeClr val="bg1"/>
                </a:solidFill>
                <a:uFillTx/>
                <a:latin typeface="Arial" panose="020B0604020202020204" pitchFamily="34" charset="0"/>
                <a:ea typeface="微软雅黑" panose="020B0503020204020204" charset="-122"/>
              </a:endParaRPr>
            </a:p>
          </p:txBody>
        </p:sp>
        <p:sp>
          <p:nvSpPr>
            <p:cNvPr id="43" name="PA-图形 29"/>
            <p:cNvSpPr/>
            <p:nvPr>
              <p:custDataLst>
                <p:tags r:id="rId21"/>
              </p:custDataLst>
            </p:nvPr>
          </p:nvSpPr>
          <p:spPr>
            <a:xfrm>
              <a:off x="6848" y="6652"/>
              <a:ext cx="1530" cy="600"/>
            </a:xfrm>
            <a:custGeom>
              <a:avLst/>
              <a:gdLst>
                <a:gd name="connsiteX0" fmla="*/ 485775 w 971550"/>
                <a:gd name="connsiteY0" fmla="*/ 0 h 381000"/>
                <a:gd name="connsiteX1" fmla="*/ 971550 w 971550"/>
                <a:gd name="connsiteY1" fmla="*/ 180975 h 381000"/>
                <a:gd name="connsiteX2" fmla="*/ 485775 w 971550"/>
                <a:gd name="connsiteY2" fmla="*/ 381000 h 381000"/>
                <a:gd name="connsiteX3" fmla="*/ 0 w 971550"/>
                <a:gd name="connsiteY3" fmla="*/ 190500 h 381000"/>
              </a:gdLst>
              <a:ahLst/>
              <a:cxnLst>
                <a:cxn ang="0">
                  <a:pos x="connsiteX0" y="connsiteY0"/>
                </a:cxn>
                <a:cxn ang="0">
                  <a:pos x="connsiteX1" y="connsiteY1"/>
                </a:cxn>
                <a:cxn ang="0">
                  <a:pos x="connsiteX2" y="connsiteY2"/>
                </a:cxn>
                <a:cxn ang="0">
                  <a:pos x="connsiteX3" y="connsiteY3"/>
                </a:cxn>
              </a:cxnLst>
              <a:rect l="l" t="t" r="r" b="b"/>
              <a:pathLst>
                <a:path w="971550" h="381000">
                  <a:moveTo>
                    <a:pt x="485775" y="0"/>
                  </a:moveTo>
                  <a:lnTo>
                    <a:pt x="971550" y="180975"/>
                  </a:lnTo>
                  <a:lnTo>
                    <a:pt x="485775" y="381000"/>
                  </a:lnTo>
                  <a:lnTo>
                    <a:pt x="0" y="190500"/>
                  </a:lnTo>
                  <a:close/>
                </a:path>
              </a:pathLst>
            </a:custGeom>
            <a:solidFill>
              <a:srgbClr val="56A7DE"/>
            </a:solidFill>
            <a:ln w="9525" cap="flat">
              <a:noFill/>
              <a:prstDash val="solid"/>
              <a:miter/>
            </a:ln>
          </p:spPr>
          <p:txBody>
            <a:bodyPr rtlCol="0" anchor="ctr"/>
            <a:lstStyle/>
            <a:p>
              <a:endParaRPr lang="zh-CN" altLang="en-US"/>
            </a:p>
          </p:txBody>
        </p:sp>
        <p:sp>
          <p:nvSpPr>
            <p:cNvPr id="44" name="PA-图形 29"/>
            <p:cNvSpPr/>
            <p:nvPr>
              <p:custDataLst>
                <p:tags r:id="rId22"/>
              </p:custDataLst>
            </p:nvPr>
          </p:nvSpPr>
          <p:spPr>
            <a:xfrm>
              <a:off x="6848" y="9707"/>
              <a:ext cx="1530" cy="600"/>
            </a:xfrm>
            <a:custGeom>
              <a:avLst/>
              <a:gdLst>
                <a:gd name="connsiteX0" fmla="*/ 485775 w 971550"/>
                <a:gd name="connsiteY0" fmla="*/ 0 h 381000"/>
                <a:gd name="connsiteX1" fmla="*/ 971550 w 971550"/>
                <a:gd name="connsiteY1" fmla="*/ 180975 h 381000"/>
                <a:gd name="connsiteX2" fmla="*/ 485775 w 971550"/>
                <a:gd name="connsiteY2" fmla="*/ 381000 h 381000"/>
                <a:gd name="connsiteX3" fmla="*/ 0 w 971550"/>
                <a:gd name="connsiteY3" fmla="*/ 190500 h 381000"/>
              </a:gdLst>
              <a:ahLst/>
              <a:cxnLst>
                <a:cxn ang="0">
                  <a:pos x="connsiteX0" y="connsiteY0"/>
                </a:cxn>
                <a:cxn ang="0">
                  <a:pos x="connsiteX1" y="connsiteY1"/>
                </a:cxn>
                <a:cxn ang="0">
                  <a:pos x="connsiteX2" y="connsiteY2"/>
                </a:cxn>
                <a:cxn ang="0">
                  <a:pos x="connsiteX3" y="connsiteY3"/>
                </a:cxn>
              </a:cxnLst>
              <a:rect l="l" t="t" r="r" b="b"/>
              <a:pathLst>
                <a:path w="971550" h="381000">
                  <a:moveTo>
                    <a:pt x="485775" y="0"/>
                  </a:moveTo>
                  <a:lnTo>
                    <a:pt x="971550" y="180975"/>
                  </a:lnTo>
                  <a:lnTo>
                    <a:pt x="485775" y="381000"/>
                  </a:lnTo>
                  <a:lnTo>
                    <a:pt x="0" y="190500"/>
                  </a:lnTo>
                  <a:close/>
                </a:path>
              </a:pathLst>
            </a:custGeom>
            <a:solidFill>
              <a:srgbClr val="56A7DE"/>
            </a:solidFill>
            <a:ln w="9525" cap="flat">
              <a:noFill/>
              <a:prstDash val="solid"/>
              <a:miter/>
            </a:ln>
          </p:spPr>
          <p:txBody>
            <a:bodyPr rtlCol="0" anchor="ctr"/>
            <a:lstStyle/>
            <a:p>
              <a:endParaRPr lang="zh-CN" altLang="en-US"/>
            </a:p>
          </p:txBody>
        </p:sp>
        <p:sp>
          <p:nvSpPr>
            <p:cNvPr id="45" name="文本框 44"/>
            <p:cNvSpPr txBox="1"/>
            <p:nvPr/>
          </p:nvSpPr>
          <p:spPr>
            <a:xfrm>
              <a:off x="7175" y="7831"/>
              <a:ext cx="858" cy="1754"/>
            </a:xfrm>
            <a:prstGeom prst="rect">
              <a:avLst/>
            </a:prstGeom>
            <a:noFill/>
          </p:spPr>
          <p:txBody>
            <a:bodyPr wrap="square" rtlCol="0">
              <a:spAutoFit/>
            </a:bodyPr>
            <a:lstStyle/>
            <a:p>
              <a:r>
                <a:rPr lang="zh-CN" altLang="en-US" sz="2400" b="1">
                  <a:solidFill>
                    <a:schemeClr val="bg1"/>
                  </a:solidFill>
                </a:rPr>
                <a:t>银行</a:t>
              </a:r>
              <a:endParaRPr lang="zh-CN" altLang="en-US" sz="2400" b="1">
                <a:solidFill>
                  <a:schemeClr val="bg1"/>
                </a:solidFill>
              </a:endParaRPr>
            </a:p>
          </p:txBody>
        </p:sp>
        <p:grpSp>
          <p:nvGrpSpPr>
            <p:cNvPr id="46" name="PA-组合 9"/>
            <p:cNvGrpSpPr/>
            <p:nvPr>
              <p:custDataLst>
                <p:tags r:id="rId23"/>
              </p:custDataLst>
            </p:nvPr>
          </p:nvGrpSpPr>
          <p:grpSpPr>
            <a:xfrm>
              <a:off x="3939" y="5576"/>
              <a:ext cx="1528" cy="4495"/>
              <a:chOff x="7072067" y="3220961"/>
              <a:chExt cx="970487" cy="2163154"/>
            </a:xfrm>
          </p:grpSpPr>
          <p:sp>
            <p:nvSpPr>
              <p:cNvPr id="47" name="PA-图形 31"/>
              <p:cNvSpPr/>
              <p:nvPr>
                <p:custDataLst>
                  <p:tags r:id="rId24"/>
                </p:custDataLst>
              </p:nvPr>
            </p:nvSpPr>
            <p:spPr>
              <a:xfrm>
                <a:off x="7072067" y="3220961"/>
                <a:ext cx="485775" cy="2162175"/>
              </a:xfrm>
              <a:prstGeom prst="rect">
                <a:avLst/>
              </a:prstGeom>
              <a:solidFill>
                <a:srgbClr val="4688C2">
                  <a:alpha val="16000"/>
                </a:srgbClr>
              </a:solidFill>
              <a:ln w="9525" cap="flat">
                <a:noFill/>
                <a:prstDash val="solid"/>
                <a:miter/>
              </a:ln>
            </p:spPr>
            <p:txBody>
              <a:bodyPr rtlCol="0" anchor="ctr"/>
              <a:lstStyle/>
              <a:p>
                <a:endParaRPr lang="zh-CN" altLang="en-US"/>
              </a:p>
            </p:txBody>
          </p:sp>
          <p:sp>
            <p:nvSpPr>
              <p:cNvPr id="48" name="PA-图形 30"/>
              <p:cNvSpPr/>
              <p:nvPr>
                <p:custDataLst>
                  <p:tags r:id="rId25"/>
                </p:custDataLst>
              </p:nvPr>
            </p:nvSpPr>
            <p:spPr>
              <a:xfrm>
                <a:off x="7556779" y="3220961"/>
                <a:ext cx="485775" cy="2163154"/>
              </a:xfrm>
              <a:prstGeom prst="rect">
                <a:avLst/>
              </a:prstGeom>
              <a:solidFill>
                <a:srgbClr val="4688C2">
                  <a:alpha val="30000"/>
                </a:srgbClr>
              </a:solidFill>
              <a:ln w="9525" cap="flat">
                <a:noFill/>
                <a:prstDash val="solid"/>
                <a:miter/>
              </a:ln>
            </p:spPr>
            <p:txBody>
              <a:bodyPr rtlCol="0" anchor="ctr"/>
              <a:lstStyle/>
              <a:p>
                <a:endParaRPr lang="zh-CN" altLang="en-US"/>
              </a:p>
            </p:txBody>
          </p:sp>
        </p:grpSp>
        <p:sp>
          <p:nvSpPr>
            <p:cNvPr id="49" name="PA-图形 4"/>
            <p:cNvSpPr/>
            <p:nvPr>
              <p:custDataLst>
                <p:tags r:id="rId26"/>
              </p:custDataLst>
            </p:nvPr>
          </p:nvSpPr>
          <p:spPr>
            <a:xfrm>
              <a:off x="3973" y="4192"/>
              <a:ext cx="1459" cy="871"/>
            </a:xfrm>
            <a:custGeom>
              <a:avLst/>
              <a:gdLst>
                <a:gd name="connsiteX0" fmla="*/ 1543013 w 1543013"/>
                <a:gd name="connsiteY0" fmla="*/ 0 h 920961"/>
                <a:gd name="connsiteX1" fmla="*/ 0 w 1543013"/>
                <a:gd name="connsiteY1" fmla="*/ 0 h 920961"/>
                <a:gd name="connsiteX2" fmla="*/ 0 w 1543013"/>
                <a:gd name="connsiteY2" fmla="*/ 694760 h 920961"/>
                <a:gd name="connsiteX3" fmla="*/ 619629 w 1543013"/>
                <a:gd name="connsiteY3" fmla="*/ 694760 h 920961"/>
                <a:gd name="connsiteX4" fmla="*/ 771507 w 1543013"/>
                <a:gd name="connsiteY4" fmla="*/ 920961 h 920961"/>
                <a:gd name="connsiteX5" fmla="*/ 923384 w 1543013"/>
                <a:gd name="connsiteY5" fmla="*/ 694760 h 920961"/>
                <a:gd name="connsiteX6" fmla="*/ 1543013 w 1543013"/>
                <a:gd name="connsiteY6" fmla="*/ 694760 h 92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13" h="920961">
                  <a:moveTo>
                    <a:pt x="1543013" y="0"/>
                  </a:moveTo>
                  <a:lnTo>
                    <a:pt x="0" y="0"/>
                  </a:lnTo>
                  <a:lnTo>
                    <a:pt x="0" y="694760"/>
                  </a:lnTo>
                  <a:lnTo>
                    <a:pt x="619629" y="694760"/>
                  </a:lnTo>
                  <a:lnTo>
                    <a:pt x="771507" y="920961"/>
                  </a:lnTo>
                  <a:lnTo>
                    <a:pt x="923384" y="694760"/>
                  </a:lnTo>
                  <a:lnTo>
                    <a:pt x="1543013" y="694760"/>
                  </a:lnTo>
                  <a:close/>
                </a:path>
              </a:pathLst>
            </a:custGeom>
            <a:solidFill>
              <a:srgbClr val="1980A4"/>
            </a:solidFill>
            <a:ln w="8029" cap="flat">
              <a:noFill/>
              <a:prstDash val="solid"/>
              <a:miter/>
            </a:ln>
          </p:spPr>
          <p:txBody>
            <a:bodyPr rtlCol="0" anchor="ctr"/>
            <a:lstStyle/>
            <a:p>
              <a:endParaRPr lang="zh-CN" altLang="en-US"/>
            </a:p>
          </p:txBody>
        </p:sp>
        <p:sp>
          <p:nvSpPr>
            <p:cNvPr id="50" name="PA-文本框 34"/>
            <p:cNvSpPr txBox="1"/>
            <p:nvPr>
              <p:custDataLst>
                <p:tags r:id="rId27"/>
              </p:custDataLst>
            </p:nvPr>
          </p:nvSpPr>
          <p:spPr>
            <a:xfrm>
              <a:off x="4184" y="4202"/>
              <a:ext cx="1088" cy="628"/>
            </a:xfrm>
            <a:prstGeom prst="rect">
              <a:avLst/>
            </a:prstGeom>
            <a:noFill/>
          </p:spPr>
          <p:txBody>
            <a:bodyPr wrap="none" rtlCol="0">
              <a:normAutofit fontScale="57500"/>
            </a:bodyPr>
            <a:lstStyle/>
            <a:p>
              <a:pPr algn="ctr"/>
              <a:r>
                <a:rPr lang="en-US" altLang="zh-CN" sz="2000" b="1" dirty="0">
                  <a:solidFill>
                    <a:schemeClr val="bg1"/>
                  </a:solidFill>
                  <a:uFillTx/>
                  <a:latin typeface="Arial" panose="020B0604020202020204" pitchFamily="34" charset="0"/>
                  <a:ea typeface="微软雅黑" panose="020B0503020204020204" charset="-122"/>
                </a:rPr>
                <a:t>1.3</a:t>
              </a:r>
              <a:r>
                <a:rPr lang="zh-CN" altLang="en-US" sz="2000" b="1" dirty="0">
                  <a:solidFill>
                    <a:schemeClr val="bg1"/>
                  </a:solidFill>
                  <a:uFillTx/>
                  <a:latin typeface="Arial" panose="020B0604020202020204" pitchFamily="34" charset="0"/>
                  <a:ea typeface="微软雅黑" panose="020B0503020204020204" charset="-122"/>
                </a:rPr>
                <a:t>万</a:t>
              </a:r>
              <a:endParaRPr lang="zh-CN" altLang="en-US" sz="2000" b="1" dirty="0">
                <a:solidFill>
                  <a:schemeClr val="bg1"/>
                </a:solidFill>
                <a:uFillTx/>
                <a:latin typeface="Arial" panose="020B0604020202020204" pitchFamily="34" charset="0"/>
                <a:ea typeface="微软雅黑" panose="020B0503020204020204" charset="-122"/>
              </a:endParaRPr>
            </a:p>
          </p:txBody>
        </p:sp>
        <p:sp>
          <p:nvSpPr>
            <p:cNvPr id="51" name="PA-图形 29"/>
            <p:cNvSpPr/>
            <p:nvPr>
              <p:custDataLst>
                <p:tags r:id="rId28"/>
              </p:custDataLst>
            </p:nvPr>
          </p:nvSpPr>
          <p:spPr>
            <a:xfrm>
              <a:off x="3941" y="5286"/>
              <a:ext cx="1530" cy="600"/>
            </a:xfrm>
            <a:custGeom>
              <a:avLst/>
              <a:gdLst>
                <a:gd name="connsiteX0" fmla="*/ 485775 w 971550"/>
                <a:gd name="connsiteY0" fmla="*/ 0 h 381000"/>
                <a:gd name="connsiteX1" fmla="*/ 971550 w 971550"/>
                <a:gd name="connsiteY1" fmla="*/ 180975 h 381000"/>
                <a:gd name="connsiteX2" fmla="*/ 485775 w 971550"/>
                <a:gd name="connsiteY2" fmla="*/ 381000 h 381000"/>
                <a:gd name="connsiteX3" fmla="*/ 0 w 971550"/>
                <a:gd name="connsiteY3" fmla="*/ 190500 h 381000"/>
              </a:gdLst>
              <a:ahLst/>
              <a:cxnLst>
                <a:cxn ang="0">
                  <a:pos x="connsiteX0" y="connsiteY0"/>
                </a:cxn>
                <a:cxn ang="0">
                  <a:pos x="connsiteX1" y="connsiteY1"/>
                </a:cxn>
                <a:cxn ang="0">
                  <a:pos x="connsiteX2" y="connsiteY2"/>
                </a:cxn>
                <a:cxn ang="0">
                  <a:pos x="connsiteX3" y="connsiteY3"/>
                </a:cxn>
              </a:cxnLst>
              <a:rect l="l" t="t" r="r" b="b"/>
              <a:pathLst>
                <a:path w="971550" h="381000">
                  <a:moveTo>
                    <a:pt x="485775" y="0"/>
                  </a:moveTo>
                  <a:lnTo>
                    <a:pt x="971550" y="180975"/>
                  </a:lnTo>
                  <a:lnTo>
                    <a:pt x="485775" y="381000"/>
                  </a:lnTo>
                  <a:lnTo>
                    <a:pt x="0" y="190500"/>
                  </a:lnTo>
                  <a:close/>
                </a:path>
              </a:pathLst>
            </a:custGeom>
            <a:solidFill>
              <a:srgbClr val="56A7DE"/>
            </a:solidFill>
            <a:ln w="9525" cap="flat">
              <a:noFill/>
              <a:prstDash val="solid"/>
              <a:miter/>
            </a:ln>
          </p:spPr>
          <p:txBody>
            <a:bodyPr rtlCol="0" anchor="ctr"/>
            <a:lstStyle/>
            <a:p>
              <a:endParaRPr lang="zh-CN" altLang="en-US"/>
            </a:p>
          </p:txBody>
        </p:sp>
        <p:sp>
          <p:nvSpPr>
            <p:cNvPr id="52" name="PA-图形 29"/>
            <p:cNvSpPr/>
            <p:nvPr>
              <p:custDataLst>
                <p:tags r:id="rId29"/>
              </p:custDataLst>
            </p:nvPr>
          </p:nvSpPr>
          <p:spPr>
            <a:xfrm>
              <a:off x="3941" y="9771"/>
              <a:ext cx="1530" cy="600"/>
            </a:xfrm>
            <a:custGeom>
              <a:avLst/>
              <a:gdLst>
                <a:gd name="connsiteX0" fmla="*/ 485775 w 971550"/>
                <a:gd name="connsiteY0" fmla="*/ 0 h 381000"/>
                <a:gd name="connsiteX1" fmla="*/ 971550 w 971550"/>
                <a:gd name="connsiteY1" fmla="*/ 180975 h 381000"/>
                <a:gd name="connsiteX2" fmla="*/ 485775 w 971550"/>
                <a:gd name="connsiteY2" fmla="*/ 381000 h 381000"/>
                <a:gd name="connsiteX3" fmla="*/ 0 w 971550"/>
                <a:gd name="connsiteY3" fmla="*/ 190500 h 381000"/>
              </a:gdLst>
              <a:ahLst/>
              <a:cxnLst>
                <a:cxn ang="0">
                  <a:pos x="connsiteX0" y="connsiteY0"/>
                </a:cxn>
                <a:cxn ang="0">
                  <a:pos x="connsiteX1" y="connsiteY1"/>
                </a:cxn>
                <a:cxn ang="0">
                  <a:pos x="connsiteX2" y="connsiteY2"/>
                </a:cxn>
                <a:cxn ang="0">
                  <a:pos x="connsiteX3" y="connsiteY3"/>
                </a:cxn>
              </a:cxnLst>
              <a:rect l="l" t="t" r="r" b="b"/>
              <a:pathLst>
                <a:path w="971550" h="381000">
                  <a:moveTo>
                    <a:pt x="485775" y="0"/>
                  </a:moveTo>
                  <a:lnTo>
                    <a:pt x="971550" y="180975"/>
                  </a:lnTo>
                  <a:lnTo>
                    <a:pt x="485775" y="381000"/>
                  </a:lnTo>
                  <a:lnTo>
                    <a:pt x="0" y="190500"/>
                  </a:lnTo>
                  <a:close/>
                </a:path>
              </a:pathLst>
            </a:custGeom>
            <a:solidFill>
              <a:srgbClr val="56A7DE"/>
            </a:solidFill>
            <a:ln w="9525" cap="flat">
              <a:noFill/>
              <a:prstDash val="solid"/>
              <a:miter/>
            </a:ln>
          </p:spPr>
          <p:txBody>
            <a:bodyPr rtlCol="0" anchor="ctr"/>
            <a:lstStyle/>
            <a:p>
              <a:endParaRPr lang="zh-CN" altLang="en-US"/>
            </a:p>
          </p:txBody>
        </p:sp>
        <p:sp>
          <p:nvSpPr>
            <p:cNvPr id="53" name="文本框 52"/>
            <p:cNvSpPr txBox="1"/>
            <p:nvPr/>
          </p:nvSpPr>
          <p:spPr>
            <a:xfrm>
              <a:off x="4308" y="6942"/>
              <a:ext cx="858" cy="3315"/>
            </a:xfrm>
            <a:prstGeom prst="rect">
              <a:avLst/>
            </a:prstGeom>
            <a:noFill/>
          </p:spPr>
          <p:txBody>
            <a:bodyPr wrap="square" rtlCol="0">
              <a:spAutoFit/>
            </a:bodyPr>
            <a:lstStyle/>
            <a:p>
              <a:r>
                <a:rPr lang="zh-CN" altLang="en-US" sz="2400" b="1">
                  <a:solidFill>
                    <a:schemeClr val="bg1"/>
                  </a:solidFill>
                </a:rPr>
                <a:t>交易中心</a:t>
              </a:r>
              <a:endParaRPr lang="zh-CN" altLang="en-US" sz="2400" b="1">
                <a:solidFill>
                  <a:schemeClr val="bg1"/>
                </a:solidFill>
              </a:endParaRPr>
            </a:p>
          </p:txBody>
        </p:sp>
      </p:grpSp>
      <p:sp>
        <p:nvSpPr>
          <p:cNvPr id="2" name="文本框 35"/>
          <p:cNvSpPr txBox="1">
            <a:spLocks noChangeArrowheads="1"/>
          </p:cNvSpPr>
          <p:nvPr/>
        </p:nvSpPr>
        <p:spPr bwMode="auto">
          <a:xfrm>
            <a:off x="634592" y="89186"/>
            <a:ext cx="27108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3.10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取得成效</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之二</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18905" y="3535680"/>
            <a:ext cx="2892425" cy="3204210"/>
            <a:chOff x="12546" y="2775"/>
            <a:chExt cx="5970" cy="7866"/>
          </a:xfrm>
        </p:grpSpPr>
        <p:sp>
          <p:nvSpPr>
            <p:cNvPr id="47" name="Oval 13"/>
            <p:cNvSpPr/>
            <p:nvPr/>
          </p:nvSpPr>
          <p:spPr>
            <a:xfrm>
              <a:off x="16352" y="3254"/>
              <a:ext cx="2164" cy="2164"/>
            </a:xfrm>
            <a:prstGeom prst="ellipse">
              <a:avLst/>
            </a:prstGeom>
            <a:solidFill>
              <a:srgbClr val="00B0F0">
                <a:alpha val="60000"/>
              </a:srgbClr>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3200" dirty="0">
                <a:solidFill>
                  <a:srgbClr val="F09C2A">
                    <a:lumMod val="75000"/>
                  </a:srgbClr>
                </a:solidFill>
                <a:latin typeface="Segoe Print" panose="02000600000000000000" charset="0"/>
              </a:endParaRPr>
            </a:p>
          </p:txBody>
        </p:sp>
        <p:sp>
          <p:nvSpPr>
            <p:cNvPr id="48" name="Oval 14"/>
            <p:cNvSpPr/>
            <p:nvPr/>
          </p:nvSpPr>
          <p:spPr>
            <a:xfrm>
              <a:off x="12546" y="3307"/>
              <a:ext cx="2164" cy="2164"/>
            </a:xfrm>
            <a:prstGeom prst="ellipse">
              <a:avLst/>
            </a:prstGeom>
            <a:solidFill>
              <a:srgbClr val="00B0F0">
                <a:alpha val="65000"/>
              </a:srgbClr>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3200" dirty="0">
                <a:solidFill>
                  <a:srgbClr val="F09C2A">
                    <a:lumMod val="75000"/>
                  </a:srgbClr>
                </a:solidFill>
                <a:latin typeface="Segoe Print" panose="02000600000000000000" charset="0"/>
              </a:endParaRPr>
            </a:p>
          </p:txBody>
        </p:sp>
        <p:sp>
          <p:nvSpPr>
            <p:cNvPr id="49" name="Freeform 5"/>
            <p:cNvSpPr/>
            <p:nvPr/>
          </p:nvSpPr>
          <p:spPr bwMode="auto">
            <a:xfrm>
              <a:off x="14136" y="4205"/>
              <a:ext cx="2907" cy="6436"/>
            </a:xfrm>
            <a:custGeom>
              <a:avLst/>
              <a:gdLst/>
              <a:ahLst/>
              <a:cxnLst>
                <a:cxn ang="0">
                  <a:pos x="173" y="908"/>
                </a:cxn>
                <a:cxn ang="0">
                  <a:pos x="187" y="613"/>
                </a:cxn>
                <a:cxn ang="0">
                  <a:pos x="0" y="357"/>
                </a:cxn>
                <a:cxn ang="0">
                  <a:pos x="0" y="357"/>
                </a:cxn>
                <a:cxn ang="0">
                  <a:pos x="203" y="547"/>
                </a:cxn>
                <a:cxn ang="0">
                  <a:pos x="230" y="0"/>
                </a:cxn>
                <a:cxn ang="0">
                  <a:pos x="255" y="237"/>
                </a:cxn>
                <a:cxn ang="0">
                  <a:pos x="271" y="439"/>
                </a:cxn>
                <a:cxn ang="0">
                  <a:pos x="496" y="295"/>
                </a:cxn>
                <a:cxn ang="0">
                  <a:pos x="496" y="295"/>
                </a:cxn>
                <a:cxn ang="0">
                  <a:pos x="291" y="500"/>
                </a:cxn>
                <a:cxn ang="0">
                  <a:pos x="282" y="660"/>
                </a:cxn>
                <a:cxn ang="0">
                  <a:pos x="307" y="905"/>
                </a:cxn>
                <a:cxn ang="0">
                  <a:pos x="173" y="908"/>
                </a:cxn>
              </a:cxnLst>
              <a:rect l="0" t="0" r="r" b="b"/>
              <a:pathLst>
                <a:path w="496" h="908">
                  <a:moveTo>
                    <a:pt x="173" y="908"/>
                  </a:moveTo>
                  <a:cubicBezTo>
                    <a:pt x="173" y="908"/>
                    <a:pt x="208" y="680"/>
                    <a:pt x="187" y="613"/>
                  </a:cubicBezTo>
                  <a:cubicBezTo>
                    <a:pt x="0" y="357"/>
                    <a:pt x="0" y="357"/>
                    <a:pt x="0" y="357"/>
                  </a:cubicBezTo>
                  <a:cubicBezTo>
                    <a:pt x="0" y="357"/>
                    <a:pt x="0" y="357"/>
                    <a:pt x="0" y="357"/>
                  </a:cubicBezTo>
                  <a:cubicBezTo>
                    <a:pt x="203" y="547"/>
                    <a:pt x="203" y="547"/>
                    <a:pt x="203" y="547"/>
                  </a:cubicBezTo>
                  <a:cubicBezTo>
                    <a:pt x="230" y="0"/>
                    <a:pt x="230" y="0"/>
                    <a:pt x="230" y="0"/>
                  </a:cubicBezTo>
                  <a:cubicBezTo>
                    <a:pt x="255" y="237"/>
                    <a:pt x="255" y="237"/>
                    <a:pt x="255" y="237"/>
                  </a:cubicBezTo>
                  <a:cubicBezTo>
                    <a:pt x="271" y="439"/>
                    <a:pt x="271" y="439"/>
                    <a:pt x="271" y="439"/>
                  </a:cubicBezTo>
                  <a:cubicBezTo>
                    <a:pt x="496" y="295"/>
                    <a:pt x="496" y="295"/>
                    <a:pt x="496" y="295"/>
                  </a:cubicBezTo>
                  <a:cubicBezTo>
                    <a:pt x="496" y="295"/>
                    <a:pt x="496" y="295"/>
                    <a:pt x="496" y="295"/>
                  </a:cubicBezTo>
                  <a:cubicBezTo>
                    <a:pt x="291" y="500"/>
                    <a:pt x="291" y="500"/>
                    <a:pt x="291" y="500"/>
                  </a:cubicBezTo>
                  <a:cubicBezTo>
                    <a:pt x="291" y="500"/>
                    <a:pt x="268" y="500"/>
                    <a:pt x="282" y="660"/>
                  </a:cubicBezTo>
                  <a:cubicBezTo>
                    <a:pt x="295" y="819"/>
                    <a:pt x="307" y="905"/>
                    <a:pt x="307" y="905"/>
                  </a:cubicBezTo>
                  <a:lnTo>
                    <a:pt x="173" y="908"/>
                  </a:lnTo>
                  <a:close/>
                </a:path>
              </a:pathLst>
            </a:custGeom>
            <a:solidFill>
              <a:srgbClr val="00B0F0">
                <a:alpha val="42000"/>
              </a:srgbClr>
            </a:solidFill>
            <a:ln w="9525">
              <a:solidFill>
                <a:srgbClr val="0070C0"/>
              </a:solidFill>
              <a:round/>
            </a:ln>
          </p:spPr>
          <p:txBody>
            <a:bodyPr vert="horz" wrap="square" lIns="121920" tIns="60960" rIns="121920" bIns="60960" numCol="1" anchor="t" anchorCtr="0" compatLnSpc="1"/>
            <a:lstStyle/>
            <a:p>
              <a:pPr defTabSz="1375410"/>
              <a:endParaRPr lang="en-US" sz="2665">
                <a:solidFill>
                  <a:srgbClr val="F21838"/>
                </a:solidFill>
              </a:endParaRPr>
            </a:p>
          </p:txBody>
        </p:sp>
        <p:sp>
          <p:nvSpPr>
            <p:cNvPr id="50" name="Oval 11"/>
            <p:cNvSpPr/>
            <p:nvPr/>
          </p:nvSpPr>
          <p:spPr>
            <a:xfrm>
              <a:off x="14136" y="2775"/>
              <a:ext cx="2817" cy="2817"/>
            </a:xfrm>
            <a:prstGeom prst="ellipse">
              <a:avLst/>
            </a:prstGeom>
            <a:solidFill>
              <a:srgbClr val="00B0F0">
                <a:alpha val="68000"/>
              </a:srgbClr>
            </a:solidFill>
            <a:ln w="38100"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4265" dirty="0">
                <a:solidFill>
                  <a:srgbClr val="F09C2A">
                    <a:lumMod val="75000"/>
                  </a:srgbClr>
                </a:solidFill>
                <a:latin typeface="Segoe Print" panose="02000600000000000000" charset="0"/>
              </a:endParaRPr>
            </a:p>
          </p:txBody>
        </p:sp>
        <p:sp>
          <p:nvSpPr>
            <p:cNvPr id="51" name="Oval 12"/>
            <p:cNvSpPr/>
            <p:nvPr/>
          </p:nvSpPr>
          <p:spPr>
            <a:xfrm>
              <a:off x="15972" y="4826"/>
              <a:ext cx="2299" cy="2299"/>
            </a:xfrm>
            <a:prstGeom prst="ellipse">
              <a:avLst/>
            </a:prstGeom>
            <a:solidFill>
              <a:srgbClr val="00B0F0">
                <a:alpha val="88000"/>
              </a:srgbClr>
            </a:solidFill>
            <a:ln w="158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0" bIns="121920" rtlCol="0" anchor="ctr"/>
            <a:lstStyle/>
            <a:p>
              <a:pPr algn="ctr" defTabSz="1375410"/>
              <a:endParaRPr lang="en-US" sz="4265" dirty="0">
                <a:solidFill>
                  <a:srgbClr val="F09C2A">
                    <a:lumMod val="75000"/>
                  </a:srgbClr>
                </a:solidFill>
                <a:latin typeface="Segoe Print" panose="02000600000000000000" charset="0"/>
              </a:endParaRPr>
            </a:p>
          </p:txBody>
        </p:sp>
        <p:sp>
          <p:nvSpPr>
            <p:cNvPr id="52" name="Oval 15"/>
            <p:cNvSpPr/>
            <p:nvPr/>
          </p:nvSpPr>
          <p:spPr>
            <a:xfrm>
              <a:off x="12886" y="4826"/>
              <a:ext cx="2299" cy="2299"/>
            </a:xfrm>
            <a:prstGeom prst="ellipse">
              <a:avLst/>
            </a:prstGeom>
            <a:solidFill>
              <a:srgbClr val="00B0F0">
                <a:alpha val="86000"/>
              </a:srgbClr>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10"/>
              <a:endParaRPr lang="en-US" sz="4265" dirty="0">
                <a:solidFill>
                  <a:srgbClr val="F09C2A">
                    <a:lumMod val="75000"/>
                  </a:srgbClr>
                </a:solidFill>
                <a:latin typeface="Segoe Print" panose="02000600000000000000" charset="0"/>
              </a:endParaRPr>
            </a:p>
          </p:txBody>
        </p:sp>
        <p:sp>
          <p:nvSpPr>
            <p:cNvPr id="54" name="Freeform 127"/>
            <p:cNvSpPr/>
            <p:nvPr/>
          </p:nvSpPr>
          <p:spPr bwMode="auto">
            <a:xfrm>
              <a:off x="16740" y="5555"/>
              <a:ext cx="763" cy="841"/>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rgbClr val="262626"/>
                </a:solidFill>
              </a:endParaRPr>
            </a:p>
          </p:txBody>
        </p:sp>
        <p:sp>
          <p:nvSpPr>
            <p:cNvPr id="55" name="Freeform 56"/>
            <p:cNvSpPr>
              <a:spLocks noEditPoints="1"/>
            </p:cNvSpPr>
            <p:nvPr/>
          </p:nvSpPr>
          <p:spPr bwMode="auto">
            <a:xfrm>
              <a:off x="17055" y="3957"/>
              <a:ext cx="759" cy="75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rgbClr val="262626"/>
                </a:solidFill>
              </a:endParaRPr>
            </a:p>
          </p:txBody>
        </p:sp>
        <p:sp>
          <p:nvSpPr>
            <p:cNvPr id="56" name="Freeform 24"/>
            <p:cNvSpPr>
              <a:spLocks noEditPoints="1"/>
            </p:cNvSpPr>
            <p:nvPr/>
          </p:nvSpPr>
          <p:spPr bwMode="auto">
            <a:xfrm>
              <a:off x="13277" y="3957"/>
              <a:ext cx="640" cy="695"/>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rgbClr val="262626"/>
                </a:solidFill>
              </a:endParaRPr>
            </a:p>
          </p:txBody>
        </p:sp>
        <p:sp>
          <p:nvSpPr>
            <p:cNvPr id="57" name="Freeform 5"/>
            <p:cNvSpPr>
              <a:spLocks noEditPoints="1"/>
            </p:cNvSpPr>
            <p:nvPr/>
          </p:nvSpPr>
          <p:spPr bwMode="auto">
            <a:xfrm>
              <a:off x="14891" y="3530"/>
              <a:ext cx="1307" cy="1307"/>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pPr defTabSz="1375410"/>
              <a:endParaRPr lang="en-US" sz="2665">
                <a:solidFill>
                  <a:srgbClr val="262626"/>
                </a:solidFill>
              </a:endParaRPr>
            </a:p>
          </p:txBody>
        </p:sp>
        <p:sp>
          <p:nvSpPr>
            <p:cNvPr id="22" name="自由: 形状 80"/>
            <p:cNvSpPr/>
            <p:nvPr/>
          </p:nvSpPr>
          <p:spPr>
            <a:xfrm>
              <a:off x="13604" y="5487"/>
              <a:ext cx="863" cy="977"/>
            </a:xfrm>
            <a:custGeom>
              <a:avLst/>
              <a:gdLst>
                <a:gd name="connsiteX0" fmla="*/ 3446864 w 3945255"/>
                <a:gd name="connsiteY0" fmla="*/ 4123218 h 4662389"/>
                <a:gd name="connsiteX1" fmla="*/ 3446864 w 3945255"/>
                <a:gd name="connsiteY1" fmla="*/ 4355821 h 4662389"/>
                <a:gd name="connsiteX2" fmla="*/ 3745237 w 3945255"/>
                <a:gd name="connsiteY2" fmla="*/ 4467717 h 4662389"/>
                <a:gd name="connsiteX3" fmla="*/ 3745237 w 3945255"/>
                <a:gd name="connsiteY3" fmla="*/ 4235113 h 4662389"/>
                <a:gd name="connsiteX4" fmla="*/ 3056988 w 3945255"/>
                <a:gd name="connsiteY4" fmla="*/ 4003521 h 4662389"/>
                <a:gd name="connsiteX5" fmla="*/ 3056988 w 3945255"/>
                <a:gd name="connsiteY5" fmla="*/ 4236124 h 4662389"/>
                <a:gd name="connsiteX6" fmla="*/ 3355361 w 3945255"/>
                <a:gd name="connsiteY6" fmla="*/ 4348020 h 4662389"/>
                <a:gd name="connsiteX7" fmla="*/ 3355361 w 3945255"/>
                <a:gd name="connsiteY7" fmla="*/ 4115416 h 4662389"/>
                <a:gd name="connsiteX8" fmla="*/ 377706 w 3945255"/>
                <a:gd name="connsiteY8" fmla="*/ 4002966 h 4662389"/>
                <a:gd name="connsiteX9" fmla="*/ 153973 w 3945255"/>
                <a:gd name="connsiteY9" fmla="*/ 4115620 h 4662389"/>
                <a:gd name="connsiteX10" fmla="*/ 153973 w 3945255"/>
                <a:gd name="connsiteY10" fmla="*/ 4370240 h 4662389"/>
                <a:gd name="connsiteX11" fmla="*/ 377706 w 3945255"/>
                <a:gd name="connsiteY11" fmla="*/ 4257586 h 4662389"/>
                <a:gd name="connsiteX12" fmla="*/ 667372 w 3945255"/>
                <a:gd name="connsiteY12" fmla="*/ 3855207 h 4662389"/>
                <a:gd name="connsiteX13" fmla="*/ 443639 w 3945255"/>
                <a:gd name="connsiteY13" fmla="*/ 3967861 h 4662389"/>
                <a:gd name="connsiteX14" fmla="*/ 443639 w 3945255"/>
                <a:gd name="connsiteY14" fmla="*/ 4222480 h 4662389"/>
                <a:gd name="connsiteX15" fmla="*/ 667372 w 3945255"/>
                <a:gd name="connsiteY15" fmla="*/ 4109826 h 4662389"/>
                <a:gd name="connsiteX16" fmla="*/ 3446864 w 3945255"/>
                <a:gd name="connsiteY16" fmla="*/ 3669395 h 4662389"/>
                <a:gd name="connsiteX17" fmla="*/ 3446864 w 3945255"/>
                <a:gd name="connsiteY17" fmla="*/ 3901998 h 4662389"/>
                <a:gd name="connsiteX18" fmla="*/ 3745237 w 3945255"/>
                <a:gd name="connsiteY18" fmla="*/ 4013893 h 4662389"/>
                <a:gd name="connsiteX19" fmla="*/ 3745237 w 3945255"/>
                <a:gd name="connsiteY19" fmla="*/ 3781290 h 4662389"/>
                <a:gd name="connsiteX20" fmla="*/ 377703 w 3945255"/>
                <a:gd name="connsiteY20" fmla="*/ 3594925 h 4662389"/>
                <a:gd name="connsiteX21" fmla="*/ 153973 w 3945255"/>
                <a:gd name="connsiteY21" fmla="*/ 3707579 h 4662389"/>
                <a:gd name="connsiteX22" fmla="*/ 153973 w 3945255"/>
                <a:gd name="connsiteY22" fmla="*/ 3962199 h 4662389"/>
                <a:gd name="connsiteX23" fmla="*/ 377703 w 3945255"/>
                <a:gd name="connsiteY23" fmla="*/ 3849545 h 4662389"/>
                <a:gd name="connsiteX24" fmla="*/ 3056988 w 3945255"/>
                <a:gd name="connsiteY24" fmla="*/ 3549698 h 4662389"/>
                <a:gd name="connsiteX25" fmla="*/ 3056988 w 3945255"/>
                <a:gd name="connsiteY25" fmla="*/ 3782301 h 4662389"/>
                <a:gd name="connsiteX26" fmla="*/ 3355361 w 3945255"/>
                <a:gd name="connsiteY26" fmla="*/ 3894196 h 4662389"/>
                <a:gd name="connsiteX27" fmla="*/ 3355361 w 3945255"/>
                <a:gd name="connsiteY27" fmla="*/ 3661593 h 4662389"/>
                <a:gd name="connsiteX28" fmla="*/ 1408610 w 3945255"/>
                <a:gd name="connsiteY28" fmla="*/ 3486259 h 4662389"/>
                <a:gd name="connsiteX29" fmla="*/ 1088299 w 3945255"/>
                <a:gd name="connsiteY29" fmla="*/ 3684139 h 4662389"/>
                <a:gd name="connsiteX30" fmla="*/ 1088299 w 3945255"/>
                <a:gd name="connsiteY30" fmla="*/ 3980410 h 4662389"/>
                <a:gd name="connsiteX31" fmla="*/ 1408610 w 3945255"/>
                <a:gd name="connsiteY31" fmla="*/ 3782530 h 4662389"/>
                <a:gd name="connsiteX32" fmla="*/ 667369 w 3945255"/>
                <a:gd name="connsiteY32" fmla="*/ 3447165 h 4662389"/>
                <a:gd name="connsiteX33" fmla="*/ 443639 w 3945255"/>
                <a:gd name="connsiteY33" fmla="*/ 3559819 h 4662389"/>
                <a:gd name="connsiteX34" fmla="*/ 443639 w 3945255"/>
                <a:gd name="connsiteY34" fmla="*/ 3814439 h 4662389"/>
                <a:gd name="connsiteX35" fmla="*/ 667369 w 3945255"/>
                <a:gd name="connsiteY35" fmla="*/ 3701785 h 4662389"/>
                <a:gd name="connsiteX36" fmla="*/ 2965484 w 3945255"/>
                <a:gd name="connsiteY36" fmla="*/ 3248199 h 4662389"/>
                <a:gd name="connsiteX37" fmla="*/ 3945255 w 3945255"/>
                <a:gd name="connsiteY37" fmla="*/ 3546392 h 4662389"/>
                <a:gd name="connsiteX38" fmla="*/ 3945255 w 3945255"/>
                <a:gd name="connsiteY38" fmla="*/ 4636920 h 4662389"/>
                <a:gd name="connsiteX39" fmla="*/ 2965484 w 3945255"/>
                <a:gd name="connsiteY39" fmla="*/ 4653960 h 4662389"/>
                <a:gd name="connsiteX40" fmla="*/ 363517 w 3945255"/>
                <a:gd name="connsiteY40" fmla="*/ 3212324 h 4662389"/>
                <a:gd name="connsiteX41" fmla="*/ 139783 w 3945255"/>
                <a:gd name="connsiteY41" fmla="*/ 3324978 h 4662389"/>
                <a:gd name="connsiteX42" fmla="*/ 139783 w 3945255"/>
                <a:gd name="connsiteY42" fmla="*/ 3579598 h 4662389"/>
                <a:gd name="connsiteX43" fmla="*/ 363517 w 3945255"/>
                <a:gd name="connsiteY43" fmla="*/ 3466944 h 4662389"/>
                <a:gd name="connsiteX44" fmla="*/ 1853354 w 3945255"/>
                <a:gd name="connsiteY44" fmla="*/ 3201861 h 4662389"/>
                <a:gd name="connsiteX45" fmla="*/ 1533047 w 3945255"/>
                <a:gd name="connsiteY45" fmla="*/ 3399741 h 4662389"/>
                <a:gd name="connsiteX46" fmla="*/ 1533047 w 3945255"/>
                <a:gd name="connsiteY46" fmla="*/ 3696012 h 4662389"/>
                <a:gd name="connsiteX47" fmla="*/ 1853354 w 3945255"/>
                <a:gd name="connsiteY47" fmla="*/ 3520357 h 4662389"/>
                <a:gd name="connsiteX48" fmla="*/ 653183 w 3945255"/>
                <a:gd name="connsiteY48" fmla="*/ 3064565 h 4662389"/>
                <a:gd name="connsiteX49" fmla="*/ 429449 w 3945255"/>
                <a:gd name="connsiteY49" fmla="*/ 3177218 h 4662389"/>
                <a:gd name="connsiteX50" fmla="*/ 429449 w 3945255"/>
                <a:gd name="connsiteY50" fmla="*/ 3431838 h 4662389"/>
                <a:gd name="connsiteX51" fmla="*/ 653183 w 3945255"/>
                <a:gd name="connsiteY51" fmla="*/ 3319184 h 4662389"/>
                <a:gd name="connsiteX52" fmla="*/ 1408606 w 3945255"/>
                <a:gd name="connsiteY52" fmla="*/ 2985711 h 4662389"/>
                <a:gd name="connsiteX53" fmla="*/ 1088299 w 3945255"/>
                <a:gd name="connsiteY53" fmla="*/ 3183591 h 4662389"/>
                <a:gd name="connsiteX54" fmla="*/ 1088299 w 3945255"/>
                <a:gd name="connsiteY54" fmla="*/ 3479862 h 4662389"/>
                <a:gd name="connsiteX55" fmla="*/ 1408606 w 3945255"/>
                <a:gd name="connsiteY55" fmla="*/ 3281981 h 4662389"/>
                <a:gd name="connsiteX56" fmla="*/ 363513 w 3945255"/>
                <a:gd name="connsiteY56" fmla="*/ 2758150 h 4662389"/>
                <a:gd name="connsiteX57" fmla="*/ 139783 w 3945255"/>
                <a:gd name="connsiteY57" fmla="*/ 2870804 h 4662389"/>
                <a:gd name="connsiteX58" fmla="*/ 139783 w 3945255"/>
                <a:gd name="connsiteY58" fmla="*/ 3125424 h 4662389"/>
                <a:gd name="connsiteX59" fmla="*/ 363513 w 3945255"/>
                <a:gd name="connsiteY59" fmla="*/ 3012770 h 4662389"/>
                <a:gd name="connsiteX60" fmla="*/ 1853354 w 3945255"/>
                <a:gd name="connsiteY60" fmla="*/ 2701313 h 4662389"/>
                <a:gd name="connsiteX61" fmla="*/ 1533044 w 3945255"/>
                <a:gd name="connsiteY61" fmla="*/ 2899193 h 4662389"/>
                <a:gd name="connsiteX62" fmla="*/ 1533044 w 3945255"/>
                <a:gd name="connsiteY62" fmla="*/ 3195464 h 4662389"/>
                <a:gd name="connsiteX63" fmla="*/ 1853354 w 3945255"/>
                <a:gd name="connsiteY63" fmla="*/ 2997584 h 4662389"/>
                <a:gd name="connsiteX64" fmla="*/ 638367 w 3945255"/>
                <a:gd name="connsiteY64" fmla="*/ 2645144 h 4662389"/>
                <a:gd name="connsiteX65" fmla="*/ 414637 w 3945255"/>
                <a:gd name="connsiteY65" fmla="*/ 2757798 h 4662389"/>
                <a:gd name="connsiteX66" fmla="*/ 414637 w 3945255"/>
                <a:gd name="connsiteY66" fmla="*/ 3012417 h 4662389"/>
                <a:gd name="connsiteX67" fmla="*/ 638367 w 3945255"/>
                <a:gd name="connsiteY67" fmla="*/ 2899763 h 4662389"/>
                <a:gd name="connsiteX68" fmla="*/ 1408606 w 3945255"/>
                <a:gd name="connsiteY68" fmla="*/ 2518265 h 4662389"/>
                <a:gd name="connsiteX69" fmla="*/ 1088296 w 3945255"/>
                <a:gd name="connsiteY69" fmla="*/ 2716145 h 4662389"/>
                <a:gd name="connsiteX70" fmla="*/ 1088296 w 3945255"/>
                <a:gd name="connsiteY70" fmla="*/ 3012416 h 4662389"/>
                <a:gd name="connsiteX71" fmla="*/ 1408606 w 3945255"/>
                <a:gd name="connsiteY71" fmla="*/ 2814536 h 4662389"/>
                <a:gd name="connsiteX72" fmla="*/ 1853351 w 3945255"/>
                <a:gd name="connsiteY72" fmla="*/ 2233867 h 4662389"/>
                <a:gd name="connsiteX73" fmla="*/ 1533044 w 3945255"/>
                <a:gd name="connsiteY73" fmla="*/ 2431747 h 4662389"/>
                <a:gd name="connsiteX74" fmla="*/ 1533044 w 3945255"/>
                <a:gd name="connsiteY74" fmla="*/ 2728018 h 4662389"/>
                <a:gd name="connsiteX75" fmla="*/ 1853351 w 3945255"/>
                <a:gd name="connsiteY75" fmla="*/ 2530138 h 4662389"/>
                <a:gd name="connsiteX76" fmla="*/ 1408603 w 3945255"/>
                <a:gd name="connsiteY76" fmla="*/ 2024112 h 4662389"/>
                <a:gd name="connsiteX77" fmla="*/ 1088296 w 3945255"/>
                <a:gd name="connsiteY77" fmla="*/ 2221992 h 4662389"/>
                <a:gd name="connsiteX78" fmla="*/ 1088296 w 3945255"/>
                <a:gd name="connsiteY78" fmla="*/ 2518263 h 4662389"/>
                <a:gd name="connsiteX79" fmla="*/ 1408603 w 3945255"/>
                <a:gd name="connsiteY79" fmla="*/ 2320383 h 4662389"/>
                <a:gd name="connsiteX80" fmla="*/ 1853351 w 3945255"/>
                <a:gd name="connsiteY80" fmla="*/ 1739714 h 4662389"/>
                <a:gd name="connsiteX81" fmla="*/ 1533040 w 3945255"/>
                <a:gd name="connsiteY81" fmla="*/ 1937594 h 4662389"/>
                <a:gd name="connsiteX82" fmla="*/ 1533040 w 3945255"/>
                <a:gd name="connsiteY82" fmla="*/ 2233865 h 4662389"/>
                <a:gd name="connsiteX83" fmla="*/ 1853351 w 3945255"/>
                <a:gd name="connsiteY83" fmla="*/ 2035985 h 4662389"/>
                <a:gd name="connsiteX84" fmla="*/ 1408603 w 3945255"/>
                <a:gd name="connsiteY84" fmla="*/ 1529960 h 4662389"/>
                <a:gd name="connsiteX85" fmla="*/ 1088292 w 3945255"/>
                <a:gd name="connsiteY85" fmla="*/ 1727841 h 4662389"/>
                <a:gd name="connsiteX86" fmla="*/ 1088292 w 3945255"/>
                <a:gd name="connsiteY86" fmla="*/ 2024112 h 4662389"/>
                <a:gd name="connsiteX87" fmla="*/ 1408603 w 3945255"/>
                <a:gd name="connsiteY87" fmla="*/ 1826232 h 4662389"/>
                <a:gd name="connsiteX88" fmla="*/ 1853347 w 3945255"/>
                <a:gd name="connsiteY88" fmla="*/ 1245563 h 4662389"/>
                <a:gd name="connsiteX89" fmla="*/ 1533040 w 3945255"/>
                <a:gd name="connsiteY89" fmla="*/ 1443443 h 4662389"/>
                <a:gd name="connsiteX90" fmla="*/ 1533040 w 3945255"/>
                <a:gd name="connsiteY90" fmla="*/ 1739714 h 4662389"/>
                <a:gd name="connsiteX91" fmla="*/ 1853347 w 3945255"/>
                <a:gd name="connsiteY91" fmla="*/ 1541834 h 4662389"/>
                <a:gd name="connsiteX92" fmla="*/ 1403074 w 3945255"/>
                <a:gd name="connsiteY92" fmla="*/ 1047895 h 4662389"/>
                <a:gd name="connsiteX93" fmla="*/ 1081355 w 3945255"/>
                <a:gd name="connsiteY93" fmla="*/ 1229250 h 4662389"/>
                <a:gd name="connsiteX94" fmla="*/ 1081355 w 3945255"/>
                <a:gd name="connsiteY94" fmla="*/ 1391257 h 4662389"/>
                <a:gd name="connsiteX95" fmla="*/ 1081355 w 3945255"/>
                <a:gd name="connsiteY95" fmla="*/ 1511151 h 4662389"/>
                <a:gd name="connsiteX96" fmla="*/ 1403703 w 3945255"/>
                <a:gd name="connsiteY96" fmla="*/ 1329441 h 4662389"/>
                <a:gd name="connsiteX97" fmla="*/ 1403237 w 3945255"/>
                <a:gd name="connsiteY97" fmla="*/ 1209809 h 4662389"/>
                <a:gd name="connsiteX98" fmla="*/ 1403703 w 3945255"/>
                <a:gd name="connsiteY98" fmla="*/ 1209546 h 4662389"/>
                <a:gd name="connsiteX99" fmla="*/ 1845986 w 3945255"/>
                <a:gd name="connsiteY99" fmla="*/ 769289 h 4662389"/>
                <a:gd name="connsiteX100" fmla="*/ 1524267 w 3945255"/>
                <a:gd name="connsiteY100" fmla="*/ 950644 h 4662389"/>
                <a:gd name="connsiteX101" fmla="*/ 1524267 w 3945255"/>
                <a:gd name="connsiteY101" fmla="*/ 1112651 h 4662389"/>
                <a:gd name="connsiteX102" fmla="*/ 1524267 w 3945255"/>
                <a:gd name="connsiteY102" fmla="*/ 1232545 h 4662389"/>
                <a:gd name="connsiteX103" fmla="*/ 1846615 w 3945255"/>
                <a:gd name="connsiteY103" fmla="*/ 1050835 h 4662389"/>
                <a:gd name="connsiteX104" fmla="*/ 1846149 w 3945255"/>
                <a:gd name="connsiteY104" fmla="*/ 931203 h 4662389"/>
                <a:gd name="connsiteX105" fmla="*/ 1846615 w 3945255"/>
                <a:gd name="connsiteY105" fmla="*/ 930940 h 4662389"/>
                <a:gd name="connsiteX106" fmla="*/ 1403074 w 3945255"/>
                <a:gd name="connsiteY106" fmla="*/ 557698 h 4662389"/>
                <a:gd name="connsiteX107" fmla="*/ 1081355 w 3945255"/>
                <a:gd name="connsiteY107" fmla="*/ 739053 h 4662389"/>
                <a:gd name="connsiteX108" fmla="*/ 1081355 w 3945255"/>
                <a:gd name="connsiteY108" fmla="*/ 901060 h 4662389"/>
                <a:gd name="connsiteX109" fmla="*/ 1081355 w 3945255"/>
                <a:gd name="connsiteY109" fmla="*/ 1020954 h 4662389"/>
                <a:gd name="connsiteX110" fmla="*/ 1403703 w 3945255"/>
                <a:gd name="connsiteY110" fmla="*/ 839244 h 4662389"/>
                <a:gd name="connsiteX111" fmla="*/ 1403237 w 3945255"/>
                <a:gd name="connsiteY111" fmla="*/ 719612 h 4662389"/>
                <a:gd name="connsiteX112" fmla="*/ 1403703 w 3945255"/>
                <a:gd name="connsiteY112" fmla="*/ 719349 h 4662389"/>
                <a:gd name="connsiteX113" fmla="*/ 1845986 w 3945255"/>
                <a:gd name="connsiteY113" fmla="*/ 279092 h 4662389"/>
                <a:gd name="connsiteX114" fmla="*/ 1524267 w 3945255"/>
                <a:gd name="connsiteY114" fmla="*/ 460447 h 4662389"/>
                <a:gd name="connsiteX115" fmla="*/ 1524267 w 3945255"/>
                <a:gd name="connsiteY115" fmla="*/ 622454 h 4662389"/>
                <a:gd name="connsiteX116" fmla="*/ 1524267 w 3945255"/>
                <a:gd name="connsiteY116" fmla="*/ 742348 h 4662389"/>
                <a:gd name="connsiteX117" fmla="*/ 1846615 w 3945255"/>
                <a:gd name="connsiteY117" fmla="*/ 560638 h 4662389"/>
                <a:gd name="connsiteX118" fmla="*/ 1846149 w 3945255"/>
                <a:gd name="connsiteY118" fmla="*/ 441006 h 4662389"/>
                <a:gd name="connsiteX119" fmla="*/ 1846615 w 3945255"/>
                <a:gd name="connsiteY119" fmla="*/ 440743 h 4662389"/>
                <a:gd name="connsiteX120" fmla="*/ 2044241 w 3945255"/>
                <a:gd name="connsiteY120" fmla="*/ 4811 h 4662389"/>
                <a:gd name="connsiteX121" fmla="*/ 2918971 w 3945255"/>
                <a:gd name="connsiteY121" fmla="*/ 490586 h 4662389"/>
                <a:gd name="connsiteX122" fmla="*/ 2904930 w 3945255"/>
                <a:gd name="connsiteY122" fmla="*/ 1476991 h 4662389"/>
                <a:gd name="connsiteX123" fmla="*/ 2908076 w 3945255"/>
                <a:gd name="connsiteY123" fmla="*/ 1478842 h 4662389"/>
                <a:gd name="connsiteX124" fmla="*/ 2908076 w 3945255"/>
                <a:gd name="connsiteY124" fmla="*/ 4656709 h 4662389"/>
                <a:gd name="connsiteX125" fmla="*/ 2056101 w 3945255"/>
                <a:gd name="connsiteY125" fmla="*/ 4656709 h 4662389"/>
                <a:gd name="connsiteX126" fmla="*/ 2039061 w 3945255"/>
                <a:gd name="connsiteY126" fmla="*/ 967657 h 4662389"/>
                <a:gd name="connsiteX127" fmla="*/ 2039530 w 3945255"/>
                <a:gd name="connsiteY127" fmla="*/ 967933 h 4662389"/>
                <a:gd name="connsiteX128" fmla="*/ 2044241 w 3945255"/>
                <a:gd name="connsiteY128" fmla="*/ 4811 h 4662389"/>
                <a:gd name="connsiteX129" fmla="*/ 1983920 w 3945255"/>
                <a:gd name="connsiteY129" fmla="*/ 0 h 4662389"/>
                <a:gd name="connsiteX130" fmla="*/ 1987110 w 3945255"/>
                <a:gd name="connsiteY130" fmla="*/ 773354 h 4662389"/>
                <a:gd name="connsiteX131" fmla="*/ 1985653 w 3945255"/>
                <a:gd name="connsiteY131" fmla="*/ 774129 h 4662389"/>
                <a:gd name="connsiteX132" fmla="*/ 1986420 w 3945255"/>
                <a:gd name="connsiteY132" fmla="*/ 960077 h 4662389"/>
                <a:gd name="connsiteX133" fmla="*/ 1987942 w 3945255"/>
                <a:gd name="connsiteY133" fmla="*/ 959137 h 4662389"/>
                <a:gd name="connsiteX134" fmla="*/ 1987942 w 3945255"/>
                <a:gd name="connsiteY134" fmla="*/ 4662389 h 4662389"/>
                <a:gd name="connsiteX135" fmla="*/ 0 w 3945255"/>
                <a:gd name="connsiteY135" fmla="*/ 4649609 h 4662389"/>
                <a:gd name="connsiteX136" fmla="*/ 0 w 3945255"/>
                <a:gd name="connsiteY136" fmla="*/ 3401466 h 4662389"/>
                <a:gd name="connsiteX137" fmla="*/ 79518 w 3945255"/>
                <a:gd name="connsiteY137" fmla="*/ 3378746 h 4662389"/>
                <a:gd name="connsiteX138" fmla="*/ 68158 w 3945255"/>
                <a:gd name="connsiteY138" fmla="*/ 2708526 h 4662389"/>
                <a:gd name="connsiteX139" fmla="*/ 727019 w 3945255"/>
                <a:gd name="connsiteY139" fmla="*/ 2424534 h 4662389"/>
                <a:gd name="connsiteX140" fmla="*/ 738378 w 3945255"/>
                <a:gd name="connsiteY140" fmla="*/ 3145873 h 4662389"/>
                <a:gd name="connsiteX141" fmla="*/ 829256 w 3945255"/>
                <a:gd name="connsiteY141" fmla="*/ 3094754 h 4662389"/>
                <a:gd name="connsiteX142" fmla="*/ 829256 w 3945255"/>
                <a:gd name="connsiteY142" fmla="*/ 3821773 h 4662389"/>
                <a:gd name="connsiteX143" fmla="*/ 999651 w 3945255"/>
                <a:gd name="connsiteY143" fmla="*/ 3719536 h 4662389"/>
                <a:gd name="connsiteX144" fmla="*/ 976932 w 3945255"/>
                <a:gd name="connsiteY144" fmla="*/ 1583918 h 4662389"/>
                <a:gd name="connsiteX145" fmla="*/ 979047 w 3945255"/>
                <a:gd name="connsiteY145" fmla="*/ 1582611 h 4662389"/>
                <a:gd name="connsiteX146" fmla="*/ 979047 w 3945255"/>
                <a:gd name="connsiteY146" fmla="*/ 1309798 h 4662389"/>
                <a:gd name="connsiteX147" fmla="*/ 979047 w 3945255"/>
                <a:gd name="connsiteY147" fmla="*/ 770583 h 4662389"/>
                <a:gd name="connsiteX148" fmla="*/ 983808 w 3945255"/>
                <a:gd name="connsiteY148" fmla="*/ 535693 h 4662389"/>
                <a:gd name="connsiteX149" fmla="*/ 1983920 w 3945255"/>
                <a:gd name="connsiteY149" fmla="*/ 0 h 4662389"/>
                <a:gd name="connsiteX0-1" fmla="*/ 3446864 w 3945255"/>
                <a:gd name="connsiteY0-2" fmla="*/ 4123218 h 4667055"/>
                <a:gd name="connsiteX1-3" fmla="*/ 3446864 w 3945255"/>
                <a:gd name="connsiteY1-4" fmla="*/ 4355821 h 4667055"/>
                <a:gd name="connsiteX2-5" fmla="*/ 3745237 w 3945255"/>
                <a:gd name="connsiteY2-6" fmla="*/ 4467717 h 4667055"/>
                <a:gd name="connsiteX3-7" fmla="*/ 3745237 w 3945255"/>
                <a:gd name="connsiteY3-8" fmla="*/ 4235113 h 4667055"/>
                <a:gd name="connsiteX4-9" fmla="*/ 3446864 w 3945255"/>
                <a:gd name="connsiteY4-10" fmla="*/ 4123218 h 4667055"/>
                <a:gd name="connsiteX5-11" fmla="*/ 3056988 w 3945255"/>
                <a:gd name="connsiteY5-12" fmla="*/ 4003521 h 4667055"/>
                <a:gd name="connsiteX6-13" fmla="*/ 3056988 w 3945255"/>
                <a:gd name="connsiteY6-14" fmla="*/ 4236124 h 4667055"/>
                <a:gd name="connsiteX7-15" fmla="*/ 3355361 w 3945255"/>
                <a:gd name="connsiteY7-16" fmla="*/ 4348020 h 4667055"/>
                <a:gd name="connsiteX8-17" fmla="*/ 3355361 w 3945255"/>
                <a:gd name="connsiteY8-18" fmla="*/ 4115416 h 4667055"/>
                <a:gd name="connsiteX9-19" fmla="*/ 3056988 w 3945255"/>
                <a:gd name="connsiteY9-20" fmla="*/ 4003521 h 4667055"/>
                <a:gd name="connsiteX10-21" fmla="*/ 377706 w 3945255"/>
                <a:gd name="connsiteY10-22" fmla="*/ 4002966 h 4667055"/>
                <a:gd name="connsiteX11-23" fmla="*/ 153973 w 3945255"/>
                <a:gd name="connsiteY11-24" fmla="*/ 4115620 h 4667055"/>
                <a:gd name="connsiteX12-25" fmla="*/ 153973 w 3945255"/>
                <a:gd name="connsiteY12-26" fmla="*/ 4370240 h 4667055"/>
                <a:gd name="connsiteX13-27" fmla="*/ 377706 w 3945255"/>
                <a:gd name="connsiteY13-28" fmla="*/ 4257586 h 4667055"/>
                <a:gd name="connsiteX14-29" fmla="*/ 377706 w 3945255"/>
                <a:gd name="connsiteY14-30" fmla="*/ 4002966 h 4667055"/>
                <a:gd name="connsiteX15-31" fmla="*/ 667372 w 3945255"/>
                <a:gd name="connsiteY15-32" fmla="*/ 3855207 h 4667055"/>
                <a:gd name="connsiteX16-33" fmla="*/ 443639 w 3945255"/>
                <a:gd name="connsiteY16-34" fmla="*/ 3967861 h 4667055"/>
                <a:gd name="connsiteX17-35" fmla="*/ 443639 w 3945255"/>
                <a:gd name="connsiteY17-36" fmla="*/ 4222480 h 4667055"/>
                <a:gd name="connsiteX18-37" fmla="*/ 667372 w 3945255"/>
                <a:gd name="connsiteY18-38" fmla="*/ 4109826 h 4667055"/>
                <a:gd name="connsiteX19-39" fmla="*/ 667372 w 3945255"/>
                <a:gd name="connsiteY19-40" fmla="*/ 3855207 h 4667055"/>
                <a:gd name="connsiteX20-41" fmla="*/ 3446864 w 3945255"/>
                <a:gd name="connsiteY20-42" fmla="*/ 3669395 h 4667055"/>
                <a:gd name="connsiteX21-43" fmla="*/ 3446864 w 3945255"/>
                <a:gd name="connsiteY21-44" fmla="*/ 3901998 h 4667055"/>
                <a:gd name="connsiteX22-45" fmla="*/ 3745237 w 3945255"/>
                <a:gd name="connsiteY22-46" fmla="*/ 4013893 h 4667055"/>
                <a:gd name="connsiteX23-47" fmla="*/ 3745237 w 3945255"/>
                <a:gd name="connsiteY23-48" fmla="*/ 3781290 h 4667055"/>
                <a:gd name="connsiteX24-49" fmla="*/ 3446864 w 3945255"/>
                <a:gd name="connsiteY24-50" fmla="*/ 3669395 h 4667055"/>
                <a:gd name="connsiteX25-51" fmla="*/ 377703 w 3945255"/>
                <a:gd name="connsiteY25-52" fmla="*/ 3594925 h 4667055"/>
                <a:gd name="connsiteX26-53" fmla="*/ 153973 w 3945255"/>
                <a:gd name="connsiteY26-54" fmla="*/ 3707579 h 4667055"/>
                <a:gd name="connsiteX27-55" fmla="*/ 153973 w 3945255"/>
                <a:gd name="connsiteY27-56" fmla="*/ 3962199 h 4667055"/>
                <a:gd name="connsiteX28-57" fmla="*/ 377703 w 3945255"/>
                <a:gd name="connsiteY28-58" fmla="*/ 3849545 h 4667055"/>
                <a:gd name="connsiteX29-59" fmla="*/ 377703 w 3945255"/>
                <a:gd name="connsiteY29-60" fmla="*/ 3594925 h 4667055"/>
                <a:gd name="connsiteX30-61" fmla="*/ 3056988 w 3945255"/>
                <a:gd name="connsiteY30-62" fmla="*/ 3549698 h 4667055"/>
                <a:gd name="connsiteX31-63" fmla="*/ 3056988 w 3945255"/>
                <a:gd name="connsiteY31-64" fmla="*/ 3782301 h 4667055"/>
                <a:gd name="connsiteX32-65" fmla="*/ 3355361 w 3945255"/>
                <a:gd name="connsiteY32-66" fmla="*/ 3894196 h 4667055"/>
                <a:gd name="connsiteX33-67" fmla="*/ 3355361 w 3945255"/>
                <a:gd name="connsiteY33-68" fmla="*/ 3661593 h 4667055"/>
                <a:gd name="connsiteX34-69" fmla="*/ 3056988 w 3945255"/>
                <a:gd name="connsiteY34-70" fmla="*/ 3549698 h 4667055"/>
                <a:gd name="connsiteX35-71" fmla="*/ 1408610 w 3945255"/>
                <a:gd name="connsiteY35-72" fmla="*/ 3486259 h 4667055"/>
                <a:gd name="connsiteX36-73" fmla="*/ 1088299 w 3945255"/>
                <a:gd name="connsiteY36-74" fmla="*/ 3684139 h 4667055"/>
                <a:gd name="connsiteX37-75" fmla="*/ 1088299 w 3945255"/>
                <a:gd name="connsiteY37-76" fmla="*/ 3980410 h 4667055"/>
                <a:gd name="connsiteX38-77" fmla="*/ 1408610 w 3945255"/>
                <a:gd name="connsiteY38-78" fmla="*/ 3782530 h 4667055"/>
                <a:gd name="connsiteX39-79" fmla="*/ 1408610 w 3945255"/>
                <a:gd name="connsiteY39-80" fmla="*/ 3486259 h 4667055"/>
                <a:gd name="connsiteX40-81" fmla="*/ 667369 w 3945255"/>
                <a:gd name="connsiteY40-82" fmla="*/ 3447165 h 4667055"/>
                <a:gd name="connsiteX41-83" fmla="*/ 443639 w 3945255"/>
                <a:gd name="connsiteY41-84" fmla="*/ 3559819 h 4667055"/>
                <a:gd name="connsiteX42-85" fmla="*/ 443639 w 3945255"/>
                <a:gd name="connsiteY42-86" fmla="*/ 3814439 h 4667055"/>
                <a:gd name="connsiteX43-87" fmla="*/ 667369 w 3945255"/>
                <a:gd name="connsiteY43-88" fmla="*/ 3701785 h 4667055"/>
                <a:gd name="connsiteX44-89" fmla="*/ 667369 w 3945255"/>
                <a:gd name="connsiteY44-90" fmla="*/ 3447165 h 4667055"/>
                <a:gd name="connsiteX45-91" fmla="*/ 2965484 w 3945255"/>
                <a:gd name="connsiteY45-92" fmla="*/ 3248199 h 4667055"/>
                <a:gd name="connsiteX46-93" fmla="*/ 3945255 w 3945255"/>
                <a:gd name="connsiteY46-94" fmla="*/ 3546392 h 4667055"/>
                <a:gd name="connsiteX47-95" fmla="*/ 3930900 w 3945255"/>
                <a:gd name="connsiteY47-96" fmla="*/ 4666165 h 4667055"/>
                <a:gd name="connsiteX48-97" fmla="*/ 2965484 w 3945255"/>
                <a:gd name="connsiteY48-98" fmla="*/ 4653960 h 4667055"/>
                <a:gd name="connsiteX49-99" fmla="*/ 2965484 w 3945255"/>
                <a:gd name="connsiteY49-100" fmla="*/ 3248199 h 4667055"/>
                <a:gd name="connsiteX50-101" fmla="*/ 363517 w 3945255"/>
                <a:gd name="connsiteY50-102" fmla="*/ 3212324 h 4667055"/>
                <a:gd name="connsiteX51-103" fmla="*/ 139783 w 3945255"/>
                <a:gd name="connsiteY51-104" fmla="*/ 3324978 h 4667055"/>
                <a:gd name="connsiteX52-105" fmla="*/ 139783 w 3945255"/>
                <a:gd name="connsiteY52-106" fmla="*/ 3579598 h 4667055"/>
                <a:gd name="connsiteX53-107" fmla="*/ 363517 w 3945255"/>
                <a:gd name="connsiteY53-108" fmla="*/ 3466944 h 4667055"/>
                <a:gd name="connsiteX54-109" fmla="*/ 363517 w 3945255"/>
                <a:gd name="connsiteY54-110" fmla="*/ 3212324 h 4667055"/>
                <a:gd name="connsiteX55-111" fmla="*/ 1853354 w 3945255"/>
                <a:gd name="connsiteY55-112" fmla="*/ 3201861 h 4667055"/>
                <a:gd name="connsiteX56-113" fmla="*/ 1533047 w 3945255"/>
                <a:gd name="connsiteY56-114" fmla="*/ 3399741 h 4667055"/>
                <a:gd name="connsiteX57-115" fmla="*/ 1533047 w 3945255"/>
                <a:gd name="connsiteY57-116" fmla="*/ 3696012 h 4667055"/>
                <a:gd name="connsiteX58-117" fmla="*/ 1853354 w 3945255"/>
                <a:gd name="connsiteY58-118" fmla="*/ 3520357 h 4667055"/>
                <a:gd name="connsiteX59-119" fmla="*/ 1853354 w 3945255"/>
                <a:gd name="connsiteY59-120" fmla="*/ 3201861 h 4667055"/>
                <a:gd name="connsiteX60-121" fmla="*/ 653183 w 3945255"/>
                <a:gd name="connsiteY60-122" fmla="*/ 3064565 h 4667055"/>
                <a:gd name="connsiteX61-123" fmla="*/ 429449 w 3945255"/>
                <a:gd name="connsiteY61-124" fmla="*/ 3177218 h 4667055"/>
                <a:gd name="connsiteX62-125" fmla="*/ 429449 w 3945255"/>
                <a:gd name="connsiteY62-126" fmla="*/ 3431838 h 4667055"/>
                <a:gd name="connsiteX63-127" fmla="*/ 653183 w 3945255"/>
                <a:gd name="connsiteY63-128" fmla="*/ 3319184 h 4667055"/>
                <a:gd name="connsiteX64-129" fmla="*/ 653183 w 3945255"/>
                <a:gd name="connsiteY64-130" fmla="*/ 3064565 h 4667055"/>
                <a:gd name="connsiteX65-131" fmla="*/ 1408606 w 3945255"/>
                <a:gd name="connsiteY65-132" fmla="*/ 2985711 h 4667055"/>
                <a:gd name="connsiteX66-133" fmla="*/ 1088299 w 3945255"/>
                <a:gd name="connsiteY66-134" fmla="*/ 3183591 h 4667055"/>
                <a:gd name="connsiteX67-135" fmla="*/ 1088299 w 3945255"/>
                <a:gd name="connsiteY67-136" fmla="*/ 3479862 h 4667055"/>
                <a:gd name="connsiteX68-137" fmla="*/ 1408606 w 3945255"/>
                <a:gd name="connsiteY68-138" fmla="*/ 3281981 h 4667055"/>
                <a:gd name="connsiteX69-139" fmla="*/ 1408606 w 3945255"/>
                <a:gd name="connsiteY69-140" fmla="*/ 2985711 h 4667055"/>
                <a:gd name="connsiteX70-141" fmla="*/ 363513 w 3945255"/>
                <a:gd name="connsiteY70-142" fmla="*/ 2758150 h 4667055"/>
                <a:gd name="connsiteX71-143" fmla="*/ 139783 w 3945255"/>
                <a:gd name="connsiteY71-144" fmla="*/ 2870804 h 4667055"/>
                <a:gd name="connsiteX72-145" fmla="*/ 139783 w 3945255"/>
                <a:gd name="connsiteY72-146" fmla="*/ 3125424 h 4667055"/>
                <a:gd name="connsiteX73-147" fmla="*/ 363513 w 3945255"/>
                <a:gd name="connsiteY73-148" fmla="*/ 3012770 h 4667055"/>
                <a:gd name="connsiteX74-149" fmla="*/ 363513 w 3945255"/>
                <a:gd name="connsiteY74-150" fmla="*/ 2758150 h 4667055"/>
                <a:gd name="connsiteX75-151" fmla="*/ 1853354 w 3945255"/>
                <a:gd name="connsiteY75-152" fmla="*/ 2701313 h 4667055"/>
                <a:gd name="connsiteX76-153" fmla="*/ 1533044 w 3945255"/>
                <a:gd name="connsiteY76-154" fmla="*/ 2899193 h 4667055"/>
                <a:gd name="connsiteX77-155" fmla="*/ 1533044 w 3945255"/>
                <a:gd name="connsiteY77-156" fmla="*/ 3195464 h 4667055"/>
                <a:gd name="connsiteX78-157" fmla="*/ 1853354 w 3945255"/>
                <a:gd name="connsiteY78-158" fmla="*/ 2997584 h 4667055"/>
                <a:gd name="connsiteX79-159" fmla="*/ 1853354 w 3945255"/>
                <a:gd name="connsiteY79-160" fmla="*/ 2701313 h 4667055"/>
                <a:gd name="connsiteX80-161" fmla="*/ 638367 w 3945255"/>
                <a:gd name="connsiteY80-162" fmla="*/ 2645144 h 4667055"/>
                <a:gd name="connsiteX81-163" fmla="*/ 414637 w 3945255"/>
                <a:gd name="connsiteY81-164" fmla="*/ 2757798 h 4667055"/>
                <a:gd name="connsiteX82-165" fmla="*/ 414637 w 3945255"/>
                <a:gd name="connsiteY82-166" fmla="*/ 3012417 h 4667055"/>
                <a:gd name="connsiteX83-167" fmla="*/ 638367 w 3945255"/>
                <a:gd name="connsiteY83-168" fmla="*/ 2899763 h 4667055"/>
                <a:gd name="connsiteX84-169" fmla="*/ 638367 w 3945255"/>
                <a:gd name="connsiteY84-170" fmla="*/ 2645144 h 4667055"/>
                <a:gd name="connsiteX85-171" fmla="*/ 1408606 w 3945255"/>
                <a:gd name="connsiteY85-172" fmla="*/ 2518265 h 4667055"/>
                <a:gd name="connsiteX86-173" fmla="*/ 1088296 w 3945255"/>
                <a:gd name="connsiteY86-174" fmla="*/ 2716145 h 4667055"/>
                <a:gd name="connsiteX87-175" fmla="*/ 1088296 w 3945255"/>
                <a:gd name="connsiteY87-176" fmla="*/ 3012416 h 4667055"/>
                <a:gd name="connsiteX88-177" fmla="*/ 1408606 w 3945255"/>
                <a:gd name="connsiteY88-178" fmla="*/ 2814536 h 4667055"/>
                <a:gd name="connsiteX89-179" fmla="*/ 1408606 w 3945255"/>
                <a:gd name="connsiteY89-180" fmla="*/ 2518265 h 4667055"/>
                <a:gd name="connsiteX90-181" fmla="*/ 1853351 w 3945255"/>
                <a:gd name="connsiteY90-182" fmla="*/ 2233867 h 4667055"/>
                <a:gd name="connsiteX91-183" fmla="*/ 1533044 w 3945255"/>
                <a:gd name="connsiteY91-184" fmla="*/ 2431747 h 4667055"/>
                <a:gd name="connsiteX92-185" fmla="*/ 1533044 w 3945255"/>
                <a:gd name="connsiteY92-186" fmla="*/ 2728018 h 4667055"/>
                <a:gd name="connsiteX93-187" fmla="*/ 1853351 w 3945255"/>
                <a:gd name="connsiteY93-188" fmla="*/ 2530138 h 4667055"/>
                <a:gd name="connsiteX94-189" fmla="*/ 1853351 w 3945255"/>
                <a:gd name="connsiteY94-190" fmla="*/ 2233867 h 4667055"/>
                <a:gd name="connsiteX95-191" fmla="*/ 1408603 w 3945255"/>
                <a:gd name="connsiteY95-192" fmla="*/ 2024112 h 4667055"/>
                <a:gd name="connsiteX96-193" fmla="*/ 1088296 w 3945255"/>
                <a:gd name="connsiteY96-194" fmla="*/ 2221992 h 4667055"/>
                <a:gd name="connsiteX97-195" fmla="*/ 1088296 w 3945255"/>
                <a:gd name="connsiteY97-196" fmla="*/ 2518263 h 4667055"/>
                <a:gd name="connsiteX98-197" fmla="*/ 1408603 w 3945255"/>
                <a:gd name="connsiteY98-198" fmla="*/ 2320383 h 4667055"/>
                <a:gd name="connsiteX99-199" fmla="*/ 1408603 w 3945255"/>
                <a:gd name="connsiteY99-200" fmla="*/ 2024112 h 4667055"/>
                <a:gd name="connsiteX100-201" fmla="*/ 1853351 w 3945255"/>
                <a:gd name="connsiteY100-202" fmla="*/ 1739714 h 4667055"/>
                <a:gd name="connsiteX101-203" fmla="*/ 1533040 w 3945255"/>
                <a:gd name="connsiteY101-204" fmla="*/ 1937594 h 4667055"/>
                <a:gd name="connsiteX102-205" fmla="*/ 1533040 w 3945255"/>
                <a:gd name="connsiteY102-206" fmla="*/ 2233865 h 4667055"/>
                <a:gd name="connsiteX103-207" fmla="*/ 1853351 w 3945255"/>
                <a:gd name="connsiteY103-208" fmla="*/ 2035985 h 4667055"/>
                <a:gd name="connsiteX104-209" fmla="*/ 1853351 w 3945255"/>
                <a:gd name="connsiteY104-210" fmla="*/ 1739714 h 4667055"/>
                <a:gd name="connsiteX105-211" fmla="*/ 1408603 w 3945255"/>
                <a:gd name="connsiteY105-212" fmla="*/ 1529960 h 4667055"/>
                <a:gd name="connsiteX106-213" fmla="*/ 1088292 w 3945255"/>
                <a:gd name="connsiteY106-214" fmla="*/ 1727841 h 4667055"/>
                <a:gd name="connsiteX107-215" fmla="*/ 1088292 w 3945255"/>
                <a:gd name="connsiteY107-216" fmla="*/ 2024112 h 4667055"/>
                <a:gd name="connsiteX108-217" fmla="*/ 1408603 w 3945255"/>
                <a:gd name="connsiteY108-218" fmla="*/ 1826232 h 4667055"/>
                <a:gd name="connsiteX109-219" fmla="*/ 1408603 w 3945255"/>
                <a:gd name="connsiteY109-220" fmla="*/ 1529960 h 4667055"/>
                <a:gd name="connsiteX110-221" fmla="*/ 1853347 w 3945255"/>
                <a:gd name="connsiteY110-222" fmla="*/ 1245563 h 4667055"/>
                <a:gd name="connsiteX111-223" fmla="*/ 1533040 w 3945255"/>
                <a:gd name="connsiteY111-224" fmla="*/ 1443443 h 4667055"/>
                <a:gd name="connsiteX112-225" fmla="*/ 1533040 w 3945255"/>
                <a:gd name="connsiteY112-226" fmla="*/ 1739714 h 4667055"/>
                <a:gd name="connsiteX113-227" fmla="*/ 1853347 w 3945255"/>
                <a:gd name="connsiteY113-228" fmla="*/ 1541834 h 4667055"/>
                <a:gd name="connsiteX114-229" fmla="*/ 1853347 w 3945255"/>
                <a:gd name="connsiteY114-230" fmla="*/ 1245563 h 4667055"/>
                <a:gd name="connsiteX115-231" fmla="*/ 1403074 w 3945255"/>
                <a:gd name="connsiteY115-232" fmla="*/ 1047895 h 4667055"/>
                <a:gd name="connsiteX116-233" fmla="*/ 1081355 w 3945255"/>
                <a:gd name="connsiteY116-234" fmla="*/ 1229250 h 4667055"/>
                <a:gd name="connsiteX117-235" fmla="*/ 1081355 w 3945255"/>
                <a:gd name="connsiteY117-236" fmla="*/ 1391257 h 4667055"/>
                <a:gd name="connsiteX118-237" fmla="*/ 1081355 w 3945255"/>
                <a:gd name="connsiteY118-238" fmla="*/ 1511151 h 4667055"/>
                <a:gd name="connsiteX119-239" fmla="*/ 1403703 w 3945255"/>
                <a:gd name="connsiteY119-240" fmla="*/ 1329441 h 4667055"/>
                <a:gd name="connsiteX120-241" fmla="*/ 1403237 w 3945255"/>
                <a:gd name="connsiteY120-242" fmla="*/ 1209809 h 4667055"/>
                <a:gd name="connsiteX121-243" fmla="*/ 1403703 w 3945255"/>
                <a:gd name="connsiteY121-244" fmla="*/ 1209546 h 4667055"/>
                <a:gd name="connsiteX122-245" fmla="*/ 1403074 w 3945255"/>
                <a:gd name="connsiteY122-246" fmla="*/ 1047895 h 4667055"/>
                <a:gd name="connsiteX123-247" fmla="*/ 1845986 w 3945255"/>
                <a:gd name="connsiteY123-248" fmla="*/ 769289 h 4667055"/>
                <a:gd name="connsiteX124-249" fmla="*/ 1524267 w 3945255"/>
                <a:gd name="connsiteY124-250" fmla="*/ 950644 h 4667055"/>
                <a:gd name="connsiteX125-251" fmla="*/ 1524267 w 3945255"/>
                <a:gd name="connsiteY125-252" fmla="*/ 1112651 h 4667055"/>
                <a:gd name="connsiteX126-253" fmla="*/ 1524267 w 3945255"/>
                <a:gd name="connsiteY126-254" fmla="*/ 1232545 h 4667055"/>
                <a:gd name="connsiteX127-255" fmla="*/ 1846615 w 3945255"/>
                <a:gd name="connsiteY127-256" fmla="*/ 1050835 h 4667055"/>
                <a:gd name="connsiteX128-257" fmla="*/ 1846149 w 3945255"/>
                <a:gd name="connsiteY128-258" fmla="*/ 931203 h 4667055"/>
                <a:gd name="connsiteX129-259" fmla="*/ 1846615 w 3945255"/>
                <a:gd name="connsiteY129-260" fmla="*/ 930940 h 4667055"/>
                <a:gd name="connsiteX130-261" fmla="*/ 1845986 w 3945255"/>
                <a:gd name="connsiteY130-262" fmla="*/ 769289 h 4667055"/>
                <a:gd name="connsiteX131-263" fmla="*/ 1403074 w 3945255"/>
                <a:gd name="connsiteY131-264" fmla="*/ 557698 h 4667055"/>
                <a:gd name="connsiteX132-265" fmla="*/ 1081355 w 3945255"/>
                <a:gd name="connsiteY132-266" fmla="*/ 739053 h 4667055"/>
                <a:gd name="connsiteX133-267" fmla="*/ 1081355 w 3945255"/>
                <a:gd name="connsiteY133-268" fmla="*/ 901060 h 4667055"/>
                <a:gd name="connsiteX134-269" fmla="*/ 1081355 w 3945255"/>
                <a:gd name="connsiteY134-270" fmla="*/ 1020954 h 4667055"/>
                <a:gd name="connsiteX135-271" fmla="*/ 1403703 w 3945255"/>
                <a:gd name="connsiteY135-272" fmla="*/ 839244 h 4667055"/>
                <a:gd name="connsiteX136-273" fmla="*/ 1403237 w 3945255"/>
                <a:gd name="connsiteY136-274" fmla="*/ 719612 h 4667055"/>
                <a:gd name="connsiteX137-275" fmla="*/ 1403703 w 3945255"/>
                <a:gd name="connsiteY137-276" fmla="*/ 719349 h 4667055"/>
                <a:gd name="connsiteX138-277" fmla="*/ 1403074 w 3945255"/>
                <a:gd name="connsiteY138-278" fmla="*/ 557698 h 4667055"/>
                <a:gd name="connsiteX139-279" fmla="*/ 1845986 w 3945255"/>
                <a:gd name="connsiteY139-280" fmla="*/ 279092 h 4667055"/>
                <a:gd name="connsiteX140-281" fmla="*/ 1524267 w 3945255"/>
                <a:gd name="connsiteY140-282" fmla="*/ 460447 h 4667055"/>
                <a:gd name="connsiteX141-283" fmla="*/ 1524267 w 3945255"/>
                <a:gd name="connsiteY141-284" fmla="*/ 622454 h 4667055"/>
                <a:gd name="connsiteX142-285" fmla="*/ 1524267 w 3945255"/>
                <a:gd name="connsiteY142-286" fmla="*/ 742348 h 4667055"/>
                <a:gd name="connsiteX143-287" fmla="*/ 1846615 w 3945255"/>
                <a:gd name="connsiteY143-288" fmla="*/ 560638 h 4667055"/>
                <a:gd name="connsiteX144-289" fmla="*/ 1846149 w 3945255"/>
                <a:gd name="connsiteY144-290" fmla="*/ 441006 h 4667055"/>
                <a:gd name="connsiteX145-291" fmla="*/ 1846615 w 3945255"/>
                <a:gd name="connsiteY145-292" fmla="*/ 440743 h 4667055"/>
                <a:gd name="connsiteX146-293" fmla="*/ 1845986 w 3945255"/>
                <a:gd name="connsiteY146-294" fmla="*/ 279092 h 4667055"/>
                <a:gd name="connsiteX147-295" fmla="*/ 2044241 w 3945255"/>
                <a:gd name="connsiteY147-296" fmla="*/ 4811 h 4667055"/>
                <a:gd name="connsiteX148-297" fmla="*/ 2918971 w 3945255"/>
                <a:gd name="connsiteY148-298" fmla="*/ 490586 h 4667055"/>
                <a:gd name="connsiteX149-299" fmla="*/ 2904930 w 3945255"/>
                <a:gd name="connsiteY149-300" fmla="*/ 1476991 h 4667055"/>
                <a:gd name="connsiteX150" fmla="*/ 2908076 w 3945255"/>
                <a:gd name="connsiteY150" fmla="*/ 1478842 h 4667055"/>
                <a:gd name="connsiteX151" fmla="*/ 2908076 w 3945255"/>
                <a:gd name="connsiteY151" fmla="*/ 4656709 h 4667055"/>
                <a:gd name="connsiteX152" fmla="*/ 2056101 w 3945255"/>
                <a:gd name="connsiteY152" fmla="*/ 4656709 h 4667055"/>
                <a:gd name="connsiteX153" fmla="*/ 2039061 w 3945255"/>
                <a:gd name="connsiteY153" fmla="*/ 967657 h 4667055"/>
                <a:gd name="connsiteX154" fmla="*/ 2039530 w 3945255"/>
                <a:gd name="connsiteY154" fmla="*/ 967933 h 4667055"/>
                <a:gd name="connsiteX155" fmla="*/ 2044241 w 3945255"/>
                <a:gd name="connsiteY155" fmla="*/ 4811 h 4667055"/>
                <a:gd name="connsiteX156" fmla="*/ 1983920 w 3945255"/>
                <a:gd name="connsiteY156" fmla="*/ 0 h 4667055"/>
                <a:gd name="connsiteX157" fmla="*/ 1987110 w 3945255"/>
                <a:gd name="connsiteY157" fmla="*/ 773354 h 4667055"/>
                <a:gd name="connsiteX158" fmla="*/ 1985653 w 3945255"/>
                <a:gd name="connsiteY158" fmla="*/ 774129 h 4667055"/>
                <a:gd name="connsiteX159" fmla="*/ 1986420 w 3945255"/>
                <a:gd name="connsiteY159" fmla="*/ 960077 h 4667055"/>
                <a:gd name="connsiteX160" fmla="*/ 1987942 w 3945255"/>
                <a:gd name="connsiteY160" fmla="*/ 959137 h 4667055"/>
                <a:gd name="connsiteX161" fmla="*/ 1987942 w 3945255"/>
                <a:gd name="connsiteY161" fmla="*/ 4662389 h 4667055"/>
                <a:gd name="connsiteX162" fmla="*/ 0 w 3945255"/>
                <a:gd name="connsiteY162" fmla="*/ 4649609 h 4667055"/>
                <a:gd name="connsiteX163" fmla="*/ 0 w 3945255"/>
                <a:gd name="connsiteY163" fmla="*/ 3401466 h 4667055"/>
                <a:gd name="connsiteX164" fmla="*/ 79518 w 3945255"/>
                <a:gd name="connsiteY164" fmla="*/ 3378746 h 4667055"/>
                <a:gd name="connsiteX165" fmla="*/ 68158 w 3945255"/>
                <a:gd name="connsiteY165" fmla="*/ 2708526 h 4667055"/>
                <a:gd name="connsiteX166" fmla="*/ 727019 w 3945255"/>
                <a:gd name="connsiteY166" fmla="*/ 2424534 h 4667055"/>
                <a:gd name="connsiteX167" fmla="*/ 738378 w 3945255"/>
                <a:gd name="connsiteY167" fmla="*/ 3145873 h 4667055"/>
                <a:gd name="connsiteX168" fmla="*/ 829256 w 3945255"/>
                <a:gd name="connsiteY168" fmla="*/ 3094754 h 4667055"/>
                <a:gd name="connsiteX169" fmla="*/ 829256 w 3945255"/>
                <a:gd name="connsiteY169" fmla="*/ 3821773 h 4667055"/>
                <a:gd name="connsiteX170" fmla="*/ 999651 w 3945255"/>
                <a:gd name="connsiteY170" fmla="*/ 3719536 h 4667055"/>
                <a:gd name="connsiteX171" fmla="*/ 976932 w 3945255"/>
                <a:gd name="connsiteY171" fmla="*/ 1583918 h 4667055"/>
                <a:gd name="connsiteX172" fmla="*/ 979047 w 3945255"/>
                <a:gd name="connsiteY172" fmla="*/ 1582611 h 4667055"/>
                <a:gd name="connsiteX173" fmla="*/ 979047 w 3945255"/>
                <a:gd name="connsiteY173" fmla="*/ 1309798 h 4667055"/>
                <a:gd name="connsiteX174" fmla="*/ 979047 w 3945255"/>
                <a:gd name="connsiteY174" fmla="*/ 770583 h 4667055"/>
                <a:gd name="connsiteX175" fmla="*/ 983808 w 3945255"/>
                <a:gd name="connsiteY175" fmla="*/ 535693 h 4667055"/>
                <a:gd name="connsiteX176" fmla="*/ 1983920 w 3945255"/>
                <a:gd name="connsiteY176" fmla="*/ 0 h 4667055"/>
                <a:gd name="connsiteX0-301" fmla="*/ 3446864 w 3973970"/>
                <a:gd name="connsiteY0-302" fmla="*/ 4123218 h 4662389"/>
                <a:gd name="connsiteX1-303" fmla="*/ 3446864 w 3973970"/>
                <a:gd name="connsiteY1-304" fmla="*/ 4355821 h 4662389"/>
                <a:gd name="connsiteX2-305" fmla="*/ 3745237 w 3973970"/>
                <a:gd name="connsiteY2-306" fmla="*/ 4467717 h 4662389"/>
                <a:gd name="connsiteX3-307" fmla="*/ 3745237 w 3973970"/>
                <a:gd name="connsiteY3-308" fmla="*/ 4235113 h 4662389"/>
                <a:gd name="connsiteX4-309" fmla="*/ 3446864 w 3973970"/>
                <a:gd name="connsiteY4-310" fmla="*/ 4123218 h 4662389"/>
                <a:gd name="connsiteX5-311" fmla="*/ 3056988 w 3973970"/>
                <a:gd name="connsiteY5-312" fmla="*/ 4003521 h 4662389"/>
                <a:gd name="connsiteX6-313" fmla="*/ 3056988 w 3973970"/>
                <a:gd name="connsiteY6-314" fmla="*/ 4236124 h 4662389"/>
                <a:gd name="connsiteX7-315" fmla="*/ 3355361 w 3973970"/>
                <a:gd name="connsiteY7-316" fmla="*/ 4348020 h 4662389"/>
                <a:gd name="connsiteX8-317" fmla="*/ 3355361 w 3973970"/>
                <a:gd name="connsiteY8-318" fmla="*/ 4115416 h 4662389"/>
                <a:gd name="connsiteX9-319" fmla="*/ 3056988 w 3973970"/>
                <a:gd name="connsiteY9-320" fmla="*/ 4003521 h 4662389"/>
                <a:gd name="connsiteX10-321" fmla="*/ 377706 w 3973970"/>
                <a:gd name="connsiteY10-322" fmla="*/ 4002966 h 4662389"/>
                <a:gd name="connsiteX11-323" fmla="*/ 153973 w 3973970"/>
                <a:gd name="connsiteY11-324" fmla="*/ 4115620 h 4662389"/>
                <a:gd name="connsiteX12-325" fmla="*/ 153973 w 3973970"/>
                <a:gd name="connsiteY12-326" fmla="*/ 4370240 h 4662389"/>
                <a:gd name="connsiteX13-327" fmla="*/ 377706 w 3973970"/>
                <a:gd name="connsiteY13-328" fmla="*/ 4257586 h 4662389"/>
                <a:gd name="connsiteX14-329" fmla="*/ 377706 w 3973970"/>
                <a:gd name="connsiteY14-330" fmla="*/ 4002966 h 4662389"/>
                <a:gd name="connsiteX15-331" fmla="*/ 667372 w 3973970"/>
                <a:gd name="connsiteY15-332" fmla="*/ 3855207 h 4662389"/>
                <a:gd name="connsiteX16-333" fmla="*/ 443639 w 3973970"/>
                <a:gd name="connsiteY16-334" fmla="*/ 3967861 h 4662389"/>
                <a:gd name="connsiteX17-335" fmla="*/ 443639 w 3973970"/>
                <a:gd name="connsiteY17-336" fmla="*/ 4222480 h 4662389"/>
                <a:gd name="connsiteX18-337" fmla="*/ 667372 w 3973970"/>
                <a:gd name="connsiteY18-338" fmla="*/ 4109826 h 4662389"/>
                <a:gd name="connsiteX19-339" fmla="*/ 667372 w 3973970"/>
                <a:gd name="connsiteY19-340" fmla="*/ 3855207 h 4662389"/>
                <a:gd name="connsiteX20-341" fmla="*/ 3446864 w 3973970"/>
                <a:gd name="connsiteY20-342" fmla="*/ 3669395 h 4662389"/>
                <a:gd name="connsiteX21-343" fmla="*/ 3446864 w 3973970"/>
                <a:gd name="connsiteY21-344" fmla="*/ 3901998 h 4662389"/>
                <a:gd name="connsiteX22-345" fmla="*/ 3745237 w 3973970"/>
                <a:gd name="connsiteY22-346" fmla="*/ 4013893 h 4662389"/>
                <a:gd name="connsiteX23-347" fmla="*/ 3745237 w 3973970"/>
                <a:gd name="connsiteY23-348" fmla="*/ 3781290 h 4662389"/>
                <a:gd name="connsiteX24-349" fmla="*/ 3446864 w 3973970"/>
                <a:gd name="connsiteY24-350" fmla="*/ 3669395 h 4662389"/>
                <a:gd name="connsiteX25-351" fmla="*/ 377703 w 3973970"/>
                <a:gd name="connsiteY25-352" fmla="*/ 3594925 h 4662389"/>
                <a:gd name="connsiteX26-353" fmla="*/ 153973 w 3973970"/>
                <a:gd name="connsiteY26-354" fmla="*/ 3707579 h 4662389"/>
                <a:gd name="connsiteX27-355" fmla="*/ 153973 w 3973970"/>
                <a:gd name="connsiteY27-356" fmla="*/ 3962199 h 4662389"/>
                <a:gd name="connsiteX28-357" fmla="*/ 377703 w 3973970"/>
                <a:gd name="connsiteY28-358" fmla="*/ 3849545 h 4662389"/>
                <a:gd name="connsiteX29-359" fmla="*/ 377703 w 3973970"/>
                <a:gd name="connsiteY29-360" fmla="*/ 3594925 h 4662389"/>
                <a:gd name="connsiteX30-361" fmla="*/ 3056988 w 3973970"/>
                <a:gd name="connsiteY30-362" fmla="*/ 3549698 h 4662389"/>
                <a:gd name="connsiteX31-363" fmla="*/ 3056988 w 3973970"/>
                <a:gd name="connsiteY31-364" fmla="*/ 3782301 h 4662389"/>
                <a:gd name="connsiteX32-365" fmla="*/ 3355361 w 3973970"/>
                <a:gd name="connsiteY32-366" fmla="*/ 3894196 h 4662389"/>
                <a:gd name="connsiteX33-367" fmla="*/ 3355361 w 3973970"/>
                <a:gd name="connsiteY33-368" fmla="*/ 3661593 h 4662389"/>
                <a:gd name="connsiteX34-369" fmla="*/ 3056988 w 3973970"/>
                <a:gd name="connsiteY34-370" fmla="*/ 3549698 h 4662389"/>
                <a:gd name="connsiteX35-371" fmla="*/ 1408610 w 3973970"/>
                <a:gd name="connsiteY35-372" fmla="*/ 3486259 h 4662389"/>
                <a:gd name="connsiteX36-373" fmla="*/ 1088299 w 3973970"/>
                <a:gd name="connsiteY36-374" fmla="*/ 3684139 h 4662389"/>
                <a:gd name="connsiteX37-375" fmla="*/ 1088299 w 3973970"/>
                <a:gd name="connsiteY37-376" fmla="*/ 3980410 h 4662389"/>
                <a:gd name="connsiteX38-377" fmla="*/ 1408610 w 3973970"/>
                <a:gd name="connsiteY38-378" fmla="*/ 3782530 h 4662389"/>
                <a:gd name="connsiteX39-379" fmla="*/ 1408610 w 3973970"/>
                <a:gd name="connsiteY39-380" fmla="*/ 3486259 h 4662389"/>
                <a:gd name="connsiteX40-381" fmla="*/ 667369 w 3973970"/>
                <a:gd name="connsiteY40-382" fmla="*/ 3447165 h 4662389"/>
                <a:gd name="connsiteX41-383" fmla="*/ 443639 w 3973970"/>
                <a:gd name="connsiteY41-384" fmla="*/ 3559819 h 4662389"/>
                <a:gd name="connsiteX42-385" fmla="*/ 443639 w 3973970"/>
                <a:gd name="connsiteY42-386" fmla="*/ 3814439 h 4662389"/>
                <a:gd name="connsiteX43-387" fmla="*/ 667369 w 3973970"/>
                <a:gd name="connsiteY43-388" fmla="*/ 3701785 h 4662389"/>
                <a:gd name="connsiteX44-389" fmla="*/ 667369 w 3973970"/>
                <a:gd name="connsiteY44-390" fmla="*/ 3447165 h 4662389"/>
                <a:gd name="connsiteX45-391" fmla="*/ 2965484 w 3973970"/>
                <a:gd name="connsiteY45-392" fmla="*/ 3248199 h 4662389"/>
                <a:gd name="connsiteX46-393" fmla="*/ 3945255 w 3973970"/>
                <a:gd name="connsiteY46-394" fmla="*/ 3546392 h 4662389"/>
                <a:gd name="connsiteX47-395" fmla="*/ 3973970 w 3973970"/>
                <a:gd name="connsiteY47-396" fmla="*/ 4622304 h 4662389"/>
                <a:gd name="connsiteX48-397" fmla="*/ 2965484 w 3973970"/>
                <a:gd name="connsiteY48-398" fmla="*/ 4653960 h 4662389"/>
                <a:gd name="connsiteX49-399" fmla="*/ 2965484 w 3973970"/>
                <a:gd name="connsiteY49-400" fmla="*/ 3248199 h 4662389"/>
                <a:gd name="connsiteX50-401" fmla="*/ 363517 w 3973970"/>
                <a:gd name="connsiteY50-402" fmla="*/ 3212324 h 4662389"/>
                <a:gd name="connsiteX51-403" fmla="*/ 139783 w 3973970"/>
                <a:gd name="connsiteY51-404" fmla="*/ 3324978 h 4662389"/>
                <a:gd name="connsiteX52-405" fmla="*/ 139783 w 3973970"/>
                <a:gd name="connsiteY52-406" fmla="*/ 3579598 h 4662389"/>
                <a:gd name="connsiteX53-407" fmla="*/ 363517 w 3973970"/>
                <a:gd name="connsiteY53-408" fmla="*/ 3466944 h 4662389"/>
                <a:gd name="connsiteX54-409" fmla="*/ 363517 w 3973970"/>
                <a:gd name="connsiteY54-410" fmla="*/ 3212324 h 4662389"/>
                <a:gd name="connsiteX55-411" fmla="*/ 1853354 w 3973970"/>
                <a:gd name="connsiteY55-412" fmla="*/ 3201861 h 4662389"/>
                <a:gd name="connsiteX56-413" fmla="*/ 1533047 w 3973970"/>
                <a:gd name="connsiteY56-414" fmla="*/ 3399741 h 4662389"/>
                <a:gd name="connsiteX57-415" fmla="*/ 1533047 w 3973970"/>
                <a:gd name="connsiteY57-416" fmla="*/ 3696012 h 4662389"/>
                <a:gd name="connsiteX58-417" fmla="*/ 1853354 w 3973970"/>
                <a:gd name="connsiteY58-418" fmla="*/ 3520357 h 4662389"/>
                <a:gd name="connsiteX59-419" fmla="*/ 1853354 w 3973970"/>
                <a:gd name="connsiteY59-420" fmla="*/ 3201861 h 4662389"/>
                <a:gd name="connsiteX60-421" fmla="*/ 653183 w 3973970"/>
                <a:gd name="connsiteY60-422" fmla="*/ 3064565 h 4662389"/>
                <a:gd name="connsiteX61-423" fmla="*/ 429449 w 3973970"/>
                <a:gd name="connsiteY61-424" fmla="*/ 3177218 h 4662389"/>
                <a:gd name="connsiteX62-425" fmla="*/ 429449 w 3973970"/>
                <a:gd name="connsiteY62-426" fmla="*/ 3431838 h 4662389"/>
                <a:gd name="connsiteX63-427" fmla="*/ 653183 w 3973970"/>
                <a:gd name="connsiteY63-428" fmla="*/ 3319184 h 4662389"/>
                <a:gd name="connsiteX64-429" fmla="*/ 653183 w 3973970"/>
                <a:gd name="connsiteY64-430" fmla="*/ 3064565 h 4662389"/>
                <a:gd name="connsiteX65-431" fmla="*/ 1408606 w 3973970"/>
                <a:gd name="connsiteY65-432" fmla="*/ 2985711 h 4662389"/>
                <a:gd name="connsiteX66-433" fmla="*/ 1088299 w 3973970"/>
                <a:gd name="connsiteY66-434" fmla="*/ 3183591 h 4662389"/>
                <a:gd name="connsiteX67-435" fmla="*/ 1088299 w 3973970"/>
                <a:gd name="connsiteY67-436" fmla="*/ 3479862 h 4662389"/>
                <a:gd name="connsiteX68-437" fmla="*/ 1408606 w 3973970"/>
                <a:gd name="connsiteY68-438" fmla="*/ 3281981 h 4662389"/>
                <a:gd name="connsiteX69-439" fmla="*/ 1408606 w 3973970"/>
                <a:gd name="connsiteY69-440" fmla="*/ 2985711 h 4662389"/>
                <a:gd name="connsiteX70-441" fmla="*/ 363513 w 3973970"/>
                <a:gd name="connsiteY70-442" fmla="*/ 2758150 h 4662389"/>
                <a:gd name="connsiteX71-443" fmla="*/ 139783 w 3973970"/>
                <a:gd name="connsiteY71-444" fmla="*/ 2870804 h 4662389"/>
                <a:gd name="connsiteX72-445" fmla="*/ 139783 w 3973970"/>
                <a:gd name="connsiteY72-446" fmla="*/ 3125424 h 4662389"/>
                <a:gd name="connsiteX73-447" fmla="*/ 363513 w 3973970"/>
                <a:gd name="connsiteY73-448" fmla="*/ 3012770 h 4662389"/>
                <a:gd name="connsiteX74-449" fmla="*/ 363513 w 3973970"/>
                <a:gd name="connsiteY74-450" fmla="*/ 2758150 h 4662389"/>
                <a:gd name="connsiteX75-451" fmla="*/ 1853354 w 3973970"/>
                <a:gd name="connsiteY75-452" fmla="*/ 2701313 h 4662389"/>
                <a:gd name="connsiteX76-453" fmla="*/ 1533044 w 3973970"/>
                <a:gd name="connsiteY76-454" fmla="*/ 2899193 h 4662389"/>
                <a:gd name="connsiteX77-455" fmla="*/ 1533044 w 3973970"/>
                <a:gd name="connsiteY77-456" fmla="*/ 3195464 h 4662389"/>
                <a:gd name="connsiteX78-457" fmla="*/ 1853354 w 3973970"/>
                <a:gd name="connsiteY78-458" fmla="*/ 2997584 h 4662389"/>
                <a:gd name="connsiteX79-459" fmla="*/ 1853354 w 3973970"/>
                <a:gd name="connsiteY79-460" fmla="*/ 2701313 h 4662389"/>
                <a:gd name="connsiteX80-461" fmla="*/ 638367 w 3973970"/>
                <a:gd name="connsiteY80-462" fmla="*/ 2645144 h 4662389"/>
                <a:gd name="connsiteX81-463" fmla="*/ 414637 w 3973970"/>
                <a:gd name="connsiteY81-464" fmla="*/ 2757798 h 4662389"/>
                <a:gd name="connsiteX82-465" fmla="*/ 414637 w 3973970"/>
                <a:gd name="connsiteY82-466" fmla="*/ 3012417 h 4662389"/>
                <a:gd name="connsiteX83-467" fmla="*/ 638367 w 3973970"/>
                <a:gd name="connsiteY83-468" fmla="*/ 2899763 h 4662389"/>
                <a:gd name="connsiteX84-469" fmla="*/ 638367 w 3973970"/>
                <a:gd name="connsiteY84-470" fmla="*/ 2645144 h 4662389"/>
                <a:gd name="connsiteX85-471" fmla="*/ 1408606 w 3973970"/>
                <a:gd name="connsiteY85-472" fmla="*/ 2518265 h 4662389"/>
                <a:gd name="connsiteX86-473" fmla="*/ 1088296 w 3973970"/>
                <a:gd name="connsiteY86-474" fmla="*/ 2716145 h 4662389"/>
                <a:gd name="connsiteX87-475" fmla="*/ 1088296 w 3973970"/>
                <a:gd name="connsiteY87-476" fmla="*/ 3012416 h 4662389"/>
                <a:gd name="connsiteX88-477" fmla="*/ 1408606 w 3973970"/>
                <a:gd name="connsiteY88-478" fmla="*/ 2814536 h 4662389"/>
                <a:gd name="connsiteX89-479" fmla="*/ 1408606 w 3973970"/>
                <a:gd name="connsiteY89-480" fmla="*/ 2518265 h 4662389"/>
                <a:gd name="connsiteX90-481" fmla="*/ 1853351 w 3973970"/>
                <a:gd name="connsiteY90-482" fmla="*/ 2233867 h 4662389"/>
                <a:gd name="connsiteX91-483" fmla="*/ 1533044 w 3973970"/>
                <a:gd name="connsiteY91-484" fmla="*/ 2431747 h 4662389"/>
                <a:gd name="connsiteX92-485" fmla="*/ 1533044 w 3973970"/>
                <a:gd name="connsiteY92-486" fmla="*/ 2728018 h 4662389"/>
                <a:gd name="connsiteX93-487" fmla="*/ 1853351 w 3973970"/>
                <a:gd name="connsiteY93-488" fmla="*/ 2530138 h 4662389"/>
                <a:gd name="connsiteX94-489" fmla="*/ 1853351 w 3973970"/>
                <a:gd name="connsiteY94-490" fmla="*/ 2233867 h 4662389"/>
                <a:gd name="connsiteX95-491" fmla="*/ 1408603 w 3973970"/>
                <a:gd name="connsiteY95-492" fmla="*/ 2024112 h 4662389"/>
                <a:gd name="connsiteX96-493" fmla="*/ 1088296 w 3973970"/>
                <a:gd name="connsiteY96-494" fmla="*/ 2221992 h 4662389"/>
                <a:gd name="connsiteX97-495" fmla="*/ 1088296 w 3973970"/>
                <a:gd name="connsiteY97-496" fmla="*/ 2518263 h 4662389"/>
                <a:gd name="connsiteX98-497" fmla="*/ 1408603 w 3973970"/>
                <a:gd name="connsiteY98-498" fmla="*/ 2320383 h 4662389"/>
                <a:gd name="connsiteX99-499" fmla="*/ 1408603 w 3973970"/>
                <a:gd name="connsiteY99-500" fmla="*/ 2024112 h 4662389"/>
                <a:gd name="connsiteX100-501" fmla="*/ 1853351 w 3973970"/>
                <a:gd name="connsiteY100-502" fmla="*/ 1739714 h 4662389"/>
                <a:gd name="connsiteX101-503" fmla="*/ 1533040 w 3973970"/>
                <a:gd name="connsiteY101-504" fmla="*/ 1937594 h 4662389"/>
                <a:gd name="connsiteX102-505" fmla="*/ 1533040 w 3973970"/>
                <a:gd name="connsiteY102-506" fmla="*/ 2233865 h 4662389"/>
                <a:gd name="connsiteX103-507" fmla="*/ 1853351 w 3973970"/>
                <a:gd name="connsiteY103-508" fmla="*/ 2035985 h 4662389"/>
                <a:gd name="connsiteX104-509" fmla="*/ 1853351 w 3973970"/>
                <a:gd name="connsiteY104-510" fmla="*/ 1739714 h 4662389"/>
                <a:gd name="connsiteX105-511" fmla="*/ 1408603 w 3973970"/>
                <a:gd name="connsiteY105-512" fmla="*/ 1529960 h 4662389"/>
                <a:gd name="connsiteX106-513" fmla="*/ 1088292 w 3973970"/>
                <a:gd name="connsiteY106-514" fmla="*/ 1727841 h 4662389"/>
                <a:gd name="connsiteX107-515" fmla="*/ 1088292 w 3973970"/>
                <a:gd name="connsiteY107-516" fmla="*/ 2024112 h 4662389"/>
                <a:gd name="connsiteX108-517" fmla="*/ 1408603 w 3973970"/>
                <a:gd name="connsiteY108-518" fmla="*/ 1826232 h 4662389"/>
                <a:gd name="connsiteX109-519" fmla="*/ 1408603 w 3973970"/>
                <a:gd name="connsiteY109-520" fmla="*/ 1529960 h 4662389"/>
                <a:gd name="connsiteX110-521" fmla="*/ 1853347 w 3973970"/>
                <a:gd name="connsiteY110-522" fmla="*/ 1245563 h 4662389"/>
                <a:gd name="connsiteX111-523" fmla="*/ 1533040 w 3973970"/>
                <a:gd name="connsiteY111-524" fmla="*/ 1443443 h 4662389"/>
                <a:gd name="connsiteX112-525" fmla="*/ 1533040 w 3973970"/>
                <a:gd name="connsiteY112-526" fmla="*/ 1739714 h 4662389"/>
                <a:gd name="connsiteX113-527" fmla="*/ 1853347 w 3973970"/>
                <a:gd name="connsiteY113-528" fmla="*/ 1541834 h 4662389"/>
                <a:gd name="connsiteX114-529" fmla="*/ 1853347 w 3973970"/>
                <a:gd name="connsiteY114-530" fmla="*/ 1245563 h 4662389"/>
                <a:gd name="connsiteX115-531" fmla="*/ 1403074 w 3973970"/>
                <a:gd name="connsiteY115-532" fmla="*/ 1047895 h 4662389"/>
                <a:gd name="connsiteX116-533" fmla="*/ 1081355 w 3973970"/>
                <a:gd name="connsiteY116-534" fmla="*/ 1229250 h 4662389"/>
                <a:gd name="connsiteX117-535" fmla="*/ 1081355 w 3973970"/>
                <a:gd name="connsiteY117-536" fmla="*/ 1391257 h 4662389"/>
                <a:gd name="connsiteX118-537" fmla="*/ 1081355 w 3973970"/>
                <a:gd name="connsiteY118-538" fmla="*/ 1511151 h 4662389"/>
                <a:gd name="connsiteX119-539" fmla="*/ 1403703 w 3973970"/>
                <a:gd name="connsiteY119-540" fmla="*/ 1329441 h 4662389"/>
                <a:gd name="connsiteX120-541" fmla="*/ 1403237 w 3973970"/>
                <a:gd name="connsiteY120-542" fmla="*/ 1209809 h 4662389"/>
                <a:gd name="connsiteX121-543" fmla="*/ 1403703 w 3973970"/>
                <a:gd name="connsiteY121-544" fmla="*/ 1209546 h 4662389"/>
                <a:gd name="connsiteX122-545" fmla="*/ 1403074 w 3973970"/>
                <a:gd name="connsiteY122-546" fmla="*/ 1047895 h 4662389"/>
                <a:gd name="connsiteX123-547" fmla="*/ 1845986 w 3973970"/>
                <a:gd name="connsiteY123-548" fmla="*/ 769289 h 4662389"/>
                <a:gd name="connsiteX124-549" fmla="*/ 1524267 w 3973970"/>
                <a:gd name="connsiteY124-550" fmla="*/ 950644 h 4662389"/>
                <a:gd name="connsiteX125-551" fmla="*/ 1524267 w 3973970"/>
                <a:gd name="connsiteY125-552" fmla="*/ 1112651 h 4662389"/>
                <a:gd name="connsiteX126-553" fmla="*/ 1524267 w 3973970"/>
                <a:gd name="connsiteY126-554" fmla="*/ 1232545 h 4662389"/>
                <a:gd name="connsiteX127-555" fmla="*/ 1846615 w 3973970"/>
                <a:gd name="connsiteY127-556" fmla="*/ 1050835 h 4662389"/>
                <a:gd name="connsiteX128-557" fmla="*/ 1846149 w 3973970"/>
                <a:gd name="connsiteY128-558" fmla="*/ 931203 h 4662389"/>
                <a:gd name="connsiteX129-559" fmla="*/ 1846615 w 3973970"/>
                <a:gd name="connsiteY129-560" fmla="*/ 930940 h 4662389"/>
                <a:gd name="connsiteX130-561" fmla="*/ 1845986 w 3973970"/>
                <a:gd name="connsiteY130-562" fmla="*/ 769289 h 4662389"/>
                <a:gd name="connsiteX131-563" fmla="*/ 1403074 w 3973970"/>
                <a:gd name="connsiteY131-564" fmla="*/ 557698 h 4662389"/>
                <a:gd name="connsiteX132-565" fmla="*/ 1081355 w 3973970"/>
                <a:gd name="connsiteY132-566" fmla="*/ 739053 h 4662389"/>
                <a:gd name="connsiteX133-567" fmla="*/ 1081355 w 3973970"/>
                <a:gd name="connsiteY133-568" fmla="*/ 901060 h 4662389"/>
                <a:gd name="connsiteX134-569" fmla="*/ 1081355 w 3973970"/>
                <a:gd name="connsiteY134-570" fmla="*/ 1020954 h 4662389"/>
                <a:gd name="connsiteX135-571" fmla="*/ 1403703 w 3973970"/>
                <a:gd name="connsiteY135-572" fmla="*/ 839244 h 4662389"/>
                <a:gd name="connsiteX136-573" fmla="*/ 1403237 w 3973970"/>
                <a:gd name="connsiteY136-574" fmla="*/ 719612 h 4662389"/>
                <a:gd name="connsiteX137-575" fmla="*/ 1403703 w 3973970"/>
                <a:gd name="connsiteY137-576" fmla="*/ 719349 h 4662389"/>
                <a:gd name="connsiteX138-577" fmla="*/ 1403074 w 3973970"/>
                <a:gd name="connsiteY138-578" fmla="*/ 557698 h 4662389"/>
                <a:gd name="connsiteX139-579" fmla="*/ 1845986 w 3973970"/>
                <a:gd name="connsiteY139-580" fmla="*/ 279092 h 4662389"/>
                <a:gd name="connsiteX140-581" fmla="*/ 1524267 w 3973970"/>
                <a:gd name="connsiteY140-582" fmla="*/ 460447 h 4662389"/>
                <a:gd name="connsiteX141-583" fmla="*/ 1524267 w 3973970"/>
                <a:gd name="connsiteY141-584" fmla="*/ 622454 h 4662389"/>
                <a:gd name="connsiteX142-585" fmla="*/ 1524267 w 3973970"/>
                <a:gd name="connsiteY142-586" fmla="*/ 742348 h 4662389"/>
                <a:gd name="connsiteX143-587" fmla="*/ 1846615 w 3973970"/>
                <a:gd name="connsiteY143-588" fmla="*/ 560638 h 4662389"/>
                <a:gd name="connsiteX144-589" fmla="*/ 1846149 w 3973970"/>
                <a:gd name="connsiteY144-590" fmla="*/ 441006 h 4662389"/>
                <a:gd name="connsiteX145-591" fmla="*/ 1846615 w 3973970"/>
                <a:gd name="connsiteY145-592" fmla="*/ 440743 h 4662389"/>
                <a:gd name="connsiteX146-593" fmla="*/ 1845986 w 3973970"/>
                <a:gd name="connsiteY146-594" fmla="*/ 279092 h 4662389"/>
                <a:gd name="connsiteX147-595" fmla="*/ 2044241 w 3973970"/>
                <a:gd name="connsiteY147-596" fmla="*/ 4811 h 4662389"/>
                <a:gd name="connsiteX148-597" fmla="*/ 2918971 w 3973970"/>
                <a:gd name="connsiteY148-598" fmla="*/ 490586 h 4662389"/>
                <a:gd name="connsiteX149-599" fmla="*/ 2904930 w 3973970"/>
                <a:gd name="connsiteY149-600" fmla="*/ 1476991 h 4662389"/>
                <a:gd name="connsiteX150-601" fmla="*/ 2908076 w 3973970"/>
                <a:gd name="connsiteY150-602" fmla="*/ 1478842 h 4662389"/>
                <a:gd name="connsiteX151-603" fmla="*/ 2908076 w 3973970"/>
                <a:gd name="connsiteY151-604" fmla="*/ 4656709 h 4662389"/>
                <a:gd name="connsiteX152-605" fmla="*/ 2056101 w 3973970"/>
                <a:gd name="connsiteY152-606" fmla="*/ 4656709 h 4662389"/>
                <a:gd name="connsiteX153-607" fmla="*/ 2039061 w 3973970"/>
                <a:gd name="connsiteY153-608" fmla="*/ 967657 h 4662389"/>
                <a:gd name="connsiteX154-609" fmla="*/ 2039530 w 3973970"/>
                <a:gd name="connsiteY154-610" fmla="*/ 967933 h 4662389"/>
                <a:gd name="connsiteX155-611" fmla="*/ 2044241 w 3973970"/>
                <a:gd name="connsiteY155-612" fmla="*/ 4811 h 4662389"/>
                <a:gd name="connsiteX156-613" fmla="*/ 1983920 w 3973970"/>
                <a:gd name="connsiteY156-614" fmla="*/ 0 h 4662389"/>
                <a:gd name="connsiteX157-615" fmla="*/ 1987110 w 3973970"/>
                <a:gd name="connsiteY157-616" fmla="*/ 773354 h 4662389"/>
                <a:gd name="connsiteX158-617" fmla="*/ 1985653 w 3973970"/>
                <a:gd name="connsiteY158-618" fmla="*/ 774129 h 4662389"/>
                <a:gd name="connsiteX159-619" fmla="*/ 1986420 w 3973970"/>
                <a:gd name="connsiteY159-620" fmla="*/ 960077 h 4662389"/>
                <a:gd name="connsiteX160-621" fmla="*/ 1987942 w 3973970"/>
                <a:gd name="connsiteY160-622" fmla="*/ 959137 h 4662389"/>
                <a:gd name="connsiteX161-623" fmla="*/ 1987942 w 3973970"/>
                <a:gd name="connsiteY161-624" fmla="*/ 4662389 h 4662389"/>
                <a:gd name="connsiteX162-625" fmla="*/ 0 w 3973970"/>
                <a:gd name="connsiteY162-626" fmla="*/ 4649609 h 4662389"/>
                <a:gd name="connsiteX163-627" fmla="*/ 0 w 3973970"/>
                <a:gd name="connsiteY163-628" fmla="*/ 3401466 h 4662389"/>
                <a:gd name="connsiteX164-629" fmla="*/ 79518 w 3973970"/>
                <a:gd name="connsiteY164-630" fmla="*/ 3378746 h 4662389"/>
                <a:gd name="connsiteX165-631" fmla="*/ 68158 w 3973970"/>
                <a:gd name="connsiteY165-632" fmla="*/ 2708526 h 4662389"/>
                <a:gd name="connsiteX166-633" fmla="*/ 727019 w 3973970"/>
                <a:gd name="connsiteY166-634" fmla="*/ 2424534 h 4662389"/>
                <a:gd name="connsiteX167-635" fmla="*/ 738378 w 3973970"/>
                <a:gd name="connsiteY167-636" fmla="*/ 3145873 h 4662389"/>
                <a:gd name="connsiteX168-637" fmla="*/ 829256 w 3973970"/>
                <a:gd name="connsiteY168-638" fmla="*/ 3094754 h 4662389"/>
                <a:gd name="connsiteX169-639" fmla="*/ 829256 w 3973970"/>
                <a:gd name="connsiteY169-640" fmla="*/ 3821773 h 4662389"/>
                <a:gd name="connsiteX170-641" fmla="*/ 999651 w 3973970"/>
                <a:gd name="connsiteY170-642" fmla="*/ 3719536 h 4662389"/>
                <a:gd name="connsiteX171-643" fmla="*/ 976932 w 3973970"/>
                <a:gd name="connsiteY171-644" fmla="*/ 1583918 h 4662389"/>
                <a:gd name="connsiteX172-645" fmla="*/ 979047 w 3973970"/>
                <a:gd name="connsiteY172-646" fmla="*/ 1582611 h 4662389"/>
                <a:gd name="connsiteX173-647" fmla="*/ 979047 w 3973970"/>
                <a:gd name="connsiteY173-648" fmla="*/ 1309798 h 4662389"/>
                <a:gd name="connsiteX174-649" fmla="*/ 979047 w 3973970"/>
                <a:gd name="connsiteY174-650" fmla="*/ 770583 h 4662389"/>
                <a:gd name="connsiteX175-651" fmla="*/ 983808 w 3973970"/>
                <a:gd name="connsiteY175-652" fmla="*/ 535693 h 4662389"/>
                <a:gd name="connsiteX176-653" fmla="*/ 1983920 w 3973970"/>
                <a:gd name="connsiteY176-654" fmla="*/ 0 h 4662389"/>
                <a:gd name="connsiteX0-655" fmla="*/ 3446864 w 3945255"/>
                <a:gd name="connsiteY0-656" fmla="*/ 4123218 h 4662389"/>
                <a:gd name="connsiteX1-657" fmla="*/ 3446864 w 3945255"/>
                <a:gd name="connsiteY1-658" fmla="*/ 4355821 h 4662389"/>
                <a:gd name="connsiteX2-659" fmla="*/ 3745237 w 3945255"/>
                <a:gd name="connsiteY2-660" fmla="*/ 4467717 h 4662389"/>
                <a:gd name="connsiteX3-661" fmla="*/ 3745237 w 3945255"/>
                <a:gd name="connsiteY3-662" fmla="*/ 4235113 h 4662389"/>
                <a:gd name="connsiteX4-663" fmla="*/ 3446864 w 3945255"/>
                <a:gd name="connsiteY4-664" fmla="*/ 4123218 h 4662389"/>
                <a:gd name="connsiteX5-665" fmla="*/ 3056988 w 3945255"/>
                <a:gd name="connsiteY5-666" fmla="*/ 4003521 h 4662389"/>
                <a:gd name="connsiteX6-667" fmla="*/ 3056988 w 3945255"/>
                <a:gd name="connsiteY6-668" fmla="*/ 4236124 h 4662389"/>
                <a:gd name="connsiteX7-669" fmla="*/ 3355361 w 3945255"/>
                <a:gd name="connsiteY7-670" fmla="*/ 4348020 h 4662389"/>
                <a:gd name="connsiteX8-671" fmla="*/ 3355361 w 3945255"/>
                <a:gd name="connsiteY8-672" fmla="*/ 4115416 h 4662389"/>
                <a:gd name="connsiteX9-673" fmla="*/ 3056988 w 3945255"/>
                <a:gd name="connsiteY9-674" fmla="*/ 4003521 h 4662389"/>
                <a:gd name="connsiteX10-675" fmla="*/ 377706 w 3945255"/>
                <a:gd name="connsiteY10-676" fmla="*/ 4002966 h 4662389"/>
                <a:gd name="connsiteX11-677" fmla="*/ 153973 w 3945255"/>
                <a:gd name="connsiteY11-678" fmla="*/ 4115620 h 4662389"/>
                <a:gd name="connsiteX12-679" fmla="*/ 153973 w 3945255"/>
                <a:gd name="connsiteY12-680" fmla="*/ 4370240 h 4662389"/>
                <a:gd name="connsiteX13-681" fmla="*/ 377706 w 3945255"/>
                <a:gd name="connsiteY13-682" fmla="*/ 4257586 h 4662389"/>
                <a:gd name="connsiteX14-683" fmla="*/ 377706 w 3945255"/>
                <a:gd name="connsiteY14-684" fmla="*/ 4002966 h 4662389"/>
                <a:gd name="connsiteX15-685" fmla="*/ 667372 w 3945255"/>
                <a:gd name="connsiteY15-686" fmla="*/ 3855207 h 4662389"/>
                <a:gd name="connsiteX16-687" fmla="*/ 443639 w 3945255"/>
                <a:gd name="connsiteY16-688" fmla="*/ 3967861 h 4662389"/>
                <a:gd name="connsiteX17-689" fmla="*/ 443639 w 3945255"/>
                <a:gd name="connsiteY17-690" fmla="*/ 4222480 h 4662389"/>
                <a:gd name="connsiteX18-691" fmla="*/ 667372 w 3945255"/>
                <a:gd name="connsiteY18-692" fmla="*/ 4109826 h 4662389"/>
                <a:gd name="connsiteX19-693" fmla="*/ 667372 w 3945255"/>
                <a:gd name="connsiteY19-694" fmla="*/ 3855207 h 4662389"/>
                <a:gd name="connsiteX20-695" fmla="*/ 3446864 w 3945255"/>
                <a:gd name="connsiteY20-696" fmla="*/ 3669395 h 4662389"/>
                <a:gd name="connsiteX21-697" fmla="*/ 3446864 w 3945255"/>
                <a:gd name="connsiteY21-698" fmla="*/ 3901998 h 4662389"/>
                <a:gd name="connsiteX22-699" fmla="*/ 3745237 w 3945255"/>
                <a:gd name="connsiteY22-700" fmla="*/ 4013893 h 4662389"/>
                <a:gd name="connsiteX23-701" fmla="*/ 3745237 w 3945255"/>
                <a:gd name="connsiteY23-702" fmla="*/ 3781290 h 4662389"/>
                <a:gd name="connsiteX24-703" fmla="*/ 3446864 w 3945255"/>
                <a:gd name="connsiteY24-704" fmla="*/ 3669395 h 4662389"/>
                <a:gd name="connsiteX25-705" fmla="*/ 377703 w 3945255"/>
                <a:gd name="connsiteY25-706" fmla="*/ 3594925 h 4662389"/>
                <a:gd name="connsiteX26-707" fmla="*/ 153973 w 3945255"/>
                <a:gd name="connsiteY26-708" fmla="*/ 3707579 h 4662389"/>
                <a:gd name="connsiteX27-709" fmla="*/ 153973 w 3945255"/>
                <a:gd name="connsiteY27-710" fmla="*/ 3962199 h 4662389"/>
                <a:gd name="connsiteX28-711" fmla="*/ 377703 w 3945255"/>
                <a:gd name="connsiteY28-712" fmla="*/ 3849545 h 4662389"/>
                <a:gd name="connsiteX29-713" fmla="*/ 377703 w 3945255"/>
                <a:gd name="connsiteY29-714" fmla="*/ 3594925 h 4662389"/>
                <a:gd name="connsiteX30-715" fmla="*/ 3056988 w 3945255"/>
                <a:gd name="connsiteY30-716" fmla="*/ 3549698 h 4662389"/>
                <a:gd name="connsiteX31-717" fmla="*/ 3056988 w 3945255"/>
                <a:gd name="connsiteY31-718" fmla="*/ 3782301 h 4662389"/>
                <a:gd name="connsiteX32-719" fmla="*/ 3355361 w 3945255"/>
                <a:gd name="connsiteY32-720" fmla="*/ 3894196 h 4662389"/>
                <a:gd name="connsiteX33-721" fmla="*/ 3355361 w 3945255"/>
                <a:gd name="connsiteY33-722" fmla="*/ 3661593 h 4662389"/>
                <a:gd name="connsiteX34-723" fmla="*/ 3056988 w 3945255"/>
                <a:gd name="connsiteY34-724" fmla="*/ 3549698 h 4662389"/>
                <a:gd name="connsiteX35-725" fmla="*/ 1408610 w 3945255"/>
                <a:gd name="connsiteY35-726" fmla="*/ 3486259 h 4662389"/>
                <a:gd name="connsiteX36-727" fmla="*/ 1088299 w 3945255"/>
                <a:gd name="connsiteY36-728" fmla="*/ 3684139 h 4662389"/>
                <a:gd name="connsiteX37-729" fmla="*/ 1088299 w 3945255"/>
                <a:gd name="connsiteY37-730" fmla="*/ 3980410 h 4662389"/>
                <a:gd name="connsiteX38-731" fmla="*/ 1408610 w 3945255"/>
                <a:gd name="connsiteY38-732" fmla="*/ 3782530 h 4662389"/>
                <a:gd name="connsiteX39-733" fmla="*/ 1408610 w 3945255"/>
                <a:gd name="connsiteY39-734" fmla="*/ 3486259 h 4662389"/>
                <a:gd name="connsiteX40-735" fmla="*/ 667369 w 3945255"/>
                <a:gd name="connsiteY40-736" fmla="*/ 3447165 h 4662389"/>
                <a:gd name="connsiteX41-737" fmla="*/ 443639 w 3945255"/>
                <a:gd name="connsiteY41-738" fmla="*/ 3559819 h 4662389"/>
                <a:gd name="connsiteX42-739" fmla="*/ 443639 w 3945255"/>
                <a:gd name="connsiteY42-740" fmla="*/ 3814439 h 4662389"/>
                <a:gd name="connsiteX43-741" fmla="*/ 667369 w 3945255"/>
                <a:gd name="connsiteY43-742" fmla="*/ 3701785 h 4662389"/>
                <a:gd name="connsiteX44-743" fmla="*/ 667369 w 3945255"/>
                <a:gd name="connsiteY44-744" fmla="*/ 3447165 h 4662389"/>
                <a:gd name="connsiteX45-745" fmla="*/ 2965484 w 3945255"/>
                <a:gd name="connsiteY45-746" fmla="*/ 3248199 h 4662389"/>
                <a:gd name="connsiteX46-747" fmla="*/ 3945255 w 3945255"/>
                <a:gd name="connsiteY46-748" fmla="*/ 3546392 h 4662389"/>
                <a:gd name="connsiteX47-749" fmla="*/ 3916546 w 3945255"/>
                <a:gd name="connsiteY47-750" fmla="*/ 4636928 h 4662389"/>
                <a:gd name="connsiteX48-751" fmla="*/ 2965484 w 3945255"/>
                <a:gd name="connsiteY48-752" fmla="*/ 4653960 h 4662389"/>
                <a:gd name="connsiteX49-753" fmla="*/ 2965484 w 3945255"/>
                <a:gd name="connsiteY49-754" fmla="*/ 3248199 h 4662389"/>
                <a:gd name="connsiteX50-755" fmla="*/ 363517 w 3945255"/>
                <a:gd name="connsiteY50-756" fmla="*/ 3212324 h 4662389"/>
                <a:gd name="connsiteX51-757" fmla="*/ 139783 w 3945255"/>
                <a:gd name="connsiteY51-758" fmla="*/ 3324978 h 4662389"/>
                <a:gd name="connsiteX52-759" fmla="*/ 139783 w 3945255"/>
                <a:gd name="connsiteY52-760" fmla="*/ 3579598 h 4662389"/>
                <a:gd name="connsiteX53-761" fmla="*/ 363517 w 3945255"/>
                <a:gd name="connsiteY53-762" fmla="*/ 3466944 h 4662389"/>
                <a:gd name="connsiteX54-763" fmla="*/ 363517 w 3945255"/>
                <a:gd name="connsiteY54-764" fmla="*/ 3212324 h 4662389"/>
                <a:gd name="connsiteX55-765" fmla="*/ 1853354 w 3945255"/>
                <a:gd name="connsiteY55-766" fmla="*/ 3201861 h 4662389"/>
                <a:gd name="connsiteX56-767" fmla="*/ 1533047 w 3945255"/>
                <a:gd name="connsiteY56-768" fmla="*/ 3399741 h 4662389"/>
                <a:gd name="connsiteX57-769" fmla="*/ 1533047 w 3945255"/>
                <a:gd name="connsiteY57-770" fmla="*/ 3696012 h 4662389"/>
                <a:gd name="connsiteX58-771" fmla="*/ 1853354 w 3945255"/>
                <a:gd name="connsiteY58-772" fmla="*/ 3520357 h 4662389"/>
                <a:gd name="connsiteX59-773" fmla="*/ 1853354 w 3945255"/>
                <a:gd name="connsiteY59-774" fmla="*/ 3201861 h 4662389"/>
                <a:gd name="connsiteX60-775" fmla="*/ 653183 w 3945255"/>
                <a:gd name="connsiteY60-776" fmla="*/ 3064565 h 4662389"/>
                <a:gd name="connsiteX61-777" fmla="*/ 429449 w 3945255"/>
                <a:gd name="connsiteY61-778" fmla="*/ 3177218 h 4662389"/>
                <a:gd name="connsiteX62-779" fmla="*/ 429449 w 3945255"/>
                <a:gd name="connsiteY62-780" fmla="*/ 3431838 h 4662389"/>
                <a:gd name="connsiteX63-781" fmla="*/ 653183 w 3945255"/>
                <a:gd name="connsiteY63-782" fmla="*/ 3319184 h 4662389"/>
                <a:gd name="connsiteX64-783" fmla="*/ 653183 w 3945255"/>
                <a:gd name="connsiteY64-784" fmla="*/ 3064565 h 4662389"/>
                <a:gd name="connsiteX65-785" fmla="*/ 1408606 w 3945255"/>
                <a:gd name="connsiteY65-786" fmla="*/ 2985711 h 4662389"/>
                <a:gd name="connsiteX66-787" fmla="*/ 1088299 w 3945255"/>
                <a:gd name="connsiteY66-788" fmla="*/ 3183591 h 4662389"/>
                <a:gd name="connsiteX67-789" fmla="*/ 1088299 w 3945255"/>
                <a:gd name="connsiteY67-790" fmla="*/ 3479862 h 4662389"/>
                <a:gd name="connsiteX68-791" fmla="*/ 1408606 w 3945255"/>
                <a:gd name="connsiteY68-792" fmla="*/ 3281981 h 4662389"/>
                <a:gd name="connsiteX69-793" fmla="*/ 1408606 w 3945255"/>
                <a:gd name="connsiteY69-794" fmla="*/ 2985711 h 4662389"/>
                <a:gd name="connsiteX70-795" fmla="*/ 363513 w 3945255"/>
                <a:gd name="connsiteY70-796" fmla="*/ 2758150 h 4662389"/>
                <a:gd name="connsiteX71-797" fmla="*/ 139783 w 3945255"/>
                <a:gd name="connsiteY71-798" fmla="*/ 2870804 h 4662389"/>
                <a:gd name="connsiteX72-799" fmla="*/ 139783 w 3945255"/>
                <a:gd name="connsiteY72-800" fmla="*/ 3125424 h 4662389"/>
                <a:gd name="connsiteX73-801" fmla="*/ 363513 w 3945255"/>
                <a:gd name="connsiteY73-802" fmla="*/ 3012770 h 4662389"/>
                <a:gd name="connsiteX74-803" fmla="*/ 363513 w 3945255"/>
                <a:gd name="connsiteY74-804" fmla="*/ 2758150 h 4662389"/>
                <a:gd name="connsiteX75-805" fmla="*/ 1853354 w 3945255"/>
                <a:gd name="connsiteY75-806" fmla="*/ 2701313 h 4662389"/>
                <a:gd name="connsiteX76-807" fmla="*/ 1533044 w 3945255"/>
                <a:gd name="connsiteY76-808" fmla="*/ 2899193 h 4662389"/>
                <a:gd name="connsiteX77-809" fmla="*/ 1533044 w 3945255"/>
                <a:gd name="connsiteY77-810" fmla="*/ 3195464 h 4662389"/>
                <a:gd name="connsiteX78-811" fmla="*/ 1853354 w 3945255"/>
                <a:gd name="connsiteY78-812" fmla="*/ 2997584 h 4662389"/>
                <a:gd name="connsiteX79-813" fmla="*/ 1853354 w 3945255"/>
                <a:gd name="connsiteY79-814" fmla="*/ 2701313 h 4662389"/>
                <a:gd name="connsiteX80-815" fmla="*/ 638367 w 3945255"/>
                <a:gd name="connsiteY80-816" fmla="*/ 2645144 h 4662389"/>
                <a:gd name="connsiteX81-817" fmla="*/ 414637 w 3945255"/>
                <a:gd name="connsiteY81-818" fmla="*/ 2757798 h 4662389"/>
                <a:gd name="connsiteX82-819" fmla="*/ 414637 w 3945255"/>
                <a:gd name="connsiteY82-820" fmla="*/ 3012417 h 4662389"/>
                <a:gd name="connsiteX83-821" fmla="*/ 638367 w 3945255"/>
                <a:gd name="connsiteY83-822" fmla="*/ 2899763 h 4662389"/>
                <a:gd name="connsiteX84-823" fmla="*/ 638367 w 3945255"/>
                <a:gd name="connsiteY84-824" fmla="*/ 2645144 h 4662389"/>
                <a:gd name="connsiteX85-825" fmla="*/ 1408606 w 3945255"/>
                <a:gd name="connsiteY85-826" fmla="*/ 2518265 h 4662389"/>
                <a:gd name="connsiteX86-827" fmla="*/ 1088296 w 3945255"/>
                <a:gd name="connsiteY86-828" fmla="*/ 2716145 h 4662389"/>
                <a:gd name="connsiteX87-829" fmla="*/ 1088296 w 3945255"/>
                <a:gd name="connsiteY87-830" fmla="*/ 3012416 h 4662389"/>
                <a:gd name="connsiteX88-831" fmla="*/ 1408606 w 3945255"/>
                <a:gd name="connsiteY88-832" fmla="*/ 2814536 h 4662389"/>
                <a:gd name="connsiteX89-833" fmla="*/ 1408606 w 3945255"/>
                <a:gd name="connsiteY89-834" fmla="*/ 2518265 h 4662389"/>
                <a:gd name="connsiteX90-835" fmla="*/ 1853351 w 3945255"/>
                <a:gd name="connsiteY90-836" fmla="*/ 2233867 h 4662389"/>
                <a:gd name="connsiteX91-837" fmla="*/ 1533044 w 3945255"/>
                <a:gd name="connsiteY91-838" fmla="*/ 2431747 h 4662389"/>
                <a:gd name="connsiteX92-839" fmla="*/ 1533044 w 3945255"/>
                <a:gd name="connsiteY92-840" fmla="*/ 2728018 h 4662389"/>
                <a:gd name="connsiteX93-841" fmla="*/ 1853351 w 3945255"/>
                <a:gd name="connsiteY93-842" fmla="*/ 2530138 h 4662389"/>
                <a:gd name="connsiteX94-843" fmla="*/ 1853351 w 3945255"/>
                <a:gd name="connsiteY94-844" fmla="*/ 2233867 h 4662389"/>
                <a:gd name="connsiteX95-845" fmla="*/ 1408603 w 3945255"/>
                <a:gd name="connsiteY95-846" fmla="*/ 2024112 h 4662389"/>
                <a:gd name="connsiteX96-847" fmla="*/ 1088296 w 3945255"/>
                <a:gd name="connsiteY96-848" fmla="*/ 2221992 h 4662389"/>
                <a:gd name="connsiteX97-849" fmla="*/ 1088296 w 3945255"/>
                <a:gd name="connsiteY97-850" fmla="*/ 2518263 h 4662389"/>
                <a:gd name="connsiteX98-851" fmla="*/ 1408603 w 3945255"/>
                <a:gd name="connsiteY98-852" fmla="*/ 2320383 h 4662389"/>
                <a:gd name="connsiteX99-853" fmla="*/ 1408603 w 3945255"/>
                <a:gd name="connsiteY99-854" fmla="*/ 2024112 h 4662389"/>
                <a:gd name="connsiteX100-855" fmla="*/ 1853351 w 3945255"/>
                <a:gd name="connsiteY100-856" fmla="*/ 1739714 h 4662389"/>
                <a:gd name="connsiteX101-857" fmla="*/ 1533040 w 3945255"/>
                <a:gd name="connsiteY101-858" fmla="*/ 1937594 h 4662389"/>
                <a:gd name="connsiteX102-859" fmla="*/ 1533040 w 3945255"/>
                <a:gd name="connsiteY102-860" fmla="*/ 2233865 h 4662389"/>
                <a:gd name="connsiteX103-861" fmla="*/ 1853351 w 3945255"/>
                <a:gd name="connsiteY103-862" fmla="*/ 2035985 h 4662389"/>
                <a:gd name="connsiteX104-863" fmla="*/ 1853351 w 3945255"/>
                <a:gd name="connsiteY104-864" fmla="*/ 1739714 h 4662389"/>
                <a:gd name="connsiteX105-865" fmla="*/ 1408603 w 3945255"/>
                <a:gd name="connsiteY105-866" fmla="*/ 1529960 h 4662389"/>
                <a:gd name="connsiteX106-867" fmla="*/ 1088292 w 3945255"/>
                <a:gd name="connsiteY106-868" fmla="*/ 1727841 h 4662389"/>
                <a:gd name="connsiteX107-869" fmla="*/ 1088292 w 3945255"/>
                <a:gd name="connsiteY107-870" fmla="*/ 2024112 h 4662389"/>
                <a:gd name="connsiteX108-871" fmla="*/ 1408603 w 3945255"/>
                <a:gd name="connsiteY108-872" fmla="*/ 1826232 h 4662389"/>
                <a:gd name="connsiteX109-873" fmla="*/ 1408603 w 3945255"/>
                <a:gd name="connsiteY109-874" fmla="*/ 1529960 h 4662389"/>
                <a:gd name="connsiteX110-875" fmla="*/ 1853347 w 3945255"/>
                <a:gd name="connsiteY110-876" fmla="*/ 1245563 h 4662389"/>
                <a:gd name="connsiteX111-877" fmla="*/ 1533040 w 3945255"/>
                <a:gd name="connsiteY111-878" fmla="*/ 1443443 h 4662389"/>
                <a:gd name="connsiteX112-879" fmla="*/ 1533040 w 3945255"/>
                <a:gd name="connsiteY112-880" fmla="*/ 1739714 h 4662389"/>
                <a:gd name="connsiteX113-881" fmla="*/ 1853347 w 3945255"/>
                <a:gd name="connsiteY113-882" fmla="*/ 1541834 h 4662389"/>
                <a:gd name="connsiteX114-883" fmla="*/ 1853347 w 3945255"/>
                <a:gd name="connsiteY114-884" fmla="*/ 1245563 h 4662389"/>
                <a:gd name="connsiteX115-885" fmla="*/ 1403074 w 3945255"/>
                <a:gd name="connsiteY115-886" fmla="*/ 1047895 h 4662389"/>
                <a:gd name="connsiteX116-887" fmla="*/ 1081355 w 3945255"/>
                <a:gd name="connsiteY116-888" fmla="*/ 1229250 h 4662389"/>
                <a:gd name="connsiteX117-889" fmla="*/ 1081355 w 3945255"/>
                <a:gd name="connsiteY117-890" fmla="*/ 1391257 h 4662389"/>
                <a:gd name="connsiteX118-891" fmla="*/ 1081355 w 3945255"/>
                <a:gd name="connsiteY118-892" fmla="*/ 1511151 h 4662389"/>
                <a:gd name="connsiteX119-893" fmla="*/ 1403703 w 3945255"/>
                <a:gd name="connsiteY119-894" fmla="*/ 1329441 h 4662389"/>
                <a:gd name="connsiteX120-895" fmla="*/ 1403237 w 3945255"/>
                <a:gd name="connsiteY120-896" fmla="*/ 1209809 h 4662389"/>
                <a:gd name="connsiteX121-897" fmla="*/ 1403703 w 3945255"/>
                <a:gd name="connsiteY121-898" fmla="*/ 1209546 h 4662389"/>
                <a:gd name="connsiteX122-899" fmla="*/ 1403074 w 3945255"/>
                <a:gd name="connsiteY122-900" fmla="*/ 1047895 h 4662389"/>
                <a:gd name="connsiteX123-901" fmla="*/ 1845986 w 3945255"/>
                <a:gd name="connsiteY123-902" fmla="*/ 769289 h 4662389"/>
                <a:gd name="connsiteX124-903" fmla="*/ 1524267 w 3945255"/>
                <a:gd name="connsiteY124-904" fmla="*/ 950644 h 4662389"/>
                <a:gd name="connsiteX125-905" fmla="*/ 1524267 w 3945255"/>
                <a:gd name="connsiteY125-906" fmla="*/ 1112651 h 4662389"/>
                <a:gd name="connsiteX126-907" fmla="*/ 1524267 w 3945255"/>
                <a:gd name="connsiteY126-908" fmla="*/ 1232545 h 4662389"/>
                <a:gd name="connsiteX127-909" fmla="*/ 1846615 w 3945255"/>
                <a:gd name="connsiteY127-910" fmla="*/ 1050835 h 4662389"/>
                <a:gd name="connsiteX128-911" fmla="*/ 1846149 w 3945255"/>
                <a:gd name="connsiteY128-912" fmla="*/ 931203 h 4662389"/>
                <a:gd name="connsiteX129-913" fmla="*/ 1846615 w 3945255"/>
                <a:gd name="connsiteY129-914" fmla="*/ 930940 h 4662389"/>
                <a:gd name="connsiteX130-915" fmla="*/ 1845986 w 3945255"/>
                <a:gd name="connsiteY130-916" fmla="*/ 769289 h 4662389"/>
                <a:gd name="connsiteX131-917" fmla="*/ 1403074 w 3945255"/>
                <a:gd name="connsiteY131-918" fmla="*/ 557698 h 4662389"/>
                <a:gd name="connsiteX132-919" fmla="*/ 1081355 w 3945255"/>
                <a:gd name="connsiteY132-920" fmla="*/ 739053 h 4662389"/>
                <a:gd name="connsiteX133-921" fmla="*/ 1081355 w 3945255"/>
                <a:gd name="connsiteY133-922" fmla="*/ 901060 h 4662389"/>
                <a:gd name="connsiteX134-923" fmla="*/ 1081355 w 3945255"/>
                <a:gd name="connsiteY134-924" fmla="*/ 1020954 h 4662389"/>
                <a:gd name="connsiteX135-925" fmla="*/ 1403703 w 3945255"/>
                <a:gd name="connsiteY135-926" fmla="*/ 839244 h 4662389"/>
                <a:gd name="connsiteX136-927" fmla="*/ 1403237 w 3945255"/>
                <a:gd name="connsiteY136-928" fmla="*/ 719612 h 4662389"/>
                <a:gd name="connsiteX137-929" fmla="*/ 1403703 w 3945255"/>
                <a:gd name="connsiteY137-930" fmla="*/ 719349 h 4662389"/>
                <a:gd name="connsiteX138-931" fmla="*/ 1403074 w 3945255"/>
                <a:gd name="connsiteY138-932" fmla="*/ 557698 h 4662389"/>
                <a:gd name="connsiteX139-933" fmla="*/ 1845986 w 3945255"/>
                <a:gd name="connsiteY139-934" fmla="*/ 279092 h 4662389"/>
                <a:gd name="connsiteX140-935" fmla="*/ 1524267 w 3945255"/>
                <a:gd name="connsiteY140-936" fmla="*/ 460447 h 4662389"/>
                <a:gd name="connsiteX141-937" fmla="*/ 1524267 w 3945255"/>
                <a:gd name="connsiteY141-938" fmla="*/ 622454 h 4662389"/>
                <a:gd name="connsiteX142-939" fmla="*/ 1524267 w 3945255"/>
                <a:gd name="connsiteY142-940" fmla="*/ 742348 h 4662389"/>
                <a:gd name="connsiteX143-941" fmla="*/ 1846615 w 3945255"/>
                <a:gd name="connsiteY143-942" fmla="*/ 560638 h 4662389"/>
                <a:gd name="connsiteX144-943" fmla="*/ 1846149 w 3945255"/>
                <a:gd name="connsiteY144-944" fmla="*/ 441006 h 4662389"/>
                <a:gd name="connsiteX145-945" fmla="*/ 1846615 w 3945255"/>
                <a:gd name="connsiteY145-946" fmla="*/ 440743 h 4662389"/>
                <a:gd name="connsiteX146-947" fmla="*/ 1845986 w 3945255"/>
                <a:gd name="connsiteY146-948" fmla="*/ 279092 h 4662389"/>
                <a:gd name="connsiteX147-949" fmla="*/ 2044241 w 3945255"/>
                <a:gd name="connsiteY147-950" fmla="*/ 4811 h 4662389"/>
                <a:gd name="connsiteX148-951" fmla="*/ 2918971 w 3945255"/>
                <a:gd name="connsiteY148-952" fmla="*/ 490586 h 4662389"/>
                <a:gd name="connsiteX149-953" fmla="*/ 2904930 w 3945255"/>
                <a:gd name="connsiteY149-954" fmla="*/ 1476991 h 4662389"/>
                <a:gd name="connsiteX150-955" fmla="*/ 2908076 w 3945255"/>
                <a:gd name="connsiteY150-956" fmla="*/ 1478842 h 4662389"/>
                <a:gd name="connsiteX151-957" fmla="*/ 2908076 w 3945255"/>
                <a:gd name="connsiteY151-958" fmla="*/ 4656709 h 4662389"/>
                <a:gd name="connsiteX152-959" fmla="*/ 2056101 w 3945255"/>
                <a:gd name="connsiteY152-960" fmla="*/ 4656709 h 4662389"/>
                <a:gd name="connsiteX153-961" fmla="*/ 2039061 w 3945255"/>
                <a:gd name="connsiteY153-962" fmla="*/ 967657 h 4662389"/>
                <a:gd name="connsiteX154-963" fmla="*/ 2039530 w 3945255"/>
                <a:gd name="connsiteY154-964" fmla="*/ 967933 h 4662389"/>
                <a:gd name="connsiteX155-965" fmla="*/ 2044241 w 3945255"/>
                <a:gd name="connsiteY155-966" fmla="*/ 4811 h 4662389"/>
                <a:gd name="connsiteX156-967" fmla="*/ 1983920 w 3945255"/>
                <a:gd name="connsiteY156-968" fmla="*/ 0 h 4662389"/>
                <a:gd name="connsiteX157-969" fmla="*/ 1987110 w 3945255"/>
                <a:gd name="connsiteY157-970" fmla="*/ 773354 h 4662389"/>
                <a:gd name="connsiteX158-971" fmla="*/ 1985653 w 3945255"/>
                <a:gd name="connsiteY158-972" fmla="*/ 774129 h 4662389"/>
                <a:gd name="connsiteX159-973" fmla="*/ 1986420 w 3945255"/>
                <a:gd name="connsiteY159-974" fmla="*/ 960077 h 4662389"/>
                <a:gd name="connsiteX160-975" fmla="*/ 1987942 w 3945255"/>
                <a:gd name="connsiteY160-976" fmla="*/ 959137 h 4662389"/>
                <a:gd name="connsiteX161-977" fmla="*/ 1987942 w 3945255"/>
                <a:gd name="connsiteY161-978" fmla="*/ 4662389 h 4662389"/>
                <a:gd name="connsiteX162-979" fmla="*/ 0 w 3945255"/>
                <a:gd name="connsiteY162-980" fmla="*/ 4649609 h 4662389"/>
                <a:gd name="connsiteX163-981" fmla="*/ 0 w 3945255"/>
                <a:gd name="connsiteY163-982" fmla="*/ 3401466 h 4662389"/>
                <a:gd name="connsiteX164-983" fmla="*/ 79518 w 3945255"/>
                <a:gd name="connsiteY164-984" fmla="*/ 3378746 h 4662389"/>
                <a:gd name="connsiteX165-985" fmla="*/ 68158 w 3945255"/>
                <a:gd name="connsiteY165-986" fmla="*/ 2708526 h 4662389"/>
                <a:gd name="connsiteX166-987" fmla="*/ 727019 w 3945255"/>
                <a:gd name="connsiteY166-988" fmla="*/ 2424534 h 4662389"/>
                <a:gd name="connsiteX167-989" fmla="*/ 738378 w 3945255"/>
                <a:gd name="connsiteY167-990" fmla="*/ 3145873 h 4662389"/>
                <a:gd name="connsiteX168-991" fmla="*/ 829256 w 3945255"/>
                <a:gd name="connsiteY168-992" fmla="*/ 3094754 h 4662389"/>
                <a:gd name="connsiteX169-993" fmla="*/ 829256 w 3945255"/>
                <a:gd name="connsiteY169-994" fmla="*/ 3821773 h 4662389"/>
                <a:gd name="connsiteX170-995" fmla="*/ 999651 w 3945255"/>
                <a:gd name="connsiteY170-996" fmla="*/ 3719536 h 4662389"/>
                <a:gd name="connsiteX171-997" fmla="*/ 976932 w 3945255"/>
                <a:gd name="connsiteY171-998" fmla="*/ 1583918 h 4662389"/>
                <a:gd name="connsiteX172-999" fmla="*/ 979047 w 3945255"/>
                <a:gd name="connsiteY172-1000" fmla="*/ 1582611 h 4662389"/>
                <a:gd name="connsiteX173-1001" fmla="*/ 979047 w 3945255"/>
                <a:gd name="connsiteY173-1002" fmla="*/ 1309798 h 4662389"/>
                <a:gd name="connsiteX174-1003" fmla="*/ 979047 w 3945255"/>
                <a:gd name="connsiteY174-1004" fmla="*/ 770583 h 4662389"/>
                <a:gd name="connsiteX175-1005" fmla="*/ 983808 w 3945255"/>
                <a:gd name="connsiteY175-1006" fmla="*/ 535693 h 4662389"/>
                <a:gd name="connsiteX176-1007" fmla="*/ 1983920 w 3945255"/>
                <a:gd name="connsiteY176-1008" fmla="*/ 0 h 4662389"/>
                <a:gd name="connsiteX0-1009" fmla="*/ 3446864 w 3945255"/>
                <a:gd name="connsiteY0-1010" fmla="*/ 4123218 h 4662389"/>
                <a:gd name="connsiteX1-1011" fmla="*/ 3446864 w 3945255"/>
                <a:gd name="connsiteY1-1012" fmla="*/ 4355821 h 4662389"/>
                <a:gd name="connsiteX2-1013" fmla="*/ 3745237 w 3945255"/>
                <a:gd name="connsiteY2-1014" fmla="*/ 4467717 h 4662389"/>
                <a:gd name="connsiteX3-1015" fmla="*/ 3745237 w 3945255"/>
                <a:gd name="connsiteY3-1016" fmla="*/ 4235113 h 4662389"/>
                <a:gd name="connsiteX4-1017" fmla="*/ 3446864 w 3945255"/>
                <a:gd name="connsiteY4-1018" fmla="*/ 4123218 h 4662389"/>
                <a:gd name="connsiteX5-1019" fmla="*/ 3056988 w 3945255"/>
                <a:gd name="connsiteY5-1020" fmla="*/ 4003521 h 4662389"/>
                <a:gd name="connsiteX6-1021" fmla="*/ 3056988 w 3945255"/>
                <a:gd name="connsiteY6-1022" fmla="*/ 4236124 h 4662389"/>
                <a:gd name="connsiteX7-1023" fmla="*/ 3355361 w 3945255"/>
                <a:gd name="connsiteY7-1024" fmla="*/ 4348020 h 4662389"/>
                <a:gd name="connsiteX8-1025" fmla="*/ 3355361 w 3945255"/>
                <a:gd name="connsiteY8-1026" fmla="*/ 4115416 h 4662389"/>
                <a:gd name="connsiteX9-1027" fmla="*/ 3056988 w 3945255"/>
                <a:gd name="connsiteY9-1028" fmla="*/ 4003521 h 4662389"/>
                <a:gd name="connsiteX10-1029" fmla="*/ 377706 w 3945255"/>
                <a:gd name="connsiteY10-1030" fmla="*/ 4002966 h 4662389"/>
                <a:gd name="connsiteX11-1031" fmla="*/ 153973 w 3945255"/>
                <a:gd name="connsiteY11-1032" fmla="*/ 4115620 h 4662389"/>
                <a:gd name="connsiteX12-1033" fmla="*/ 153973 w 3945255"/>
                <a:gd name="connsiteY12-1034" fmla="*/ 4370240 h 4662389"/>
                <a:gd name="connsiteX13-1035" fmla="*/ 377706 w 3945255"/>
                <a:gd name="connsiteY13-1036" fmla="*/ 4257586 h 4662389"/>
                <a:gd name="connsiteX14-1037" fmla="*/ 377706 w 3945255"/>
                <a:gd name="connsiteY14-1038" fmla="*/ 4002966 h 4662389"/>
                <a:gd name="connsiteX15-1039" fmla="*/ 667372 w 3945255"/>
                <a:gd name="connsiteY15-1040" fmla="*/ 3855207 h 4662389"/>
                <a:gd name="connsiteX16-1041" fmla="*/ 443639 w 3945255"/>
                <a:gd name="connsiteY16-1042" fmla="*/ 3967861 h 4662389"/>
                <a:gd name="connsiteX17-1043" fmla="*/ 443639 w 3945255"/>
                <a:gd name="connsiteY17-1044" fmla="*/ 4222480 h 4662389"/>
                <a:gd name="connsiteX18-1045" fmla="*/ 667372 w 3945255"/>
                <a:gd name="connsiteY18-1046" fmla="*/ 4109826 h 4662389"/>
                <a:gd name="connsiteX19-1047" fmla="*/ 667372 w 3945255"/>
                <a:gd name="connsiteY19-1048" fmla="*/ 3855207 h 4662389"/>
                <a:gd name="connsiteX20-1049" fmla="*/ 3446864 w 3945255"/>
                <a:gd name="connsiteY20-1050" fmla="*/ 3669395 h 4662389"/>
                <a:gd name="connsiteX21-1051" fmla="*/ 3446864 w 3945255"/>
                <a:gd name="connsiteY21-1052" fmla="*/ 3901998 h 4662389"/>
                <a:gd name="connsiteX22-1053" fmla="*/ 3745237 w 3945255"/>
                <a:gd name="connsiteY22-1054" fmla="*/ 4013893 h 4662389"/>
                <a:gd name="connsiteX23-1055" fmla="*/ 3745237 w 3945255"/>
                <a:gd name="connsiteY23-1056" fmla="*/ 3781290 h 4662389"/>
                <a:gd name="connsiteX24-1057" fmla="*/ 3446864 w 3945255"/>
                <a:gd name="connsiteY24-1058" fmla="*/ 3669395 h 4662389"/>
                <a:gd name="connsiteX25-1059" fmla="*/ 377703 w 3945255"/>
                <a:gd name="connsiteY25-1060" fmla="*/ 3594925 h 4662389"/>
                <a:gd name="connsiteX26-1061" fmla="*/ 153973 w 3945255"/>
                <a:gd name="connsiteY26-1062" fmla="*/ 3707579 h 4662389"/>
                <a:gd name="connsiteX27-1063" fmla="*/ 153973 w 3945255"/>
                <a:gd name="connsiteY27-1064" fmla="*/ 3962199 h 4662389"/>
                <a:gd name="connsiteX28-1065" fmla="*/ 377703 w 3945255"/>
                <a:gd name="connsiteY28-1066" fmla="*/ 3849545 h 4662389"/>
                <a:gd name="connsiteX29-1067" fmla="*/ 377703 w 3945255"/>
                <a:gd name="connsiteY29-1068" fmla="*/ 3594925 h 4662389"/>
                <a:gd name="connsiteX30-1069" fmla="*/ 3056988 w 3945255"/>
                <a:gd name="connsiteY30-1070" fmla="*/ 3549698 h 4662389"/>
                <a:gd name="connsiteX31-1071" fmla="*/ 3056988 w 3945255"/>
                <a:gd name="connsiteY31-1072" fmla="*/ 3782301 h 4662389"/>
                <a:gd name="connsiteX32-1073" fmla="*/ 3355361 w 3945255"/>
                <a:gd name="connsiteY32-1074" fmla="*/ 3894196 h 4662389"/>
                <a:gd name="connsiteX33-1075" fmla="*/ 3355361 w 3945255"/>
                <a:gd name="connsiteY33-1076" fmla="*/ 3661593 h 4662389"/>
                <a:gd name="connsiteX34-1077" fmla="*/ 3056988 w 3945255"/>
                <a:gd name="connsiteY34-1078" fmla="*/ 3549698 h 4662389"/>
                <a:gd name="connsiteX35-1079" fmla="*/ 1408610 w 3945255"/>
                <a:gd name="connsiteY35-1080" fmla="*/ 3486259 h 4662389"/>
                <a:gd name="connsiteX36-1081" fmla="*/ 1088299 w 3945255"/>
                <a:gd name="connsiteY36-1082" fmla="*/ 3684139 h 4662389"/>
                <a:gd name="connsiteX37-1083" fmla="*/ 1088299 w 3945255"/>
                <a:gd name="connsiteY37-1084" fmla="*/ 3980410 h 4662389"/>
                <a:gd name="connsiteX38-1085" fmla="*/ 1408610 w 3945255"/>
                <a:gd name="connsiteY38-1086" fmla="*/ 3782530 h 4662389"/>
                <a:gd name="connsiteX39-1087" fmla="*/ 1408610 w 3945255"/>
                <a:gd name="connsiteY39-1088" fmla="*/ 3486259 h 4662389"/>
                <a:gd name="connsiteX40-1089" fmla="*/ 667369 w 3945255"/>
                <a:gd name="connsiteY40-1090" fmla="*/ 3447165 h 4662389"/>
                <a:gd name="connsiteX41-1091" fmla="*/ 443639 w 3945255"/>
                <a:gd name="connsiteY41-1092" fmla="*/ 3559819 h 4662389"/>
                <a:gd name="connsiteX42-1093" fmla="*/ 443639 w 3945255"/>
                <a:gd name="connsiteY42-1094" fmla="*/ 3814439 h 4662389"/>
                <a:gd name="connsiteX43-1095" fmla="*/ 667369 w 3945255"/>
                <a:gd name="connsiteY43-1096" fmla="*/ 3701785 h 4662389"/>
                <a:gd name="connsiteX44-1097" fmla="*/ 667369 w 3945255"/>
                <a:gd name="connsiteY44-1098" fmla="*/ 3447165 h 4662389"/>
                <a:gd name="connsiteX45-1099" fmla="*/ 2965484 w 3945255"/>
                <a:gd name="connsiteY45-1100" fmla="*/ 3248199 h 4662389"/>
                <a:gd name="connsiteX46-1101" fmla="*/ 3945255 w 3945255"/>
                <a:gd name="connsiteY46-1102" fmla="*/ 3546392 h 4662389"/>
                <a:gd name="connsiteX47-1103" fmla="*/ 3945255 w 3945255"/>
                <a:gd name="connsiteY47-1104" fmla="*/ 4636928 h 4662389"/>
                <a:gd name="connsiteX48-1105" fmla="*/ 2965484 w 3945255"/>
                <a:gd name="connsiteY48-1106" fmla="*/ 4653960 h 4662389"/>
                <a:gd name="connsiteX49-1107" fmla="*/ 2965484 w 3945255"/>
                <a:gd name="connsiteY49-1108" fmla="*/ 3248199 h 4662389"/>
                <a:gd name="connsiteX50-1109" fmla="*/ 363517 w 3945255"/>
                <a:gd name="connsiteY50-1110" fmla="*/ 3212324 h 4662389"/>
                <a:gd name="connsiteX51-1111" fmla="*/ 139783 w 3945255"/>
                <a:gd name="connsiteY51-1112" fmla="*/ 3324978 h 4662389"/>
                <a:gd name="connsiteX52-1113" fmla="*/ 139783 w 3945255"/>
                <a:gd name="connsiteY52-1114" fmla="*/ 3579598 h 4662389"/>
                <a:gd name="connsiteX53-1115" fmla="*/ 363517 w 3945255"/>
                <a:gd name="connsiteY53-1116" fmla="*/ 3466944 h 4662389"/>
                <a:gd name="connsiteX54-1117" fmla="*/ 363517 w 3945255"/>
                <a:gd name="connsiteY54-1118" fmla="*/ 3212324 h 4662389"/>
                <a:gd name="connsiteX55-1119" fmla="*/ 1853354 w 3945255"/>
                <a:gd name="connsiteY55-1120" fmla="*/ 3201861 h 4662389"/>
                <a:gd name="connsiteX56-1121" fmla="*/ 1533047 w 3945255"/>
                <a:gd name="connsiteY56-1122" fmla="*/ 3399741 h 4662389"/>
                <a:gd name="connsiteX57-1123" fmla="*/ 1533047 w 3945255"/>
                <a:gd name="connsiteY57-1124" fmla="*/ 3696012 h 4662389"/>
                <a:gd name="connsiteX58-1125" fmla="*/ 1853354 w 3945255"/>
                <a:gd name="connsiteY58-1126" fmla="*/ 3520357 h 4662389"/>
                <a:gd name="connsiteX59-1127" fmla="*/ 1853354 w 3945255"/>
                <a:gd name="connsiteY59-1128" fmla="*/ 3201861 h 4662389"/>
                <a:gd name="connsiteX60-1129" fmla="*/ 653183 w 3945255"/>
                <a:gd name="connsiteY60-1130" fmla="*/ 3064565 h 4662389"/>
                <a:gd name="connsiteX61-1131" fmla="*/ 429449 w 3945255"/>
                <a:gd name="connsiteY61-1132" fmla="*/ 3177218 h 4662389"/>
                <a:gd name="connsiteX62-1133" fmla="*/ 429449 w 3945255"/>
                <a:gd name="connsiteY62-1134" fmla="*/ 3431838 h 4662389"/>
                <a:gd name="connsiteX63-1135" fmla="*/ 653183 w 3945255"/>
                <a:gd name="connsiteY63-1136" fmla="*/ 3319184 h 4662389"/>
                <a:gd name="connsiteX64-1137" fmla="*/ 653183 w 3945255"/>
                <a:gd name="connsiteY64-1138" fmla="*/ 3064565 h 4662389"/>
                <a:gd name="connsiteX65-1139" fmla="*/ 1408606 w 3945255"/>
                <a:gd name="connsiteY65-1140" fmla="*/ 2985711 h 4662389"/>
                <a:gd name="connsiteX66-1141" fmla="*/ 1088299 w 3945255"/>
                <a:gd name="connsiteY66-1142" fmla="*/ 3183591 h 4662389"/>
                <a:gd name="connsiteX67-1143" fmla="*/ 1088299 w 3945255"/>
                <a:gd name="connsiteY67-1144" fmla="*/ 3479862 h 4662389"/>
                <a:gd name="connsiteX68-1145" fmla="*/ 1408606 w 3945255"/>
                <a:gd name="connsiteY68-1146" fmla="*/ 3281981 h 4662389"/>
                <a:gd name="connsiteX69-1147" fmla="*/ 1408606 w 3945255"/>
                <a:gd name="connsiteY69-1148" fmla="*/ 2985711 h 4662389"/>
                <a:gd name="connsiteX70-1149" fmla="*/ 363513 w 3945255"/>
                <a:gd name="connsiteY70-1150" fmla="*/ 2758150 h 4662389"/>
                <a:gd name="connsiteX71-1151" fmla="*/ 139783 w 3945255"/>
                <a:gd name="connsiteY71-1152" fmla="*/ 2870804 h 4662389"/>
                <a:gd name="connsiteX72-1153" fmla="*/ 139783 w 3945255"/>
                <a:gd name="connsiteY72-1154" fmla="*/ 3125424 h 4662389"/>
                <a:gd name="connsiteX73-1155" fmla="*/ 363513 w 3945255"/>
                <a:gd name="connsiteY73-1156" fmla="*/ 3012770 h 4662389"/>
                <a:gd name="connsiteX74-1157" fmla="*/ 363513 w 3945255"/>
                <a:gd name="connsiteY74-1158" fmla="*/ 2758150 h 4662389"/>
                <a:gd name="connsiteX75-1159" fmla="*/ 1853354 w 3945255"/>
                <a:gd name="connsiteY75-1160" fmla="*/ 2701313 h 4662389"/>
                <a:gd name="connsiteX76-1161" fmla="*/ 1533044 w 3945255"/>
                <a:gd name="connsiteY76-1162" fmla="*/ 2899193 h 4662389"/>
                <a:gd name="connsiteX77-1163" fmla="*/ 1533044 w 3945255"/>
                <a:gd name="connsiteY77-1164" fmla="*/ 3195464 h 4662389"/>
                <a:gd name="connsiteX78-1165" fmla="*/ 1853354 w 3945255"/>
                <a:gd name="connsiteY78-1166" fmla="*/ 2997584 h 4662389"/>
                <a:gd name="connsiteX79-1167" fmla="*/ 1853354 w 3945255"/>
                <a:gd name="connsiteY79-1168" fmla="*/ 2701313 h 4662389"/>
                <a:gd name="connsiteX80-1169" fmla="*/ 638367 w 3945255"/>
                <a:gd name="connsiteY80-1170" fmla="*/ 2645144 h 4662389"/>
                <a:gd name="connsiteX81-1171" fmla="*/ 414637 w 3945255"/>
                <a:gd name="connsiteY81-1172" fmla="*/ 2757798 h 4662389"/>
                <a:gd name="connsiteX82-1173" fmla="*/ 414637 w 3945255"/>
                <a:gd name="connsiteY82-1174" fmla="*/ 3012417 h 4662389"/>
                <a:gd name="connsiteX83-1175" fmla="*/ 638367 w 3945255"/>
                <a:gd name="connsiteY83-1176" fmla="*/ 2899763 h 4662389"/>
                <a:gd name="connsiteX84-1177" fmla="*/ 638367 w 3945255"/>
                <a:gd name="connsiteY84-1178" fmla="*/ 2645144 h 4662389"/>
                <a:gd name="connsiteX85-1179" fmla="*/ 1408606 w 3945255"/>
                <a:gd name="connsiteY85-1180" fmla="*/ 2518265 h 4662389"/>
                <a:gd name="connsiteX86-1181" fmla="*/ 1088296 w 3945255"/>
                <a:gd name="connsiteY86-1182" fmla="*/ 2716145 h 4662389"/>
                <a:gd name="connsiteX87-1183" fmla="*/ 1088296 w 3945255"/>
                <a:gd name="connsiteY87-1184" fmla="*/ 3012416 h 4662389"/>
                <a:gd name="connsiteX88-1185" fmla="*/ 1408606 w 3945255"/>
                <a:gd name="connsiteY88-1186" fmla="*/ 2814536 h 4662389"/>
                <a:gd name="connsiteX89-1187" fmla="*/ 1408606 w 3945255"/>
                <a:gd name="connsiteY89-1188" fmla="*/ 2518265 h 4662389"/>
                <a:gd name="connsiteX90-1189" fmla="*/ 1853351 w 3945255"/>
                <a:gd name="connsiteY90-1190" fmla="*/ 2233867 h 4662389"/>
                <a:gd name="connsiteX91-1191" fmla="*/ 1533044 w 3945255"/>
                <a:gd name="connsiteY91-1192" fmla="*/ 2431747 h 4662389"/>
                <a:gd name="connsiteX92-1193" fmla="*/ 1533044 w 3945255"/>
                <a:gd name="connsiteY92-1194" fmla="*/ 2728018 h 4662389"/>
                <a:gd name="connsiteX93-1195" fmla="*/ 1853351 w 3945255"/>
                <a:gd name="connsiteY93-1196" fmla="*/ 2530138 h 4662389"/>
                <a:gd name="connsiteX94-1197" fmla="*/ 1853351 w 3945255"/>
                <a:gd name="connsiteY94-1198" fmla="*/ 2233867 h 4662389"/>
                <a:gd name="connsiteX95-1199" fmla="*/ 1408603 w 3945255"/>
                <a:gd name="connsiteY95-1200" fmla="*/ 2024112 h 4662389"/>
                <a:gd name="connsiteX96-1201" fmla="*/ 1088296 w 3945255"/>
                <a:gd name="connsiteY96-1202" fmla="*/ 2221992 h 4662389"/>
                <a:gd name="connsiteX97-1203" fmla="*/ 1088296 w 3945255"/>
                <a:gd name="connsiteY97-1204" fmla="*/ 2518263 h 4662389"/>
                <a:gd name="connsiteX98-1205" fmla="*/ 1408603 w 3945255"/>
                <a:gd name="connsiteY98-1206" fmla="*/ 2320383 h 4662389"/>
                <a:gd name="connsiteX99-1207" fmla="*/ 1408603 w 3945255"/>
                <a:gd name="connsiteY99-1208" fmla="*/ 2024112 h 4662389"/>
                <a:gd name="connsiteX100-1209" fmla="*/ 1853351 w 3945255"/>
                <a:gd name="connsiteY100-1210" fmla="*/ 1739714 h 4662389"/>
                <a:gd name="connsiteX101-1211" fmla="*/ 1533040 w 3945255"/>
                <a:gd name="connsiteY101-1212" fmla="*/ 1937594 h 4662389"/>
                <a:gd name="connsiteX102-1213" fmla="*/ 1533040 w 3945255"/>
                <a:gd name="connsiteY102-1214" fmla="*/ 2233865 h 4662389"/>
                <a:gd name="connsiteX103-1215" fmla="*/ 1853351 w 3945255"/>
                <a:gd name="connsiteY103-1216" fmla="*/ 2035985 h 4662389"/>
                <a:gd name="connsiteX104-1217" fmla="*/ 1853351 w 3945255"/>
                <a:gd name="connsiteY104-1218" fmla="*/ 1739714 h 4662389"/>
                <a:gd name="connsiteX105-1219" fmla="*/ 1408603 w 3945255"/>
                <a:gd name="connsiteY105-1220" fmla="*/ 1529960 h 4662389"/>
                <a:gd name="connsiteX106-1221" fmla="*/ 1088292 w 3945255"/>
                <a:gd name="connsiteY106-1222" fmla="*/ 1727841 h 4662389"/>
                <a:gd name="connsiteX107-1223" fmla="*/ 1088292 w 3945255"/>
                <a:gd name="connsiteY107-1224" fmla="*/ 2024112 h 4662389"/>
                <a:gd name="connsiteX108-1225" fmla="*/ 1408603 w 3945255"/>
                <a:gd name="connsiteY108-1226" fmla="*/ 1826232 h 4662389"/>
                <a:gd name="connsiteX109-1227" fmla="*/ 1408603 w 3945255"/>
                <a:gd name="connsiteY109-1228" fmla="*/ 1529960 h 4662389"/>
                <a:gd name="connsiteX110-1229" fmla="*/ 1853347 w 3945255"/>
                <a:gd name="connsiteY110-1230" fmla="*/ 1245563 h 4662389"/>
                <a:gd name="connsiteX111-1231" fmla="*/ 1533040 w 3945255"/>
                <a:gd name="connsiteY111-1232" fmla="*/ 1443443 h 4662389"/>
                <a:gd name="connsiteX112-1233" fmla="*/ 1533040 w 3945255"/>
                <a:gd name="connsiteY112-1234" fmla="*/ 1739714 h 4662389"/>
                <a:gd name="connsiteX113-1235" fmla="*/ 1853347 w 3945255"/>
                <a:gd name="connsiteY113-1236" fmla="*/ 1541834 h 4662389"/>
                <a:gd name="connsiteX114-1237" fmla="*/ 1853347 w 3945255"/>
                <a:gd name="connsiteY114-1238" fmla="*/ 1245563 h 4662389"/>
                <a:gd name="connsiteX115-1239" fmla="*/ 1403074 w 3945255"/>
                <a:gd name="connsiteY115-1240" fmla="*/ 1047895 h 4662389"/>
                <a:gd name="connsiteX116-1241" fmla="*/ 1081355 w 3945255"/>
                <a:gd name="connsiteY116-1242" fmla="*/ 1229250 h 4662389"/>
                <a:gd name="connsiteX117-1243" fmla="*/ 1081355 w 3945255"/>
                <a:gd name="connsiteY117-1244" fmla="*/ 1391257 h 4662389"/>
                <a:gd name="connsiteX118-1245" fmla="*/ 1081355 w 3945255"/>
                <a:gd name="connsiteY118-1246" fmla="*/ 1511151 h 4662389"/>
                <a:gd name="connsiteX119-1247" fmla="*/ 1403703 w 3945255"/>
                <a:gd name="connsiteY119-1248" fmla="*/ 1329441 h 4662389"/>
                <a:gd name="connsiteX120-1249" fmla="*/ 1403237 w 3945255"/>
                <a:gd name="connsiteY120-1250" fmla="*/ 1209809 h 4662389"/>
                <a:gd name="connsiteX121-1251" fmla="*/ 1403703 w 3945255"/>
                <a:gd name="connsiteY121-1252" fmla="*/ 1209546 h 4662389"/>
                <a:gd name="connsiteX122-1253" fmla="*/ 1403074 w 3945255"/>
                <a:gd name="connsiteY122-1254" fmla="*/ 1047895 h 4662389"/>
                <a:gd name="connsiteX123-1255" fmla="*/ 1845986 w 3945255"/>
                <a:gd name="connsiteY123-1256" fmla="*/ 769289 h 4662389"/>
                <a:gd name="connsiteX124-1257" fmla="*/ 1524267 w 3945255"/>
                <a:gd name="connsiteY124-1258" fmla="*/ 950644 h 4662389"/>
                <a:gd name="connsiteX125-1259" fmla="*/ 1524267 w 3945255"/>
                <a:gd name="connsiteY125-1260" fmla="*/ 1112651 h 4662389"/>
                <a:gd name="connsiteX126-1261" fmla="*/ 1524267 w 3945255"/>
                <a:gd name="connsiteY126-1262" fmla="*/ 1232545 h 4662389"/>
                <a:gd name="connsiteX127-1263" fmla="*/ 1846615 w 3945255"/>
                <a:gd name="connsiteY127-1264" fmla="*/ 1050835 h 4662389"/>
                <a:gd name="connsiteX128-1265" fmla="*/ 1846149 w 3945255"/>
                <a:gd name="connsiteY128-1266" fmla="*/ 931203 h 4662389"/>
                <a:gd name="connsiteX129-1267" fmla="*/ 1846615 w 3945255"/>
                <a:gd name="connsiteY129-1268" fmla="*/ 930940 h 4662389"/>
                <a:gd name="connsiteX130-1269" fmla="*/ 1845986 w 3945255"/>
                <a:gd name="connsiteY130-1270" fmla="*/ 769289 h 4662389"/>
                <a:gd name="connsiteX131-1271" fmla="*/ 1403074 w 3945255"/>
                <a:gd name="connsiteY131-1272" fmla="*/ 557698 h 4662389"/>
                <a:gd name="connsiteX132-1273" fmla="*/ 1081355 w 3945255"/>
                <a:gd name="connsiteY132-1274" fmla="*/ 739053 h 4662389"/>
                <a:gd name="connsiteX133-1275" fmla="*/ 1081355 w 3945255"/>
                <a:gd name="connsiteY133-1276" fmla="*/ 901060 h 4662389"/>
                <a:gd name="connsiteX134-1277" fmla="*/ 1081355 w 3945255"/>
                <a:gd name="connsiteY134-1278" fmla="*/ 1020954 h 4662389"/>
                <a:gd name="connsiteX135-1279" fmla="*/ 1403703 w 3945255"/>
                <a:gd name="connsiteY135-1280" fmla="*/ 839244 h 4662389"/>
                <a:gd name="connsiteX136-1281" fmla="*/ 1403237 w 3945255"/>
                <a:gd name="connsiteY136-1282" fmla="*/ 719612 h 4662389"/>
                <a:gd name="connsiteX137-1283" fmla="*/ 1403703 w 3945255"/>
                <a:gd name="connsiteY137-1284" fmla="*/ 719349 h 4662389"/>
                <a:gd name="connsiteX138-1285" fmla="*/ 1403074 w 3945255"/>
                <a:gd name="connsiteY138-1286" fmla="*/ 557698 h 4662389"/>
                <a:gd name="connsiteX139-1287" fmla="*/ 1845986 w 3945255"/>
                <a:gd name="connsiteY139-1288" fmla="*/ 279092 h 4662389"/>
                <a:gd name="connsiteX140-1289" fmla="*/ 1524267 w 3945255"/>
                <a:gd name="connsiteY140-1290" fmla="*/ 460447 h 4662389"/>
                <a:gd name="connsiteX141-1291" fmla="*/ 1524267 w 3945255"/>
                <a:gd name="connsiteY141-1292" fmla="*/ 622454 h 4662389"/>
                <a:gd name="connsiteX142-1293" fmla="*/ 1524267 w 3945255"/>
                <a:gd name="connsiteY142-1294" fmla="*/ 742348 h 4662389"/>
                <a:gd name="connsiteX143-1295" fmla="*/ 1846615 w 3945255"/>
                <a:gd name="connsiteY143-1296" fmla="*/ 560638 h 4662389"/>
                <a:gd name="connsiteX144-1297" fmla="*/ 1846149 w 3945255"/>
                <a:gd name="connsiteY144-1298" fmla="*/ 441006 h 4662389"/>
                <a:gd name="connsiteX145-1299" fmla="*/ 1846615 w 3945255"/>
                <a:gd name="connsiteY145-1300" fmla="*/ 440743 h 4662389"/>
                <a:gd name="connsiteX146-1301" fmla="*/ 1845986 w 3945255"/>
                <a:gd name="connsiteY146-1302" fmla="*/ 279092 h 4662389"/>
                <a:gd name="connsiteX147-1303" fmla="*/ 2044241 w 3945255"/>
                <a:gd name="connsiteY147-1304" fmla="*/ 4811 h 4662389"/>
                <a:gd name="connsiteX148-1305" fmla="*/ 2918971 w 3945255"/>
                <a:gd name="connsiteY148-1306" fmla="*/ 490586 h 4662389"/>
                <a:gd name="connsiteX149-1307" fmla="*/ 2904930 w 3945255"/>
                <a:gd name="connsiteY149-1308" fmla="*/ 1476991 h 4662389"/>
                <a:gd name="connsiteX150-1309" fmla="*/ 2908076 w 3945255"/>
                <a:gd name="connsiteY150-1310" fmla="*/ 1478842 h 4662389"/>
                <a:gd name="connsiteX151-1311" fmla="*/ 2908076 w 3945255"/>
                <a:gd name="connsiteY151-1312" fmla="*/ 4656709 h 4662389"/>
                <a:gd name="connsiteX152-1313" fmla="*/ 2056101 w 3945255"/>
                <a:gd name="connsiteY152-1314" fmla="*/ 4656709 h 4662389"/>
                <a:gd name="connsiteX153-1315" fmla="*/ 2039061 w 3945255"/>
                <a:gd name="connsiteY153-1316" fmla="*/ 967657 h 4662389"/>
                <a:gd name="connsiteX154-1317" fmla="*/ 2039530 w 3945255"/>
                <a:gd name="connsiteY154-1318" fmla="*/ 967933 h 4662389"/>
                <a:gd name="connsiteX155-1319" fmla="*/ 2044241 w 3945255"/>
                <a:gd name="connsiteY155-1320" fmla="*/ 4811 h 4662389"/>
                <a:gd name="connsiteX156-1321" fmla="*/ 1983920 w 3945255"/>
                <a:gd name="connsiteY156-1322" fmla="*/ 0 h 4662389"/>
                <a:gd name="connsiteX157-1323" fmla="*/ 1987110 w 3945255"/>
                <a:gd name="connsiteY157-1324" fmla="*/ 773354 h 4662389"/>
                <a:gd name="connsiteX158-1325" fmla="*/ 1985653 w 3945255"/>
                <a:gd name="connsiteY158-1326" fmla="*/ 774129 h 4662389"/>
                <a:gd name="connsiteX159-1327" fmla="*/ 1986420 w 3945255"/>
                <a:gd name="connsiteY159-1328" fmla="*/ 960077 h 4662389"/>
                <a:gd name="connsiteX160-1329" fmla="*/ 1987942 w 3945255"/>
                <a:gd name="connsiteY160-1330" fmla="*/ 959137 h 4662389"/>
                <a:gd name="connsiteX161-1331" fmla="*/ 1987942 w 3945255"/>
                <a:gd name="connsiteY161-1332" fmla="*/ 4662389 h 4662389"/>
                <a:gd name="connsiteX162-1333" fmla="*/ 0 w 3945255"/>
                <a:gd name="connsiteY162-1334" fmla="*/ 4649609 h 4662389"/>
                <a:gd name="connsiteX163-1335" fmla="*/ 0 w 3945255"/>
                <a:gd name="connsiteY163-1336" fmla="*/ 3401466 h 4662389"/>
                <a:gd name="connsiteX164-1337" fmla="*/ 79518 w 3945255"/>
                <a:gd name="connsiteY164-1338" fmla="*/ 3378746 h 4662389"/>
                <a:gd name="connsiteX165-1339" fmla="*/ 68158 w 3945255"/>
                <a:gd name="connsiteY165-1340" fmla="*/ 2708526 h 4662389"/>
                <a:gd name="connsiteX166-1341" fmla="*/ 727019 w 3945255"/>
                <a:gd name="connsiteY166-1342" fmla="*/ 2424534 h 4662389"/>
                <a:gd name="connsiteX167-1343" fmla="*/ 738378 w 3945255"/>
                <a:gd name="connsiteY167-1344" fmla="*/ 3145873 h 4662389"/>
                <a:gd name="connsiteX168-1345" fmla="*/ 829256 w 3945255"/>
                <a:gd name="connsiteY168-1346" fmla="*/ 3094754 h 4662389"/>
                <a:gd name="connsiteX169-1347" fmla="*/ 829256 w 3945255"/>
                <a:gd name="connsiteY169-1348" fmla="*/ 3821773 h 4662389"/>
                <a:gd name="connsiteX170-1349" fmla="*/ 999651 w 3945255"/>
                <a:gd name="connsiteY170-1350" fmla="*/ 3719536 h 4662389"/>
                <a:gd name="connsiteX171-1351" fmla="*/ 976932 w 3945255"/>
                <a:gd name="connsiteY171-1352" fmla="*/ 1583918 h 4662389"/>
                <a:gd name="connsiteX172-1353" fmla="*/ 979047 w 3945255"/>
                <a:gd name="connsiteY172-1354" fmla="*/ 1582611 h 4662389"/>
                <a:gd name="connsiteX173-1355" fmla="*/ 979047 w 3945255"/>
                <a:gd name="connsiteY173-1356" fmla="*/ 1309798 h 4662389"/>
                <a:gd name="connsiteX174-1357" fmla="*/ 979047 w 3945255"/>
                <a:gd name="connsiteY174-1358" fmla="*/ 770583 h 4662389"/>
                <a:gd name="connsiteX175-1359" fmla="*/ 983808 w 3945255"/>
                <a:gd name="connsiteY175-1360" fmla="*/ 535693 h 4662389"/>
                <a:gd name="connsiteX176-1361" fmla="*/ 1983920 w 3945255"/>
                <a:gd name="connsiteY176-1362" fmla="*/ 0 h 4662389"/>
                <a:gd name="connsiteX0-1363" fmla="*/ 3446864 w 3945255"/>
                <a:gd name="connsiteY0-1364" fmla="*/ 4123218 h 4662389"/>
                <a:gd name="connsiteX1-1365" fmla="*/ 3446864 w 3945255"/>
                <a:gd name="connsiteY1-1366" fmla="*/ 4355821 h 4662389"/>
                <a:gd name="connsiteX2-1367" fmla="*/ 3745237 w 3945255"/>
                <a:gd name="connsiteY2-1368" fmla="*/ 4467717 h 4662389"/>
                <a:gd name="connsiteX3-1369" fmla="*/ 3745237 w 3945255"/>
                <a:gd name="connsiteY3-1370" fmla="*/ 4235113 h 4662389"/>
                <a:gd name="connsiteX4-1371" fmla="*/ 3446864 w 3945255"/>
                <a:gd name="connsiteY4-1372" fmla="*/ 4123218 h 4662389"/>
                <a:gd name="connsiteX5-1373" fmla="*/ 3056988 w 3945255"/>
                <a:gd name="connsiteY5-1374" fmla="*/ 4003521 h 4662389"/>
                <a:gd name="connsiteX6-1375" fmla="*/ 3056988 w 3945255"/>
                <a:gd name="connsiteY6-1376" fmla="*/ 4236124 h 4662389"/>
                <a:gd name="connsiteX7-1377" fmla="*/ 3355361 w 3945255"/>
                <a:gd name="connsiteY7-1378" fmla="*/ 4348020 h 4662389"/>
                <a:gd name="connsiteX8-1379" fmla="*/ 3355361 w 3945255"/>
                <a:gd name="connsiteY8-1380" fmla="*/ 4115416 h 4662389"/>
                <a:gd name="connsiteX9-1381" fmla="*/ 3056988 w 3945255"/>
                <a:gd name="connsiteY9-1382" fmla="*/ 4003521 h 4662389"/>
                <a:gd name="connsiteX10-1383" fmla="*/ 377706 w 3945255"/>
                <a:gd name="connsiteY10-1384" fmla="*/ 4002966 h 4662389"/>
                <a:gd name="connsiteX11-1385" fmla="*/ 153973 w 3945255"/>
                <a:gd name="connsiteY11-1386" fmla="*/ 4115620 h 4662389"/>
                <a:gd name="connsiteX12-1387" fmla="*/ 153973 w 3945255"/>
                <a:gd name="connsiteY12-1388" fmla="*/ 4370240 h 4662389"/>
                <a:gd name="connsiteX13-1389" fmla="*/ 377706 w 3945255"/>
                <a:gd name="connsiteY13-1390" fmla="*/ 4257586 h 4662389"/>
                <a:gd name="connsiteX14-1391" fmla="*/ 377706 w 3945255"/>
                <a:gd name="connsiteY14-1392" fmla="*/ 4002966 h 4662389"/>
                <a:gd name="connsiteX15-1393" fmla="*/ 667372 w 3945255"/>
                <a:gd name="connsiteY15-1394" fmla="*/ 3855207 h 4662389"/>
                <a:gd name="connsiteX16-1395" fmla="*/ 443639 w 3945255"/>
                <a:gd name="connsiteY16-1396" fmla="*/ 3967861 h 4662389"/>
                <a:gd name="connsiteX17-1397" fmla="*/ 443639 w 3945255"/>
                <a:gd name="connsiteY17-1398" fmla="*/ 4222480 h 4662389"/>
                <a:gd name="connsiteX18-1399" fmla="*/ 667372 w 3945255"/>
                <a:gd name="connsiteY18-1400" fmla="*/ 4109826 h 4662389"/>
                <a:gd name="connsiteX19-1401" fmla="*/ 667372 w 3945255"/>
                <a:gd name="connsiteY19-1402" fmla="*/ 3855207 h 4662389"/>
                <a:gd name="connsiteX20-1403" fmla="*/ 3446864 w 3945255"/>
                <a:gd name="connsiteY20-1404" fmla="*/ 3669395 h 4662389"/>
                <a:gd name="connsiteX21-1405" fmla="*/ 3446864 w 3945255"/>
                <a:gd name="connsiteY21-1406" fmla="*/ 3901998 h 4662389"/>
                <a:gd name="connsiteX22-1407" fmla="*/ 3745237 w 3945255"/>
                <a:gd name="connsiteY22-1408" fmla="*/ 4013893 h 4662389"/>
                <a:gd name="connsiteX23-1409" fmla="*/ 3745237 w 3945255"/>
                <a:gd name="connsiteY23-1410" fmla="*/ 3781290 h 4662389"/>
                <a:gd name="connsiteX24-1411" fmla="*/ 3446864 w 3945255"/>
                <a:gd name="connsiteY24-1412" fmla="*/ 3669395 h 4662389"/>
                <a:gd name="connsiteX25-1413" fmla="*/ 377703 w 3945255"/>
                <a:gd name="connsiteY25-1414" fmla="*/ 3594925 h 4662389"/>
                <a:gd name="connsiteX26-1415" fmla="*/ 153973 w 3945255"/>
                <a:gd name="connsiteY26-1416" fmla="*/ 3707579 h 4662389"/>
                <a:gd name="connsiteX27-1417" fmla="*/ 153973 w 3945255"/>
                <a:gd name="connsiteY27-1418" fmla="*/ 3962199 h 4662389"/>
                <a:gd name="connsiteX28-1419" fmla="*/ 377703 w 3945255"/>
                <a:gd name="connsiteY28-1420" fmla="*/ 3849545 h 4662389"/>
                <a:gd name="connsiteX29-1421" fmla="*/ 377703 w 3945255"/>
                <a:gd name="connsiteY29-1422" fmla="*/ 3594925 h 4662389"/>
                <a:gd name="connsiteX30-1423" fmla="*/ 3056988 w 3945255"/>
                <a:gd name="connsiteY30-1424" fmla="*/ 3549698 h 4662389"/>
                <a:gd name="connsiteX31-1425" fmla="*/ 3056988 w 3945255"/>
                <a:gd name="connsiteY31-1426" fmla="*/ 3782301 h 4662389"/>
                <a:gd name="connsiteX32-1427" fmla="*/ 3355361 w 3945255"/>
                <a:gd name="connsiteY32-1428" fmla="*/ 3894196 h 4662389"/>
                <a:gd name="connsiteX33-1429" fmla="*/ 3355361 w 3945255"/>
                <a:gd name="connsiteY33-1430" fmla="*/ 3661593 h 4662389"/>
                <a:gd name="connsiteX34-1431" fmla="*/ 3056988 w 3945255"/>
                <a:gd name="connsiteY34-1432" fmla="*/ 3549698 h 4662389"/>
                <a:gd name="connsiteX35-1433" fmla="*/ 1408610 w 3945255"/>
                <a:gd name="connsiteY35-1434" fmla="*/ 3486259 h 4662389"/>
                <a:gd name="connsiteX36-1435" fmla="*/ 1088299 w 3945255"/>
                <a:gd name="connsiteY36-1436" fmla="*/ 3684139 h 4662389"/>
                <a:gd name="connsiteX37-1437" fmla="*/ 1088299 w 3945255"/>
                <a:gd name="connsiteY37-1438" fmla="*/ 3980410 h 4662389"/>
                <a:gd name="connsiteX38-1439" fmla="*/ 1408610 w 3945255"/>
                <a:gd name="connsiteY38-1440" fmla="*/ 3782530 h 4662389"/>
                <a:gd name="connsiteX39-1441" fmla="*/ 1408610 w 3945255"/>
                <a:gd name="connsiteY39-1442" fmla="*/ 3486259 h 4662389"/>
                <a:gd name="connsiteX40-1443" fmla="*/ 667369 w 3945255"/>
                <a:gd name="connsiteY40-1444" fmla="*/ 3447165 h 4662389"/>
                <a:gd name="connsiteX41-1445" fmla="*/ 443639 w 3945255"/>
                <a:gd name="connsiteY41-1446" fmla="*/ 3559819 h 4662389"/>
                <a:gd name="connsiteX42-1447" fmla="*/ 443639 w 3945255"/>
                <a:gd name="connsiteY42-1448" fmla="*/ 3814439 h 4662389"/>
                <a:gd name="connsiteX43-1449" fmla="*/ 667369 w 3945255"/>
                <a:gd name="connsiteY43-1450" fmla="*/ 3701785 h 4662389"/>
                <a:gd name="connsiteX44-1451" fmla="*/ 667369 w 3945255"/>
                <a:gd name="connsiteY44-1452" fmla="*/ 3447165 h 4662389"/>
                <a:gd name="connsiteX45-1453" fmla="*/ 2965484 w 3945255"/>
                <a:gd name="connsiteY45-1454" fmla="*/ 3248199 h 4662389"/>
                <a:gd name="connsiteX46-1455" fmla="*/ 3945255 w 3945255"/>
                <a:gd name="connsiteY46-1456" fmla="*/ 3546392 h 4662389"/>
                <a:gd name="connsiteX47-1457" fmla="*/ 3930900 w 3945255"/>
                <a:gd name="connsiteY47-1458" fmla="*/ 4651547 h 4662389"/>
                <a:gd name="connsiteX48-1459" fmla="*/ 2965484 w 3945255"/>
                <a:gd name="connsiteY48-1460" fmla="*/ 4653960 h 4662389"/>
                <a:gd name="connsiteX49-1461" fmla="*/ 2965484 w 3945255"/>
                <a:gd name="connsiteY49-1462" fmla="*/ 3248199 h 4662389"/>
                <a:gd name="connsiteX50-1463" fmla="*/ 363517 w 3945255"/>
                <a:gd name="connsiteY50-1464" fmla="*/ 3212324 h 4662389"/>
                <a:gd name="connsiteX51-1465" fmla="*/ 139783 w 3945255"/>
                <a:gd name="connsiteY51-1466" fmla="*/ 3324978 h 4662389"/>
                <a:gd name="connsiteX52-1467" fmla="*/ 139783 w 3945255"/>
                <a:gd name="connsiteY52-1468" fmla="*/ 3579598 h 4662389"/>
                <a:gd name="connsiteX53-1469" fmla="*/ 363517 w 3945255"/>
                <a:gd name="connsiteY53-1470" fmla="*/ 3466944 h 4662389"/>
                <a:gd name="connsiteX54-1471" fmla="*/ 363517 w 3945255"/>
                <a:gd name="connsiteY54-1472" fmla="*/ 3212324 h 4662389"/>
                <a:gd name="connsiteX55-1473" fmla="*/ 1853354 w 3945255"/>
                <a:gd name="connsiteY55-1474" fmla="*/ 3201861 h 4662389"/>
                <a:gd name="connsiteX56-1475" fmla="*/ 1533047 w 3945255"/>
                <a:gd name="connsiteY56-1476" fmla="*/ 3399741 h 4662389"/>
                <a:gd name="connsiteX57-1477" fmla="*/ 1533047 w 3945255"/>
                <a:gd name="connsiteY57-1478" fmla="*/ 3696012 h 4662389"/>
                <a:gd name="connsiteX58-1479" fmla="*/ 1853354 w 3945255"/>
                <a:gd name="connsiteY58-1480" fmla="*/ 3520357 h 4662389"/>
                <a:gd name="connsiteX59-1481" fmla="*/ 1853354 w 3945255"/>
                <a:gd name="connsiteY59-1482" fmla="*/ 3201861 h 4662389"/>
                <a:gd name="connsiteX60-1483" fmla="*/ 653183 w 3945255"/>
                <a:gd name="connsiteY60-1484" fmla="*/ 3064565 h 4662389"/>
                <a:gd name="connsiteX61-1485" fmla="*/ 429449 w 3945255"/>
                <a:gd name="connsiteY61-1486" fmla="*/ 3177218 h 4662389"/>
                <a:gd name="connsiteX62-1487" fmla="*/ 429449 w 3945255"/>
                <a:gd name="connsiteY62-1488" fmla="*/ 3431838 h 4662389"/>
                <a:gd name="connsiteX63-1489" fmla="*/ 653183 w 3945255"/>
                <a:gd name="connsiteY63-1490" fmla="*/ 3319184 h 4662389"/>
                <a:gd name="connsiteX64-1491" fmla="*/ 653183 w 3945255"/>
                <a:gd name="connsiteY64-1492" fmla="*/ 3064565 h 4662389"/>
                <a:gd name="connsiteX65-1493" fmla="*/ 1408606 w 3945255"/>
                <a:gd name="connsiteY65-1494" fmla="*/ 2985711 h 4662389"/>
                <a:gd name="connsiteX66-1495" fmla="*/ 1088299 w 3945255"/>
                <a:gd name="connsiteY66-1496" fmla="*/ 3183591 h 4662389"/>
                <a:gd name="connsiteX67-1497" fmla="*/ 1088299 w 3945255"/>
                <a:gd name="connsiteY67-1498" fmla="*/ 3479862 h 4662389"/>
                <a:gd name="connsiteX68-1499" fmla="*/ 1408606 w 3945255"/>
                <a:gd name="connsiteY68-1500" fmla="*/ 3281981 h 4662389"/>
                <a:gd name="connsiteX69-1501" fmla="*/ 1408606 w 3945255"/>
                <a:gd name="connsiteY69-1502" fmla="*/ 2985711 h 4662389"/>
                <a:gd name="connsiteX70-1503" fmla="*/ 363513 w 3945255"/>
                <a:gd name="connsiteY70-1504" fmla="*/ 2758150 h 4662389"/>
                <a:gd name="connsiteX71-1505" fmla="*/ 139783 w 3945255"/>
                <a:gd name="connsiteY71-1506" fmla="*/ 2870804 h 4662389"/>
                <a:gd name="connsiteX72-1507" fmla="*/ 139783 w 3945255"/>
                <a:gd name="connsiteY72-1508" fmla="*/ 3125424 h 4662389"/>
                <a:gd name="connsiteX73-1509" fmla="*/ 363513 w 3945255"/>
                <a:gd name="connsiteY73-1510" fmla="*/ 3012770 h 4662389"/>
                <a:gd name="connsiteX74-1511" fmla="*/ 363513 w 3945255"/>
                <a:gd name="connsiteY74-1512" fmla="*/ 2758150 h 4662389"/>
                <a:gd name="connsiteX75-1513" fmla="*/ 1853354 w 3945255"/>
                <a:gd name="connsiteY75-1514" fmla="*/ 2701313 h 4662389"/>
                <a:gd name="connsiteX76-1515" fmla="*/ 1533044 w 3945255"/>
                <a:gd name="connsiteY76-1516" fmla="*/ 2899193 h 4662389"/>
                <a:gd name="connsiteX77-1517" fmla="*/ 1533044 w 3945255"/>
                <a:gd name="connsiteY77-1518" fmla="*/ 3195464 h 4662389"/>
                <a:gd name="connsiteX78-1519" fmla="*/ 1853354 w 3945255"/>
                <a:gd name="connsiteY78-1520" fmla="*/ 2997584 h 4662389"/>
                <a:gd name="connsiteX79-1521" fmla="*/ 1853354 w 3945255"/>
                <a:gd name="connsiteY79-1522" fmla="*/ 2701313 h 4662389"/>
                <a:gd name="connsiteX80-1523" fmla="*/ 638367 w 3945255"/>
                <a:gd name="connsiteY80-1524" fmla="*/ 2645144 h 4662389"/>
                <a:gd name="connsiteX81-1525" fmla="*/ 414637 w 3945255"/>
                <a:gd name="connsiteY81-1526" fmla="*/ 2757798 h 4662389"/>
                <a:gd name="connsiteX82-1527" fmla="*/ 414637 w 3945255"/>
                <a:gd name="connsiteY82-1528" fmla="*/ 3012417 h 4662389"/>
                <a:gd name="connsiteX83-1529" fmla="*/ 638367 w 3945255"/>
                <a:gd name="connsiteY83-1530" fmla="*/ 2899763 h 4662389"/>
                <a:gd name="connsiteX84-1531" fmla="*/ 638367 w 3945255"/>
                <a:gd name="connsiteY84-1532" fmla="*/ 2645144 h 4662389"/>
                <a:gd name="connsiteX85-1533" fmla="*/ 1408606 w 3945255"/>
                <a:gd name="connsiteY85-1534" fmla="*/ 2518265 h 4662389"/>
                <a:gd name="connsiteX86-1535" fmla="*/ 1088296 w 3945255"/>
                <a:gd name="connsiteY86-1536" fmla="*/ 2716145 h 4662389"/>
                <a:gd name="connsiteX87-1537" fmla="*/ 1088296 w 3945255"/>
                <a:gd name="connsiteY87-1538" fmla="*/ 3012416 h 4662389"/>
                <a:gd name="connsiteX88-1539" fmla="*/ 1408606 w 3945255"/>
                <a:gd name="connsiteY88-1540" fmla="*/ 2814536 h 4662389"/>
                <a:gd name="connsiteX89-1541" fmla="*/ 1408606 w 3945255"/>
                <a:gd name="connsiteY89-1542" fmla="*/ 2518265 h 4662389"/>
                <a:gd name="connsiteX90-1543" fmla="*/ 1853351 w 3945255"/>
                <a:gd name="connsiteY90-1544" fmla="*/ 2233867 h 4662389"/>
                <a:gd name="connsiteX91-1545" fmla="*/ 1533044 w 3945255"/>
                <a:gd name="connsiteY91-1546" fmla="*/ 2431747 h 4662389"/>
                <a:gd name="connsiteX92-1547" fmla="*/ 1533044 w 3945255"/>
                <a:gd name="connsiteY92-1548" fmla="*/ 2728018 h 4662389"/>
                <a:gd name="connsiteX93-1549" fmla="*/ 1853351 w 3945255"/>
                <a:gd name="connsiteY93-1550" fmla="*/ 2530138 h 4662389"/>
                <a:gd name="connsiteX94-1551" fmla="*/ 1853351 w 3945255"/>
                <a:gd name="connsiteY94-1552" fmla="*/ 2233867 h 4662389"/>
                <a:gd name="connsiteX95-1553" fmla="*/ 1408603 w 3945255"/>
                <a:gd name="connsiteY95-1554" fmla="*/ 2024112 h 4662389"/>
                <a:gd name="connsiteX96-1555" fmla="*/ 1088296 w 3945255"/>
                <a:gd name="connsiteY96-1556" fmla="*/ 2221992 h 4662389"/>
                <a:gd name="connsiteX97-1557" fmla="*/ 1088296 w 3945255"/>
                <a:gd name="connsiteY97-1558" fmla="*/ 2518263 h 4662389"/>
                <a:gd name="connsiteX98-1559" fmla="*/ 1408603 w 3945255"/>
                <a:gd name="connsiteY98-1560" fmla="*/ 2320383 h 4662389"/>
                <a:gd name="connsiteX99-1561" fmla="*/ 1408603 w 3945255"/>
                <a:gd name="connsiteY99-1562" fmla="*/ 2024112 h 4662389"/>
                <a:gd name="connsiteX100-1563" fmla="*/ 1853351 w 3945255"/>
                <a:gd name="connsiteY100-1564" fmla="*/ 1739714 h 4662389"/>
                <a:gd name="connsiteX101-1565" fmla="*/ 1533040 w 3945255"/>
                <a:gd name="connsiteY101-1566" fmla="*/ 1937594 h 4662389"/>
                <a:gd name="connsiteX102-1567" fmla="*/ 1533040 w 3945255"/>
                <a:gd name="connsiteY102-1568" fmla="*/ 2233865 h 4662389"/>
                <a:gd name="connsiteX103-1569" fmla="*/ 1853351 w 3945255"/>
                <a:gd name="connsiteY103-1570" fmla="*/ 2035985 h 4662389"/>
                <a:gd name="connsiteX104-1571" fmla="*/ 1853351 w 3945255"/>
                <a:gd name="connsiteY104-1572" fmla="*/ 1739714 h 4662389"/>
                <a:gd name="connsiteX105-1573" fmla="*/ 1408603 w 3945255"/>
                <a:gd name="connsiteY105-1574" fmla="*/ 1529960 h 4662389"/>
                <a:gd name="connsiteX106-1575" fmla="*/ 1088292 w 3945255"/>
                <a:gd name="connsiteY106-1576" fmla="*/ 1727841 h 4662389"/>
                <a:gd name="connsiteX107-1577" fmla="*/ 1088292 w 3945255"/>
                <a:gd name="connsiteY107-1578" fmla="*/ 2024112 h 4662389"/>
                <a:gd name="connsiteX108-1579" fmla="*/ 1408603 w 3945255"/>
                <a:gd name="connsiteY108-1580" fmla="*/ 1826232 h 4662389"/>
                <a:gd name="connsiteX109-1581" fmla="*/ 1408603 w 3945255"/>
                <a:gd name="connsiteY109-1582" fmla="*/ 1529960 h 4662389"/>
                <a:gd name="connsiteX110-1583" fmla="*/ 1853347 w 3945255"/>
                <a:gd name="connsiteY110-1584" fmla="*/ 1245563 h 4662389"/>
                <a:gd name="connsiteX111-1585" fmla="*/ 1533040 w 3945255"/>
                <a:gd name="connsiteY111-1586" fmla="*/ 1443443 h 4662389"/>
                <a:gd name="connsiteX112-1587" fmla="*/ 1533040 w 3945255"/>
                <a:gd name="connsiteY112-1588" fmla="*/ 1739714 h 4662389"/>
                <a:gd name="connsiteX113-1589" fmla="*/ 1853347 w 3945255"/>
                <a:gd name="connsiteY113-1590" fmla="*/ 1541834 h 4662389"/>
                <a:gd name="connsiteX114-1591" fmla="*/ 1853347 w 3945255"/>
                <a:gd name="connsiteY114-1592" fmla="*/ 1245563 h 4662389"/>
                <a:gd name="connsiteX115-1593" fmla="*/ 1403074 w 3945255"/>
                <a:gd name="connsiteY115-1594" fmla="*/ 1047895 h 4662389"/>
                <a:gd name="connsiteX116-1595" fmla="*/ 1081355 w 3945255"/>
                <a:gd name="connsiteY116-1596" fmla="*/ 1229250 h 4662389"/>
                <a:gd name="connsiteX117-1597" fmla="*/ 1081355 w 3945255"/>
                <a:gd name="connsiteY117-1598" fmla="*/ 1391257 h 4662389"/>
                <a:gd name="connsiteX118-1599" fmla="*/ 1081355 w 3945255"/>
                <a:gd name="connsiteY118-1600" fmla="*/ 1511151 h 4662389"/>
                <a:gd name="connsiteX119-1601" fmla="*/ 1403703 w 3945255"/>
                <a:gd name="connsiteY119-1602" fmla="*/ 1329441 h 4662389"/>
                <a:gd name="connsiteX120-1603" fmla="*/ 1403237 w 3945255"/>
                <a:gd name="connsiteY120-1604" fmla="*/ 1209809 h 4662389"/>
                <a:gd name="connsiteX121-1605" fmla="*/ 1403703 w 3945255"/>
                <a:gd name="connsiteY121-1606" fmla="*/ 1209546 h 4662389"/>
                <a:gd name="connsiteX122-1607" fmla="*/ 1403074 w 3945255"/>
                <a:gd name="connsiteY122-1608" fmla="*/ 1047895 h 4662389"/>
                <a:gd name="connsiteX123-1609" fmla="*/ 1845986 w 3945255"/>
                <a:gd name="connsiteY123-1610" fmla="*/ 769289 h 4662389"/>
                <a:gd name="connsiteX124-1611" fmla="*/ 1524267 w 3945255"/>
                <a:gd name="connsiteY124-1612" fmla="*/ 950644 h 4662389"/>
                <a:gd name="connsiteX125-1613" fmla="*/ 1524267 w 3945255"/>
                <a:gd name="connsiteY125-1614" fmla="*/ 1112651 h 4662389"/>
                <a:gd name="connsiteX126-1615" fmla="*/ 1524267 w 3945255"/>
                <a:gd name="connsiteY126-1616" fmla="*/ 1232545 h 4662389"/>
                <a:gd name="connsiteX127-1617" fmla="*/ 1846615 w 3945255"/>
                <a:gd name="connsiteY127-1618" fmla="*/ 1050835 h 4662389"/>
                <a:gd name="connsiteX128-1619" fmla="*/ 1846149 w 3945255"/>
                <a:gd name="connsiteY128-1620" fmla="*/ 931203 h 4662389"/>
                <a:gd name="connsiteX129-1621" fmla="*/ 1846615 w 3945255"/>
                <a:gd name="connsiteY129-1622" fmla="*/ 930940 h 4662389"/>
                <a:gd name="connsiteX130-1623" fmla="*/ 1845986 w 3945255"/>
                <a:gd name="connsiteY130-1624" fmla="*/ 769289 h 4662389"/>
                <a:gd name="connsiteX131-1625" fmla="*/ 1403074 w 3945255"/>
                <a:gd name="connsiteY131-1626" fmla="*/ 557698 h 4662389"/>
                <a:gd name="connsiteX132-1627" fmla="*/ 1081355 w 3945255"/>
                <a:gd name="connsiteY132-1628" fmla="*/ 739053 h 4662389"/>
                <a:gd name="connsiteX133-1629" fmla="*/ 1081355 w 3945255"/>
                <a:gd name="connsiteY133-1630" fmla="*/ 901060 h 4662389"/>
                <a:gd name="connsiteX134-1631" fmla="*/ 1081355 w 3945255"/>
                <a:gd name="connsiteY134-1632" fmla="*/ 1020954 h 4662389"/>
                <a:gd name="connsiteX135-1633" fmla="*/ 1403703 w 3945255"/>
                <a:gd name="connsiteY135-1634" fmla="*/ 839244 h 4662389"/>
                <a:gd name="connsiteX136-1635" fmla="*/ 1403237 w 3945255"/>
                <a:gd name="connsiteY136-1636" fmla="*/ 719612 h 4662389"/>
                <a:gd name="connsiteX137-1637" fmla="*/ 1403703 w 3945255"/>
                <a:gd name="connsiteY137-1638" fmla="*/ 719349 h 4662389"/>
                <a:gd name="connsiteX138-1639" fmla="*/ 1403074 w 3945255"/>
                <a:gd name="connsiteY138-1640" fmla="*/ 557698 h 4662389"/>
                <a:gd name="connsiteX139-1641" fmla="*/ 1845986 w 3945255"/>
                <a:gd name="connsiteY139-1642" fmla="*/ 279092 h 4662389"/>
                <a:gd name="connsiteX140-1643" fmla="*/ 1524267 w 3945255"/>
                <a:gd name="connsiteY140-1644" fmla="*/ 460447 h 4662389"/>
                <a:gd name="connsiteX141-1645" fmla="*/ 1524267 w 3945255"/>
                <a:gd name="connsiteY141-1646" fmla="*/ 622454 h 4662389"/>
                <a:gd name="connsiteX142-1647" fmla="*/ 1524267 w 3945255"/>
                <a:gd name="connsiteY142-1648" fmla="*/ 742348 h 4662389"/>
                <a:gd name="connsiteX143-1649" fmla="*/ 1846615 w 3945255"/>
                <a:gd name="connsiteY143-1650" fmla="*/ 560638 h 4662389"/>
                <a:gd name="connsiteX144-1651" fmla="*/ 1846149 w 3945255"/>
                <a:gd name="connsiteY144-1652" fmla="*/ 441006 h 4662389"/>
                <a:gd name="connsiteX145-1653" fmla="*/ 1846615 w 3945255"/>
                <a:gd name="connsiteY145-1654" fmla="*/ 440743 h 4662389"/>
                <a:gd name="connsiteX146-1655" fmla="*/ 1845986 w 3945255"/>
                <a:gd name="connsiteY146-1656" fmla="*/ 279092 h 4662389"/>
                <a:gd name="connsiteX147-1657" fmla="*/ 2044241 w 3945255"/>
                <a:gd name="connsiteY147-1658" fmla="*/ 4811 h 4662389"/>
                <a:gd name="connsiteX148-1659" fmla="*/ 2918971 w 3945255"/>
                <a:gd name="connsiteY148-1660" fmla="*/ 490586 h 4662389"/>
                <a:gd name="connsiteX149-1661" fmla="*/ 2904930 w 3945255"/>
                <a:gd name="connsiteY149-1662" fmla="*/ 1476991 h 4662389"/>
                <a:gd name="connsiteX150-1663" fmla="*/ 2908076 w 3945255"/>
                <a:gd name="connsiteY150-1664" fmla="*/ 1478842 h 4662389"/>
                <a:gd name="connsiteX151-1665" fmla="*/ 2908076 w 3945255"/>
                <a:gd name="connsiteY151-1666" fmla="*/ 4656709 h 4662389"/>
                <a:gd name="connsiteX152-1667" fmla="*/ 2056101 w 3945255"/>
                <a:gd name="connsiteY152-1668" fmla="*/ 4656709 h 4662389"/>
                <a:gd name="connsiteX153-1669" fmla="*/ 2039061 w 3945255"/>
                <a:gd name="connsiteY153-1670" fmla="*/ 967657 h 4662389"/>
                <a:gd name="connsiteX154-1671" fmla="*/ 2039530 w 3945255"/>
                <a:gd name="connsiteY154-1672" fmla="*/ 967933 h 4662389"/>
                <a:gd name="connsiteX155-1673" fmla="*/ 2044241 w 3945255"/>
                <a:gd name="connsiteY155-1674" fmla="*/ 4811 h 4662389"/>
                <a:gd name="connsiteX156-1675" fmla="*/ 1983920 w 3945255"/>
                <a:gd name="connsiteY156-1676" fmla="*/ 0 h 4662389"/>
                <a:gd name="connsiteX157-1677" fmla="*/ 1987110 w 3945255"/>
                <a:gd name="connsiteY157-1678" fmla="*/ 773354 h 4662389"/>
                <a:gd name="connsiteX158-1679" fmla="*/ 1985653 w 3945255"/>
                <a:gd name="connsiteY158-1680" fmla="*/ 774129 h 4662389"/>
                <a:gd name="connsiteX159-1681" fmla="*/ 1986420 w 3945255"/>
                <a:gd name="connsiteY159-1682" fmla="*/ 960077 h 4662389"/>
                <a:gd name="connsiteX160-1683" fmla="*/ 1987942 w 3945255"/>
                <a:gd name="connsiteY160-1684" fmla="*/ 959137 h 4662389"/>
                <a:gd name="connsiteX161-1685" fmla="*/ 1987942 w 3945255"/>
                <a:gd name="connsiteY161-1686" fmla="*/ 4662389 h 4662389"/>
                <a:gd name="connsiteX162-1687" fmla="*/ 0 w 3945255"/>
                <a:gd name="connsiteY162-1688" fmla="*/ 4649609 h 4662389"/>
                <a:gd name="connsiteX163-1689" fmla="*/ 0 w 3945255"/>
                <a:gd name="connsiteY163-1690" fmla="*/ 3401466 h 4662389"/>
                <a:gd name="connsiteX164-1691" fmla="*/ 79518 w 3945255"/>
                <a:gd name="connsiteY164-1692" fmla="*/ 3378746 h 4662389"/>
                <a:gd name="connsiteX165-1693" fmla="*/ 68158 w 3945255"/>
                <a:gd name="connsiteY165-1694" fmla="*/ 2708526 h 4662389"/>
                <a:gd name="connsiteX166-1695" fmla="*/ 727019 w 3945255"/>
                <a:gd name="connsiteY166-1696" fmla="*/ 2424534 h 4662389"/>
                <a:gd name="connsiteX167-1697" fmla="*/ 738378 w 3945255"/>
                <a:gd name="connsiteY167-1698" fmla="*/ 3145873 h 4662389"/>
                <a:gd name="connsiteX168-1699" fmla="*/ 829256 w 3945255"/>
                <a:gd name="connsiteY168-1700" fmla="*/ 3094754 h 4662389"/>
                <a:gd name="connsiteX169-1701" fmla="*/ 829256 w 3945255"/>
                <a:gd name="connsiteY169-1702" fmla="*/ 3821773 h 4662389"/>
                <a:gd name="connsiteX170-1703" fmla="*/ 999651 w 3945255"/>
                <a:gd name="connsiteY170-1704" fmla="*/ 3719536 h 4662389"/>
                <a:gd name="connsiteX171-1705" fmla="*/ 976932 w 3945255"/>
                <a:gd name="connsiteY171-1706" fmla="*/ 1583918 h 4662389"/>
                <a:gd name="connsiteX172-1707" fmla="*/ 979047 w 3945255"/>
                <a:gd name="connsiteY172-1708" fmla="*/ 1582611 h 4662389"/>
                <a:gd name="connsiteX173-1709" fmla="*/ 979047 w 3945255"/>
                <a:gd name="connsiteY173-1710" fmla="*/ 1309798 h 4662389"/>
                <a:gd name="connsiteX174-1711" fmla="*/ 979047 w 3945255"/>
                <a:gd name="connsiteY174-1712" fmla="*/ 770583 h 4662389"/>
                <a:gd name="connsiteX175-1713" fmla="*/ 983808 w 3945255"/>
                <a:gd name="connsiteY175-1714" fmla="*/ 535693 h 4662389"/>
                <a:gd name="connsiteX176-1715" fmla="*/ 1983920 w 3945255"/>
                <a:gd name="connsiteY176-1716" fmla="*/ 0 h 4662389"/>
                <a:gd name="connsiteX0-1717" fmla="*/ 3446864 w 3945255"/>
                <a:gd name="connsiteY0-1718" fmla="*/ 4123218 h 4662389"/>
                <a:gd name="connsiteX1-1719" fmla="*/ 3446864 w 3945255"/>
                <a:gd name="connsiteY1-1720" fmla="*/ 4355821 h 4662389"/>
                <a:gd name="connsiteX2-1721" fmla="*/ 3745237 w 3945255"/>
                <a:gd name="connsiteY2-1722" fmla="*/ 4467717 h 4662389"/>
                <a:gd name="connsiteX3-1723" fmla="*/ 3745237 w 3945255"/>
                <a:gd name="connsiteY3-1724" fmla="*/ 4235113 h 4662389"/>
                <a:gd name="connsiteX4-1725" fmla="*/ 3446864 w 3945255"/>
                <a:gd name="connsiteY4-1726" fmla="*/ 4123218 h 4662389"/>
                <a:gd name="connsiteX5-1727" fmla="*/ 3056988 w 3945255"/>
                <a:gd name="connsiteY5-1728" fmla="*/ 4003521 h 4662389"/>
                <a:gd name="connsiteX6-1729" fmla="*/ 3056988 w 3945255"/>
                <a:gd name="connsiteY6-1730" fmla="*/ 4236124 h 4662389"/>
                <a:gd name="connsiteX7-1731" fmla="*/ 3355361 w 3945255"/>
                <a:gd name="connsiteY7-1732" fmla="*/ 4348020 h 4662389"/>
                <a:gd name="connsiteX8-1733" fmla="*/ 3355361 w 3945255"/>
                <a:gd name="connsiteY8-1734" fmla="*/ 4115416 h 4662389"/>
                <a:gd name="connsiteX9-1735" fmla="*/ 3056988 w 3945255"/>
                <a:gd name="connsiteY9-1736" fmla="*/ 4003521 h 4662389"/>
                <a:gd name="connsiteX10-1737" fmla="*/ 377706 w 3945255"/>
                <a:gd name="connsiteY10-1738" fmla="*/ 4002966 h 4662389"/>
                <a:gd name="connsiteX11-1739" fmla="*/ 153973 w 3945255"/>
                <a:gd name="connsiteY11-1740" fmla="*/ 4115620 h 4662389"/>
                <a:gd name="connsiteX12-1741" fmla="*/ 153973 w 3945255"/>
                <a:gd name="connsiteY12-1742" fmla="*/ 4370240 h 4662389"/>
                <a:gd name="connsiteX13-1743" fmla="*/ 377706 w 3945255"/>
                <a:gd name="connsiteY13-1744" fmla="*/ 4257586 h 4662389"/>
                <a:gd name="connsiteX14-1745" fmla="*/ 377706 w 3945255"/>
                <a:gd name="connsiteY14-1746" fmla="*/ 4002966 h 4662389"/>
                <a:gd name="connsiteX15-1747" fmla="*/ 667372 w 3945255"/>
                <a:gd name="connsiteY15-1748" fmla="*/ 3855207 h 4662389"/>
                <a:gd name="connsiteX16-1749" fmla="*/ 443639 w 3945255"/>
                <a:gd name="connsiteY16-1750" fmla="*/ 3967861 h 4662389"/>
                <a:gd name="connsiteX17-1751" fmla="*/ 443639 w 3945255"/>
                <a:gd name="connsiteY17-1752" fmla="*/ 4222480 h 4662389"/>
                <a:gd name="connsiteX18-1753" fmla="*/ 667372 w 3945255"/>
                <a:gd name="connsiteY18-1754" fmla="*/ 4109826 h 4662389"/>
                <a:gd name="connsiteX19-1755" fmla="*/ 667372 w 3945255"/>
                <a:gd name="connsiteY19-1756" fmla="*/ 3855207 h 4662389"/>
                <a:gd name="connsiteX20-1757" fmla="*/ 3446864 w 3945255"/>
                <a:gd name="connsiteY20-1758" fmla="*/ 3669395 h 4662389"/>
                <a:gd name="connsiteX21-1759" fmla="*/ 3446864 w 3945255"/>
                <a:gd name="connsiteY21-1760" fmla="*/ 3901998 h 4662389"/>
                <a:gd name="connsiteX22-1761" fmla="*/ 3745237 w 3945255"/>
                <a:gd name="connsiteY22-1762" fmla="*/ 4013893 h 4662389"/>
                <a:gd name="connsiteX23-1763" fmla="*/ 3745237 w 3945255"/>
                <a:gd name="connsiteY23-1764" fmla="*/ 3781290 h 4662389"/>
                <a:gd name="connsiteX24-1765" fmla="*/ 3446864 w 3945255"/>
                <a:gd name="connsiteY24-1766" fmla="*/ 3669395 h 4662389"/>
                <a:gd name="connsiteX25-1767" fmla="*/ 377703 w 3945255"/>
                <a:gd name="connsiteY25-1768" fmla="*/ 3594925 h 4662389"/>
                <a:gd name="connsiteX26-1769" fmla="*/ 153973 w 3945255"/>
                <a:gd name="connsiteY26-1770" fmla="*/ 3707579 h 4662389"/>
                <a:gd name="connsiteX27-1771" fmla="*/ 153973 w 3945255"/>
                <a:gd name="connsiteY27-1772" fmla="*/ 3962199 h 4662389"/>
                <a:gd name="connsiteX28-1773" fmla="*/ 377703 w 3945255"/>
                <a:gd name="connsiteY28-1774" fmla="*/ 3849545 h 4662389"/>
                <a:gd name="connsiteX29-1775" fmla="*/ 377703 w 3945255"/>
                <a:gd name="connsiteY29-1776" fmla="*/ 3594925 h 4662389"/>
                <a:gd name="connsiteX30-1777" fmla="*/ 3056988 w 3945255"/>
                <a:gd name="connsiteY30-1778" fmla="*/ 3549698 h 4662389"/>
                <a:gd name="connsiteX31-1779" fmla="*/ 3056988 w 3945255"/>
                <a:gd name="connsiteY31-1780" fmla="*/ 3782301 h 4662389"/>
                <a:gd name="connsiteX32-1781" fmla="*/ 3355361 w 3945255"/>
                <a:gd name="connsiteY32-1782" fmla="*/ 3894196 h 4662389"/>
                <a:gd name="connsiteX33-1783" fmla="*/ 3355361 w 3945255"/>
                <a:gd name="connsiteY33-1784" fmla="*/ 3661593 h 4662389"/>
                <a:gd name="connsiteX34-1785" fmla="*/ 3056988 w 3945255"/>
                <a:gd name="connsiteY34-1786" fmla="*/ 3549698 h 4662389"/>
                <a:gd name="connsiteX35-1787" fmla="*/ 1408610 w 3945255"/>
                <a:gd name="connsiteY35-1788" fmla="*/ 3486259 h 4662389"/>
                <a:gd name="connsiteX36-1789" fmla="*/ 1088299 w 3945255"/>
                <a:gd name="connsiteY36-1790" fmla="*/ 3684139 h 4662389"/>
                <a:gd name="connsiteX37-1791" fmla="*/ 1088299 w 3945255"/>
                <a:gd name="connsiteY37-1792" fmla="*/ 3980410 h 4662389"/>
                <a:gd name="connsiteX38-1793" fmla="*/ 1408610 w 3945255"/>
                <a:gd name="connsiteY38-1794" fmla="*/ 3782530 h 4662389"/>
                <a:gd name="connsiteX39-1795" fmla="*/ 1408610 w 3945255"/>
                <a:gd name="connsiteY39-1796" fmla="*/ 3486259 h 4662389"/>
                <a:gd name="connsiteX40-1797" fmla="*/ 667369 w 3945255"/>
                <a:gd name="connsiteY40-1798" fmla="*/ 3447165 h 4662389"/>
                <a:gd name="connsiteX41-1799" fmla="*/ 443639 w 3945255"/>
                <a:gd name="connsiteY41-1800" fmla="*/ 3559819 h 4662389"/>
                <a:gd name="connsiteX42-1801" fmla="*/ 443639 w 3945255"/>
                <a:gd name="connsiteY42-1802" fmla="*/ 3814439 h 4662389"/>
                <a:gd name="connsiteX43-1803" fmla="*/ 667369 w 3945255"/>
                <a:gd name="connsiteY43-1804" fmla="*/ 3701785 h 4662389"/>
                <a:gd name="connsiteX44-1805" fmla="*/ 667369 w 3945255"/>
                <a:gd name="connsiteY44-1806" fmla="*/ 3447165 h 4662389"/>
                <a:gd name="connsiteX45-1807" fmla="*/ 2965484 w 3945255"/>
                <a:gd name="connsiteY45-1808" fmla="*/ 3248199 h 4662389"/>
                <a:gd name="connsiteX46-1809" fmla="*/ 3945255 w 3945255"/>
                <a:gd name="connsiteY46-1810" fmla="*/ 3546392 h 4662389"/>
                <a:gd name="connsiteX47-1811" fmla="*/ 3945255 w 3945255"/>
                <a:gd name="connsiteY47-1812" fmla="*/ 4636922 h 4662389"/>
                <a:gd name="connsiteX48-1813" fmla="*/ 2965484 w 3945255"/>
                <a:gd name="connsiteY48-1814" fmla="*/ 4653960 h 4662389"/>
                <a:gd name="connsiteX49-1815" fmla="*/ 2965484 w 3945255"/>
                <a:gd name="connsiteY49-1816" fmla="*/ 3248199 h 4662389"/>
                <a:gd name="connsiteX50-1817" fmla="*/ 363517 w 3945255"/>
                <a:gd name="connsiteY50-1818" fmla="*/ 3212324 h 4662389"/>
                <a:gd name="connsiteX51-1819" fmla="*/ 139783 w 3945255"/>
                <a:gd name="connsiteY51-1820" fmla="*/ 3324978 h 4662389"/>
                <a:gd name="connsiteX52-1821" fmla="*/ 139783 w 3945255"/>
                <a:gd name="connsiteY52-1822" fmla="*/ 3579598 h 4662389"/>
                <a:gd name="connsiteX53-1823" fmla="*/ 363517 w 3945255"/>
                <a:gd name="connsiteY53-1824" fmla="*/ 3466944 h 4662389"/>
                <a:gd name="connsiteX54-1825" fmla="*/ 363517 w 3945255"/>
                <a:gd name="connsiteY54-1826" fmla="*/ 3212324 h 4662389"/>
                <a:gd name="connsiteX55-1827" fmla="*/ 1853354 w 3945255"/>
                <a:gd name="connsiteY55-1828" fmla="*/ 3201861 h 4662389"/>
                <a:gd name="connsiteX56-1829" fmla="*/ 1533047 w 3945255"/>
                <a:gd name="connsiteY56-1830" fmla="*/ 3399741 h 4662389"/>
                <a:gd name="connsiteX57-1831" fmla="*/ 1533047 w 3945255"/>
                <a:gd name="connsiteY57-1832" fmla="*/ 3696012 h 4662389"/>
                <a:gd name="connsiteX58-1833" fmla="*/ 1853354 w 3945255"/>
                <a:gd name="connsiteY58-1834" fmla="*/ 3520357 h 4662389"/>
                <a:gd name="connsiteX59-1835" fmla="*/ 1853354 w 3945255"/>
                <a:gd name="connsiteY59-1836" fmla="*/ 3201861 h 4662389"/>
                <a:gd name="connsiteX60-1837" fmla="*/ 653183 w 3945255"/>
                <a:gd name="connsiteY60-1838" fmla="*/ 3064565 h 4662389"/>
                <a:gd name="connsiteX61-1839" fmla="*/ 429449 w 3945255"/>
                <a:gd name="connsiteY61-1840" fmla="*/ 3177218 h 4662389"/>
                <a:gd name="connsiteX62-1841" fmla="*/ 429449 w 3945255"/>
                <a:gd name="connsiteY62-1842" fmla="*/ 3431838 h 4662389"/>
                <a:gd name="connsiteX63-1843" fmla="*/ 653183 w 3945255"/>
                <a:gd name="connsiteY63-1844" fmla="*/ 3319184 h 4662389"/>
                <a:gd name="connsiteX64-1845" fmla="*/ 653183 w 3945255"/>
                <a:gd name="connsiteY64-1846" fmla="*/ 3064565 h 4662389"/>
                <a:gd name="connsiteX65-1847" fmla="*/ 1408606 w 3945255"/>
                <a:gd name="connsiteY65-1848" fmla="*/ 2985711 h 4662389"/>
                <a:gd name="connsiteX66-1849" fmla="*/ 1088299 w 3945255"/>
                <a:gd name="connsiteY66-1850" fmla="*/ 3183591 h 4662389"/>
                <a:gd name="connsiteX67-1851" fmla="*/ 1088299 w 3945255"/>
                <a:gd name="connsiteY67-1852" fmla="*/ 3479862 h 4662389"/>
                <a:gd name="connsiteX68-1853" fmla="*/ 1408606 w 3945255"/>
                <a:gd name="connsiteY68-1854" fmla="*/ 3281981 h 4662389"/>
                <a:gd name="connsiteX69-1855" fmla="*/ 1408606 w 3945255"/>
                <a:gd name="connsiteY69-1856" fmla="*/ 2985711 h 4662389"/>
                <a:gd name="connsiteX70-1857" fmla="*/ 363513 w 3945255"/>
                <a:gd name="connsiteY70-1858" fmla="*/ 2758150 h 4662389"/>
                <a:gd name="connsiteX71-1859" fmla="*/ 139783 w 3945255"/>
                <a:gd name="connsiteY71-1860" fmla="*/ 2870804 h 4662389"/>
                <a:gd name="connsiteX72-1861" fmla="*/ 139783 w 3945255"/>
                <a:gd name="connsiteY72-1862" fmla="*/ 3125424 h 4662389"/>
                <a:gd name="connsiteX73-1863" fmla="*/ 363513 w 3945255"/>
                <a:gd name="connsiteY73-1864" fmla="*/ 3012770 h 4662389"/>
                <a:gd name="connsiteX74-1865" fmla="*/ 363513 w 3945255"/>
                <a:gd name="connsiteY74-1866" fmla="*/ 2758150 h 4662389"/>
                <a:gd name="connsiteX75-1867" fmla="*/ 1853354 w 3945255"/>
                <a:gd name="connsiteY75-1868" fmla="*/ 2701313 h 4662389"/>
                <a:gd name="connsiteX76-1869" fmla="*/ 1533044 w 3945255"/>
                <a:gd name="connsiteY76-1870" fmla="*/ 2899193 h 4662389"/>
                <a:gd name="connsiteX77-1871" fmla="*/ 1533044 w 3945255"/>
                <a:gd name="connsiteY77-1872" fmla="*/ 3195464 h 4662389"/>
                <a:gd name="connsiteX78-1873" fmla="*/ 1853354 w 3945255"/>
                <a:gd name="connsiteY78-1874" fmla="*/ 2997584 h 4662389"/>
                <a:gd name="connsiteX79-1875" fmla="*/ 1853354 w 3945255"/>
                <a:gd name="connsiteY79-1876" fmla="*/ 2701313 h 4662389"/>
                <a:gd name="connsiteX80-1877" fmla="*/ 638367 w 3945255"/>
                <a:gd name="connsiteY80-1878" fmla="*/ 2645144 h 4662389"/>
                <a:gd name="connsiteX81-1879" fmla="*/ 414637 w 3945255"/>
                <a:gd name="connsiteY81-1880" fmla="*/ 2757798 h 4662389"/>
                <a:gd name="connsiteX82-1881" fmla="*/ 414637 w 3945255"/>
                <a:gd name="connsiteY82-1882" fmla="*/ 3012417 h 4662389"/>
                <a:gd name="connsiteX83-1883" fmla="*/ 638367 w 3945255"/>
                <a:gd name="connsiteY83-1884" fmla="*/ 2899763 h 4662389"/>
                <a:gd name="connsiteX84-1885" fmla="*/ 638367 w 3945255"/>
                <a:gd name="connsiteY84-1886" fmla="*/ 2645144 h 4662389"/>
                <a:gd name="connsiteX85-1887" fmla="*/ 1408606 w 3945255"/>
                <a:gd name="connsiteY85-1888" fmla="*/ 2518265 h 4662389"/>
                <a:gd name="connsiteX86-1889" fmla="*/ 1088296 w 3945255"/>
                <a:gd name="connsiteY86-1890" fmla="*/ 2716145 h 4662389"/>
                <a:gd name="connsiteX87-1891" fmla="*/ 1088296 w 3945255"/>
                <a:gd name="connsiteY87-1892" fmla="*/ 3012416 h 4662389"/>
                <a:gd name="connsiteX88-1893" fmla="*/ 1408606 w 3945255"/>
                <a:gd name="connsiteY88-1894" fmla="*/ 2814536 h 4662389"/>
                <a:gd name="connsiteX89-1895" fmla="*/ 1408606 w 3945255"/>
                <a:gd name="connsiteY89-1896" fmla="*/ 2518265 h 4662389"/>
                <a:gd name="connsiteX90-1897" fmla="*/ 1853351 w 3945255"/>
                <a:gd name="connsiteY90-1898" fmla="*/ 2233867 h 4662389"/>
                <a:gd name="connsiteX91-1899" fmla="*/ 1533044 w 3945255"/>
                <a:gd name="connsiteY91-1900" fmla="*/ 2431747 h 4662389"/>
                <a:gd name="connsiteX92-1901" fmla="*/ 1533044 w 3945255"/>
                <a:gd name="connsiteY92-1902" fmla="*/ 2728018 h 4662389"/>
                <a:gd name="connsiteX93-1903" fmla="*/ 1853351 w 3945255"/>
                <a:gd name="connsiteY93-1904" fmla="*/ 2530138 h 4662389"/>
                <a:gd name="connsiteX94-1905" fmla="*/ 1853351 w 3945255"/>
                <a:gd name="connsiteY94-1906" fmla="*/ 2233867 h 4662389"/>
                <a:gd name="connsiteX95-1907" fmla="*/ 1408603 w 3945255"/>
                <a:gd name="connsiteY95-1908" fmla="*/ 2024112 h 4662389"/>
                <a:gd name="connsiteX96-1909" fmla="*/ 1088296 w 3945255"/>
                <a:gd name="connsiteY96-1910" fmla="*/ 2221992 h 4662389"/>
                <a:gd name="connsiteX97-1911" fmla="*/ 1088296 w 3945255"/>
                <a:gd name="connsiteY97-1912" fmla="*/ 2518263 h 4662389"/>
                <a:gd name="connsiteX98-1913" fmla="*/ 1408603 w 3945255"/>
                <a:gd name="connsiteY98-1914" fmla="*/ 2320383 h 4662389"/>
                <a:gd name="connsiteX99-1915" fmla="*/ 1408603 w 3945255"/>
                <a:gd name="connsiteY99-1916" fmla="*/ 2024112 h 4662389"/>
                <a:gd name="connsiteX100-1917" fmla="*/ 1853351 w 3945255"/>
                <a:gd name="connsiteY100-1918" fmla="*/ 1739714 h 4662389"/>
                <a:gd name="connsiteX101-1919" fmla="*/ 1533040 w 3945255"/>
                <a:gd name="connsiteY101-1920" fmla="*/ 1937594 h 4662389"/>
                <a:gd name="connsiteX102-1921" fmla="*/ 1533040 w 3945255"/>
                <a:gd name="connsiteY102-1922" fmla="*/ 2233865 h 4662389"/>
                <a:gd name="connsiteX103-1923" fmla="*/ 1853351 w 3945255"/>
                <a:gd name="connsiteY103-1924" fmla="*/ 2035985 h 4662389"/>
                <a:gd name="connsiteX104-1925" fmla="*/ 1853351 w 3945255"/>
                <a:gd name="connsiteY104-1926" fmla="*/ 1739714 h 4662389"/>
                <a:gd name="connsiteX105-1927" fmla="*/ 1408603 w 3945255"/>
                <a:gd name="connsiteY105-1928" fmla="*/ 1529960 h 4662389"/>
                <a:gd name="connsiteX106-1929" fmla="*/ 1088292 w 3945255"/>
                <a:gd name="connsiteY106-1930" fmla="*/ 1727841 h 4662389"/>
                <a:gd name="connsiteX107-1931" fmla="*/ 1088292 w 3945255"/>
                <a:gd name="connsiteY107-1932" fmla="*/ 2024112 h 4662389"/>
                <a:gd name="connsiteX108-1933" fmla="*/ 1408603 w 3945255"/>
                <a:gd name="connsiteY108-1934" fmla="*/ 1826232 h 4662389"/>
                <a:gd name="connsiteX109-1935" fmla="*/ 1408603 w 3945255"/>
                <a:gd name="connsiteY109-1936" fmla="*/ 1529960 h 4662389"/>
                <a:gd name="connsiteX110-1937" fmla="*/ 1853347 w 3945255"/>
                <a:gd name="connsiteY110-1938" fmla="*/ 1245563 h 4662389"/>
                <a:gd name="connsiteX111-1939" fmla="*/ 1533040 w 3945255"/>
                <a:gd name="connsiteY111-1940" fmla="*/ 1443443 h 4662389"/>
                <a:gd name="connsiteX112-1941" fmla="*/ 1533040 w 3945255"/>
                <a:gd name="connsiteY112-1942" fmla="*/ 1739714 h 4662389"/>
                <a:gd name="connsiteX113-1943" fmla="*/ 1853347 w 3945255"/>
                <a:gd name="connsiteY113-1944" fmla="*/ 1541834 h 4662389"/>
                <a:gd name="connsiteX114-1945" fmla="*/ 1853347 w 3945255"/>
                <a:gd name="connsiteY114-1946" fmla="*/ 1245563 h 4662389"/>
                <a:gd name="connsiteX115-1947" fmla="*/ 1403074 w 3945255"/>
                <a:gd name="connsiteY115-1948" fmla="*/ 1047895 h 4662389"/>
                <a:gd name="connsiteX116-1949" fmla="*/ 1081355 w 3945255"/>
                <a:gd name="connsiteY116-1950" fmla="*/ 1229250 h 4662389"/>
                <a:gd name="connsiteX117-1951" fmla="*/ 1081355 w 3945255"/>
                <a:gd name="connsiteY117-1952" fmla="*/ 1391257 h 4662389"/>
                <a:gd name="connsiteX118-1953" fmla="*/ 1081355 w 3945255"/>
                <a:gd name="connsiteY118-1954" fmla="*/ 1511151 h 4662389"/>
                <a:gd name="connsiteX119-1955" fmla="*/ 1403703 w 3945255"/>
                <a:gd name="connsiteY119-1956" fmla="*/ 1329441 h 4662389"/>
                <a:gd name="connsiteX120-1957" fmla="*/ 1403237 w 3945255"/>
                <a:gd name="connsiteY120-1958" fmla="*/ 1209809 h 4662389"/>
                <a:gd name="connsiteX121-1959" fmla="*/ 1403703 w 3945255"/>
                <a:gd name="connsiteY121-1960" fmla="*/ 1209546 h 4662389"/>
                <a:gd name="connsiteX122-1961" fmla="*/ 1403074 w 3945255"/>
                <a:gd name="connsiteY122-1962" fmla="*/ 1047895 h 4662389"/>
                <a:gd name="connsiteX123-1963" fmla="*/ 1845986 w 3945255"/>
                <a:gd name="connsiteY123-1964" fmla="*/ 769289 h 4662389"/>
                <a:gd name="connsiteX124-1965" fmla="*/ 1524267 w 3945255"/>
                <a:gd name="connsiteY124-1966" fmla="*/ 950644 h 4662389"/>
                <a:gd name="connsiteX125-1967" fmla="*/ 1524267 w 3945255"/>
                <a:gd name="connsiteY125-1968" fmla="*/ 1112651 h 4662389"/>
                <a:gd name="connsiteX126-1969" fmla="*/ 1524267 w 3945255"/>
                <a:gd name="connsiteY126-1970" fmla="*/ 1232545 h 4662389"/>
                <a:gd name="connsiteX127-1971" fmla="*/ 1846615 w 3945255"/>
                <a:gd name="connsiteY127-1972" fmla="*/ 1050835 h 4662389"/>
                <a:gd name="connsiteX128-1973" fmla="*/ 1846149 w 3945255"/>
                <a:gd name="connsiteY128-1974" fmla="*/ 931203 h 4662389"/>
                <a:gd name="connsiteX129-1975" fmla="*/ 1846615 w 3945255"/>
                <a:gd name="connsiteY129-1976" fmla="*/ 930940 h 4662389"/>
                <a:gd name="connsiteX130-1977" fmla="*/ 1845986 w 3945255"/>
                <a:gd name="connsiteY130-1978" fmla="*/ 769289 h 4662389"/>
                <a:gd name="connsiteX131-1979" fmla="*/ 1403074 w 3945255"/>
                <a:gd name="connsiteY131-1980" fmla="*/ 557698 h 4662389"/>
                <a:gd name="connsiteX132-1981" fmla="*/ 1081355 w 3945255"/>
                <a:gd name="connsiteY132-1982" fmla="*/ 739053 h 4662389"/>
                <a:gd name="connsiteX133-1983" fmla="*/ 1081355 w 3945255"/>
                <a:gd name="connsiteY133-1984" fmla="*/ 901060 h 4662389"/>
                <a:gd name="connsiteX134-1985" fmla="*/ 1081355 w 3945255"/>
                <a:gd name="connsiteY134-1986" fmla="*/ 1020954 h 4662389"/>
                <a:gd name="connsiteX135-1987" fmla="*/ 1403703 w 3945255"/>
                <a:gd name="connsiteY135-1988" fmla="*/ 839244 h 4662389"/>
                <a:gd name="connsiteX136-1989" fmla="*/ 1403237 w 3945255"/>
                <a:gd name="connsiteY136-1990" fmla="*/ 719612 h 4662389"/>
                <a:gd name="connsiteX137-1991" fmla="*/ 1403703 w 3945255"/>
                <a:gd name="connsiteY137-1992" fmla="*/ 719349 h 4662389"/>
                <a:gd name="connsiteX138-1993" fmla="*/ 1403074 w 3945255"/>
                <a:gd name="connsiteY138-1994" fmla="*/ 557698 h 4662389"/>
                <a:gd name="connsiteX139-1995" fmla="*/ 1845986 w 3945255"/>
                <a:gd name="connsiteY139-1996" fmla="*/ 279092 h 4662389"/>
                <a:gd name="connsiteX140-1997" fmla="*/ 1524267 w 3945255"/>
                <a:gd name="connsiteY140-1998" fmla="*/ 460447 h 4662389"/>
                <a:gd name="connsiteX141-1999" fmla="*/ 1524267 w 3945255"/>
                <a:gd name="connsiteY141-2000" fmla="*/ 622454 h 4662389"/>
                <a:gd name="connsiteX142-2001" fmla="*/ 1524267 w 3945255"/>
                <a:gd name="connsiteY142-2002" fmla="*/ 742348 h 4662389"/>
                <a:gd name="connsiteX143-2003" fmla="*/ 1846615 w 3945255"/>
                <a:gd name="connsiteY143-2004" fmla="*/ 560638 h 4662389"/>
                <a:gd name="connsiteX144-2005" fmla="*/ 1846149 w 3945255"/>
                <a:gd name="connsiteY144-2006" fmla="*/ 441006 h 4662389"/>
                <a:gd name="connsiteX145-2007" fmla="*/ 1846615 w 3945255"/>
                <a:gd name="connsiteY145-2008" fmla="*/ 440743 h 4662389"/>
                <a:gd name="connsiteX146-2009" fmla="*/ 1845986 w 3945255"/>
                <a:gd name="connsiteY146-2010" fmla="*/ 279092 h 4662389"/>
                <a:gd name="connsiteX147-2011" fmla="*/ 2044241 w 3945255"/>
                <a:gd name="connsiteY147-2012" fmla="*/ 4811 h 4662389"/>
                <a:gd name="connsiteX148-2013" fmla="*/ 2918971 w 3945255"/>
                <a:gd name="connsiteY148-2014" fmla="*/ 490586 h 4662389"/>
                <a:gd name="connsiteX149-2015" fmla="*/ 2904930 w 3945255"/>
                <a:gd name="connsiteY149-2016" fmla="*/ 1476991 h 4662389"/>
                <a:gd name="connsiteX150-2017" fmla="*/ 2908076 w 3945255"/>
                <a:gd name="connsiteY150-2018" fmla="*/ 1478842 h 4662389"/>
                <a:gd name="connsiteX151-2019" fmla="*/ 2908076 w 3945255"/>
                <a:gd name="connsiteY151-2020" fmla="*/ 4656709 h 4662389"/>
                <a:gd name="connsiteX152-2021" fmla="*/ 2056101 w 3945255"/>
                <a:gd name="connsiteY152-2022" fmla="*/ 4656709 h 4662389"/>
                <a:gd name="connsiteX153-2023" fmla="*/ 2039061 w 3945255"/>
                <a:gd name="connsiteY153-2024" fmla="*/ 967657 h 4662389"/>
                <a:gd name="connsiteX154-2025" fmla="*/ 2039530 w 3945255"/>
                <a:gd name="connsiteY154-2026" fmla="*/ 967933 h 4662389"/>
                <a:gd name="connsiteX155-2027" fmla="*/ 2044241 w 3945255"/>
                <a:gd name="connsiteY155-2028" fmla="*/ 4811 h 4662389"/>
                <a:gd name="connsiteX156-2029" fmla="*/ 1983920 w 3945255"/>
                <a:gd name="connsiteY156-2030" fmla="*/ 0 h 4662389"/>
                <a:gd name="connsiteX157-2031" fmla="*/ 1987110 w 3945255"/>
                <a:gd name="connsiteY157-2032" fmla="*/ 773354 h 4662389"/>
                <a:gd name="connsiteX158-2033" fmla="*/ 1985653 w 3945255"/>
                <a:gd name="connsiteY158-2034" fmla="*/ 774129 h 4662389"/>
                <a:gd name="connsiteX159-2035" fmla="*/ 1986420 w 3945255"/>
                <a:gd name="connsiteY159-2036" fmla="*/ 960077 h 4662389"/>
                <a:gd name="connsiteX160-2037" fmla="*/ 1987942 w 3945255"/>
                <a:gd name="connsiteY160-2038" fmla="*/ 959137 h 4662389"/>
                <a:gd name="connsiteX161-2039" fmla="*/ 1987942 w 3945255"/>
                <a:gd name="connsiteY161-2040" fmla="*/ 4662389 h 4662389"/>
                <a:gd name="connsiteX162-2041" fmla="*/ 0 w 3945255"/>
                <a:gd name="connsiteY162-2042" fmla="*/ 4649609 h 4662389"/>
                <a:gd name="connsiteX163-2043" fmla="*/ 0 w 3945255"/>
                <a:gd name="connsiteY163-2044" fmla="*/ 3401466 h 4662389"/>
                <a:gd name="connsiteX164-2045" fmla="*/ 79518 w 3945255"/>
                <a:gd name="connsiteY164-2046" fmla="*/ 3378746 h 4662389"/>
                <a:gd name="connsiteX165-2047" fmla="*/ 68158 w 3945255"/>
                <a:gd name="connsiteY165-2048" fmla="*/ 2708526 h 4662389"/>
                <a:gd name="connsiteX166-2049" fmla="*/ 727019 w 3945255"/>
                <a:gd name="connsiteY166-2050" fmla="*/ 2424534 h 4662389"/>
                <a:gd name="connsiteX167-2051" fmla="*/ 738378 w 3945255"/>
                <a:gd name="connsiteY167-2052" fmla="*/ 3145873 h 4662389"/>
                <a:gd name="connsiteX168-2053" fmla="*/ 829256 w 3945255"/>
                <a:gd name="connsiteY168-2054" fmla="*/ 3094754 h 4662389"/>
                <a:gd name="connsiteX169-2055" fmla="*/ 829256 w 3945255"/>
                <a:gd name="connsiteY169-2056" fmla="*/ 3821773 h 4662389"/>
                <a:gd name="connsiteX170-2057" fmla="*/ 999651 w 3945255"/>
                <a:gd name="connsiteY170-2058" fmla="*/ 3719536 h 4662389"/>
                <a:gd name="connsiteX171-2059" fmla="*/ 976932 w 3945255"/>
                <a:gd name="connsiteY171-2060" fmla="*/ 1583918 h 4662389"/>
                <a:gd name="connsiteX172-2061" fmla="*/ 979047 w 3945255"/>
                <a:gd name="connsiteY172-2062" fmla="*/ 1582611 h 4662389"/>
                <a:gd name="connsiteX173-2063" fmla="*/ 979047 w 3945255"/>
                <a:gd name="connsiteY173-2064" fmla="*/ 1309798 h 4662389"/>
                <a:gd name="connsiteX174-2065" fmla="*/ 979047 w 3945255"/>
                <a:gd name="connsiteY174-2066" fmla="*/ 770583 h 4662389"/>
                <a:gd name="connsiteX175-2067" fmla="*/ 983808 w 3945255"/>
                <a:gd name="connsiteY175-2068" fmla="*/ 535693 h 4662389"/>
                <a:gd name="connsiteX176-2069" fmla="*/ 1983920 w 3945255"/>
                <a:gd name="connsiteY176-2070" fmla="*/ 0 h 4662389"/>
                <a:gd name="connsiteX0-2071" fmla="*/ 3446864 w 3945255"/>
                <a:gd name="connsiteY0-2072" fmla="*/ 4123218 h 4666159"/>
                <a:gd name="connsiteX1-2073" fmla="*/ 3446864 w 3945255"/>
                <a:gd name="connsiteY1-2074" fmla="*/ 4355821 h 4666159"/>
                <a:gd name="connsiteX2-2075" fmla="*/ 3745237 w 3945255"/>
                <a:gd name="connsiteY2-2076" fmla="*/ 4467717 h 4666159"/>
                <a:gd name="connsiteX3-2077" fmla="*/ 3745237 w 3945255"/>
                <a:gd name="connsiteY3-2078" fmla="*/ 4235113 h 4666159"/>
                <a:gd name="connsiteX4-2079" fmla="*/ 3446864 w 3945255"/>
                <a:gd name="connsiteY4-2080" fmla="*/ 4123218 h 4666159"/>
                <a:gd name="connsiteX5-2081" fmla="*/ 3056988 w 3945255"/>
                <a:gd name="connsiteY5-2082" fmla="*/ 4003521 h 4666159"/>
                <a:gd name="connsiteX6-2083" fmla="*/ 3056988 w 3945255"/>
                <a:gd name="connsiteY6-2084" fmla="*/ 4236124 h 4666159"/>
                <a:gd name="connsiteX7-2085" fmla="*/ 3355361 w 3945255"/>
                <a:gd name="connsiteY7-2086" fmla="*/ 4348020 h 4666159"/>
                <a:gd name="connsiteX8-2087" fmla="*/ 3355361 w 3945255"/>
                <a:gd name="connsiteY8-2088" fmla="*/ 4115416 h 4666159"/>
                <a:gd name="connsiteX9-2089" fmla="*/ 3056988 w 3945255"/>
                <a:gd name="connsiteY9-2090" fmla="*/ 4003521 h 4666159"/>
                <a:gd name="connsiteX10-2091" fmla="*/ 377706 w 3945255"/>
                <a:gd name="connsiteY10-2092" fmla="*/ 4002966 h 4666159"/>
                <a:gd name="connsiteX11-2093" fmla="*/ 153973 w 3945255"/>
                <a:gd name="connsiteY11-2094" fmla="*/ 4115620 h 4666159"/>
                <a:gd name="connsiteX12-2095" fmla="*/ 153973 w 3945255"/>
                <a:gd name="connsiteY12-2096" fmla="*/ 4370240 h 4666159"/>
                <a:gd name="connsiteX13-2097" fmla="*/ 377706 w 3945255"/>
                <a:gd name="connsiteY13-2098" fmla="*/ 4257586 h 4666159"/>
                <a:gd name="connsiteX14-2099" fmla="*/ 377706 w 3945255"/>
                <a:gd name="connsiteY14-2100" fmla="*/ 4002966 h 4666159"/>
                <a:gd name="connsiteX15-2101" fmla="*/ 667372 w 3945255"/>
                <a:gd name="connsiteY15-2102" fmla="*/ 3855207 h 4666159"/>
                <a:gd name="connsiteX16-2103" fmla="*/ 443639 w 3945255"/>
                <a:gd name="connsiteY16-2104" fmla="*/ 3967861 h 4666159"/>
                <a:gd name="connsiteX17-2105" fmla="*/ 443639 w 3945255"/>
                <a:gd name="connsiteY17-2106" fmla="*/ 4222480 h 4666159"/>
                <a:gd name="connsiteX18-2107" fmla="*/ 667372 w 3945255"/>
                <a:gd name="connsiteY18-2108" fmla="*/ 4109826 h 4666159"/>
                <a:gd name="connsiteX19-2109" fmla="*/ 667372 w 3945255"/>
                <a:gd name="connsiteY19-2110" fmla="*/ 3855207 h 4666159"/>
                <a:gd name="connsiteX20-2111" fmla="*/ 3446864 w 3945255"/>
                <a:gd name="connsiteY20-2112" fmla="*/ 3669395 h 4666159"/>
                <a:gd name="connsiteX21-2113" fmla="*/ 3446864 w 3945255"/>
                <a:gd name="connsiteY21-2114" fmla="*/ 3901998 h 4666159"/>
                <a:gd name="connsiteX22-2115" fmla="*/ 3745237 w 3945255"/>
                <a:gd name="connsiteY22-2116" fmla="*/ 4013893 h 4666159"/>
                <a:gd name="connsiteX23-2117" fmla="*/ 3745237 w 3945255"/>
                <a:gd name="connsiteY23-2118" fmla="*/ 3781290 h 4666159"/>
                <a:gd name="connsiteX24-2119" fmla="*/ 3446864 w 3945255"/>
                <a:gd name="connsiteY24-2120" fmla="*/ 3669395 h 4666159"/>
                <a:gd name="connsiteX25-2121" fmla="*/ 377703 w 3945255"/>
                <a:gd name="connsiteY25-2122" fmla="*/ 3594925 h 4666159"/>
                <a:gd name="connsiteX26-2123" fmla="*/ 153973 w 3945255"/>
                <a:gd name="connsiteY26-2124" fmla="*/ 3707579 h 4666159"/>
                <a:gd name="connsiteX27-2125" fmla="*/ 153973 w 3945255"/>
                <a:gd name="connsiteY27-2126" fmla="*/ 3962199 h 4666159"/>
                <a:gd name="connsiteX28-2127" fmla="*/ 377703 w 3945255"/>
                <a:gd name="connsiteY28-2128" fmla="*/ 3849545 h 4666159"/>
                <a:gd name="connsiteX29-2129" fmla="*/ 377703 w 3945255"/>
                <a:gd name="connsiteY29-2130" fmla="*/ 3594925 h 4666159"/>
                <a:gd name="connsiteX30-2131" fmla="*/ 3056988 w 3945255"/>
                <a:gd name="connsiteY30-2132" fmla="*/ 3549698 h 4666159"/>
                <a:gd name="connsiteX31-2133" fmla="*/ 3056988 w 3945255"/>
                <a:gd name="connsiteY31-2134" fmla="*/ 3782301 h 4666159"/>
                <a:gd name="connsiteX32-2135" fmla="*/ 3355361 w 3945255"/>
                <a:gd name="connsiteY32-2136" fmla="*/ 3894196 h 4666159"/>
                <a:gd name="connsiteX33-2137" fmla="*/ 3355361 w 3945255"/>
                <a:gd name="connsiteY33-2138" fmla="*/ 3661593 h 4666159"/>
                <a:gd name="connsiteX34-2139" fmla="*/ 3056988 w 3945255"/>
                <a:gd name="connsiteY34-2140" fmla="*/ 3549698 h 4666159"/>
                <a:gd name="connsiteX35-2141" fmla="*/ 1408610 w 3945255"/>
                <a:gd name="connsiteY35-2142" fmla="*/ 3486259 h 4666159"/>
                <a:gd name="connsiteX36-2143" fmla="*/ 1088299 w 3945255"/>
                <a:gd name="connsiteY36-2144" fmla="*/ 3684139 h 4666159"/>
                <a:gd name="connsiteX37-2145" fmla="*/ 1088299 w 3945255"/>
                <a:gd name="connsiteY37-2146" fmla="*/ 3980410 h 4666159"/>
                <a:gd name="connsiteX38-2147" fmla="*/ 1408610 w 3945255"/>
                <a:gd name="connsiteY38-2148" fmla="*/ 3782530 h 4666159"/>
                <a:gd name="connsiteX39-2149" fmla="*/ 1408610 w 3945255"/>
                <a:gd name="connsiteY39-2150" fmla="*/ 3486259 h 4666159"/>
                <a:gd name="connsiteX40-2151" fmla="*/ 667369 w 3945255"/>
                <a:gd name="connsiteY40-2152" fmla="*/ 3447165 h 4666159"/>
                <a:gd name="connsiteX41-2153" fmla="*/ 443639 w 3945255"/>
                <a:gd name="connsiteY41-2154" fmla="*/ 3559819 h 4666159"/>
                <a:gd name="connsiteX42-2155" fmla="*/ 443639 w 3945255"/>
                <a:gd name="connsiteY42-2156" fmla="*/ 3814439 h 4666159"/>
                <a:gd name="connsiteX43-2157" fmla="*/ 667369 w 3945255"/>
                <a:gd name="connsiteY43-2158" fmla="*/ 3701785 h 4666159"/>
                <a:gd name="connsiteX44-2159" fmla="*/ 667369 w 3945255"/>
                <a:gd name="connsiteY44-2160" fmla="*/ 3447165 h 4666159"/>
                <a:gd name="connsiteX45-2161" fmla="*/ 2965484 w 3945255"/>
                <a:gd name="connsiteY45-2162" fmla="*/ 3248199 h 4666159"/>
                <a:gd name="connsiteX46-2163" fmla="*/ 3945255 w 3945255"/>
                <a:gd name="connsiteY46-2164" fmla="*/ 3546392 h 4666159"/>
                <a:gd name="connsiteX47-2165" fmla="*/ 3930900 w 3945255"/>
                <a:gd name="connsiteY47-2166" fmla="*/ 4666159 h 4666159"/>
                <a:gd name="connsiteX48-2167" fmla="*/ 2965484 w 3945255"/>
                <a:gd name="connsiteY48-2168" fmla="*/ 4653960 h 4666159"/>
                <a:gd name="connsiteX49-2169" fmla="*/ 2965484 w 3945255"/>
                <a:gd name="connsiteY49-2170" fmla="*/ 3248199 h 4666159"/>
                <a:gd name="connsiteX50-2171" fmla="*/ 363517 w 3945255"/>
                <a:gd name="connsiteY50-2172" fmla="*/ 3212324 h 4666159"/>
                <a:gd name="connsiteX51-2173" fmla="*/ 139783 w 3945255"/>
                <a:gd name="connsiteY51-2174" fmla="*/ 3324978 h 4666159"/>
                <a:gd name="connsiteX52-2175" fmla="*/ 139783 w 3945255"/>
                <a:gd name="connsiteY52-2176" fmla="*/ 3579598 h 4666159"/>
                <a:gd name="connsiteX53-2177" fmla="*/ 363517 w 3945255"/>
                <a:gd name="connsiteY53-2178" fmla="*/ 3466944 h 4666159"/>
                <a:gd name="connsiteX54-2179" fmla="*/ 363517 w 3945255"/>
                <a:gd name="connsiteY54-2180" fmla="*/ 3212324 h 4666159"/>
                <a:gd name="connsiteX55-2181" fmla="*/ 1853354 w 3945255"/>
                <a:gd name="connsiteY55-2182" fmla="*/ 3201861 h 4666159"/>
                <a:gd name="connsiteX56-2183" fmla="*/ 1533047 w 3945255"/>
                <a:gd name="connsiteY56-2184" fmla="*/ 3399741 h 4666159"/>
                <a:gd name="connsiteX57-2185" fmla="*/ 1533047 w 3945255"/>
                <a:gd name="connsiteY57-2186" fmla="*/ 3696012 h 4666159"/>
                <a:gd name="connsiteX58-2187" fmla="*/ 1853354 w 3945255"/>
                <a:gd name="connsiteY58-2188" fmla="*/ 3520357 h 4666159"/>
                <a:gd name="connsiteX59-2189" fmla="*/ 1853354 w 3945255"/>
                <a:gd name="connsiteY59-2190" fmla="*/ 3201861 h 4666159"/>
                <a:gd name="connsiteX60-2191" fmla="*/ 653183 w 3945255"/>
                <a:gd name="connsiteY60-2192" fmla="*/ 3064565 h 4666159"/>
                <a:gd name="connsiteX61-2193" fmla="*/ 429449 w 3945255"/>
                <a:gd name="connsiteY61-2194" fmla="*/ 3177218 h 4666159"/>
                <a:gd name="connsiteX62-2195" fmla="*/ 429449 w 3945255"/>
                <a:gd name="connsiteY62-2196" fmla="*/ 3431838 h 4666159"/>
                <a:gd name="connsiteX63-2197" fmla="*/ 653183 w 3945255"/>
                <a:gd name="connsiteY63-2198" fmla="*/ 3319184 h 4666159"/>
                <a:gd name="connsiteX64-2199" fmla="*/ 653183 w 3945255"/>
                <a:gd name="connsiteY64-2200" fmla="*/ 3064565 h 4666159"/>
                <a:gd name="connsiteX65-2201" fmla="*/ 1408606 w 3945255"/>
                <a:gd name="connsiteY65-2202" fmla="*/ 2985711 h 4666159"/>
                <a:gd name="connsiteX66-2203" fmla="*/ 1088299 w 3945255"/>
                <a:gd name="connsiteY66-2204" fmla="*/ 3183591 h 4666159"/>
                <a:gd name="connsiteX67-2205" fmla="*/ 1088299 w 3945255"/>
                <a:gd name="connsiteY67-2206" fmla="*/ 3479862 h 4666159"/>
                <a:gd name="connsiteX68-2207" fmla="*/ 1408606 w 3945255"/>
                <a:gd name="connsiteY68-2208" fmla="*/ 3281981 h 4666159"/>
                <a:gd name="connsiteX69-2209" fmla="*/ 1408606 w 3945255"/>
                <a:gd name="connsiteY69-2210" fmla="*/ 2985711 h 4666159"/>
                <a:gd name="connsiteX70-2211" fmla="*/ 363513 w 3945255"/>
                <a:gd name="connsiteY70-2212" fmla="*/ 2758150 h 4666159"/>
                <a:gd name="connsiteX71-2213" fmla="*/ 139783 w 3945255"/>
                <a:gd name="connsiteY71-2214" fmla="*/ 2870804 h 4666159"/>
                <a:gd name="connsiteX72-2215" fmla="*/ 139783 w 3945255"/>
                <a:gd name="connsiteY72-2216" fmla="*/ 3125424 h 4666159"/>
                <a:gd name="connsiteX73-2217" fmla="*/ 363513 w 3945255"/>
                <a:gd name="connsiteY73-2218" fmla="*/ 3012770 h 4666159"/>
                <a:gd name="connsiteX74-2219" fmla="*/ 363513 w 3945255"/>
                <a:gd name="connsiteY74-2220" fmla="*/ 2758150 h 4666159"/>
                <a:gd name="connsiteX75-2221" fmla="*/ 1853354 w 3945255"/>
                <a:gd name="connsiteY75-2222" fmla="*/ 2701313 h 4666159"/>
                <a:gd name="connsiteX76-2223" fmla="*/ 1533044 w 3945255"/>
                <a:gd name="connsiteY76-2224" fmla="*/ 2899193 h 4666159"/>
                <a:gd name="connsiteX77-2225" fmla="*/ 1533044 w 3945255"/>
                <a:gd name="connsiteY77-2226" fmla="*/ 3195464 h 4666159"/>
                <a:gd name="connsiteX78-2227" fmla="*/ 1853354 w 3945255"/>
                <a:gd name="connsiteY78-2228" fmla="*/ 2997584 h 4666159"/>
                <a:gd name="connsiteX79-2229" fmla="*/ 1853354 w 3945255"/>
                <a:gd name="connsiteY79-2230" fmla="*/ 2701313 h 4666159"/>
                <a:gd name="connsiteX80-2231" fmla="*/ 638367 w 3945255"/>
                <a:gd name="connsiteY80-2232" fmla="*/ 2645144 h 4666159"/>
                <a:gd name="connsiteX81-2233" fmla="*/ 414637 w 3945255"/>
                <a:gd name="connsiteY81-2234" fmla="*/ 2757798 h 4666159"/>
                <a:gd name="connsiteX82-2235" fmla="*/ 414637 w 3945255"/>
                <a:gd name="connsiteY82-2236" fmla="*/ 3012417 h 4666159"/>
                <a:gd name="connsiteX83-2237" fmla="*/ 638367 w 3945255"/>
                <a:gd name="connsiteY83-2238" fmla="*/ 2899763 h 4666159"/>
                <a:gd name="connsiteX84-2239" fmla="*/ 638367 w 3945255"/>
                <a:gd name="connsiteY84-2240" fmla="*/ 2645144 h 4666159"/>
                <a:gd name="connsiteX85-2241" fmla="*/ 1408606 w 3945255"/>
                <a:gd name="connsiteY85-2242" fmla="*/ 2518265 h 4666159"/>
                <a:gd name="connsiteX86-2243" fmla="*/ 1088296 w 3945255"/>
                <a:gd name="connsiteY86-2244" fmla="*/ 2716145 h 4666159"/>
                <a:gd name="connsiteX87-2245" fmla="*/ 1088296 w 3945255"/>
                <a:gd name="connsiteY87-2246" fmla="*/ 3012416 h 4666159"/>
                <a:gd name="connsiteX88-2247" fmla="*/ 1408606 w 3945255"/>
                <a:gd name="connsiteY88-2248" fmla="*/ 2814536 h 4666159"/>
                <a:gd name="connsiteX89-2249" fmla="*/ 1408606 w 3945255"/>
                <a:gd name="connsiteY89-2250" fmla="*/ 2518265 h 4666159"/>
                <a:gd name="connsiteX90-2251" fmla="*/ 1853351 w 3945255"/>
                <a:gd name="connsiteY90-2252" fmla="*/ 2233867 h 4666159"/>
                <a:gd name="connsiteX91-2253" fmla="*/ 1533044 w 3945255"/>
                <a:gd name="connsiteY91-2254" fmla="*/ 2431747 h 4666159"/>
                <a:gd name="connsiteX92-2255" fmla="*/ 1533044 w 3945255"/>
                <a:gd name="connsiteY92-2256" fmla="*/ 2728018 h 4666159"/>
                <a:gd name="connsiteX93-2257" fmla="*/ 1853351 w 3945255"/>
                <a:gd name="connsiteY93-2258" fmla="*/ 2530138 h 4666159"/>
                <a:gd name="connsiteX94-2259" fmla="*/ 1853351 w 3945255"/>
                <a:gd name="connsiteY94-2260" fmla="*/ 2233867 h 4666159"/>
                <a:gd name="connsiteX95-2261" fmla="*/ 1408603 w 3945255"/>
                <a:gd name="connsiteY95-2262" fmla="*/ 2024112 h 4666159"/>
                <a:gd name="connsiteX96-2263" fmla="*/ 1088296 w 3945255"/>
                <a:gd name="connsiteY96-2264" fmla="*/ 2221992 h 4666159"/>
                <a:gd name="connsiteX97-2265" fmla="*/ 1088296 w 3945255"/>
                <a:gd name="connsiteY97-2266" fmla="*/ 2518263 h 4666159"/>
                <a:gd name="connsiteX98-2267" fmla="*/ 1408603 w 3945255"/>
                <a:gd name="connsiteY98-2268" fmla="*/ 2320383 h 4666159"/>
                <a:gd name="connsiteX99-2269" fmla="*/ 1408603 w 3945255"/>
                <a:gd name="connsiteY99-2270" fmla="*/ 2024112 h 4666159"/>
                <a:gd name="connsiteX100-2271" fmla="*/ 1853351 w 3945255"/>
                <a:gd name="connsiteY100-2272" fmla="*/ 1739714 h 4666159"/>
                <a:gd name="connsiteX101-2273" fmla="*/ 1533040 w 3945255"/>
                <a:gd name="connsiteY101-2274" fmla="*/ 1937594 h 4666159"/>
                <a:gd name="connsiteX102-2275" fmla="*/ 1533040 w 3945255"/>
                <a:gd name="connsiteY102-2276" fmla="*/ 2233865 h 4666159"/>
                <a:gd name="connsiteX103-2277" fmla="*/ 1853351 w 3945255"/>
                <a:gd name="connsiteY103-2278" fmla="*/ 2035985 h 4666159"/>
                <a:gd name="connsiteX104-2279" fmla="*/ 1853351 w 3945255"/>
                <a:gd name="connsiteY104-2280" fmla="*/ 1739714 h 4666159"/>
                <a:gd name="connsiteX105-2281" fmla="*/ 1408603 w 3945255"/>
                <a:gd name="connsiteY105-2282" fmla="*/ 1529960 h 4666159"/>
                <a:gd name="connsiteX106-2283" fmla="*/ 1088292 w 3945255"/>
                <a:gd name="connsiteY106-2284" fmla="*/ 1727841 h 4666159"/>
                <a:gd name="connsiteX107-2285" fmla="*/ 1088292 w 3945255"/>
                <a:gd name="connsiteY107-2286" fmla="*/ 2024112 h 4666159"/>
                <a:gd name="connsiteX108-2287" fmla="*/ 1408603 w 3945255"/>
                <a:gd name="connsiteY108-2288" fmla="*/ 1826232 h 4666159"/>
                <a:gd name="connsiteX109-2289" fmla="*/ 1408603 w 3945255"/>
                <a:gd name="connsiteY109-2290" fmla="*/ 1529960 h 4666159"/>
                <a:gd name="connsiteX110-2291" fmla="*/ 1853347 w 3945255"/>
                <a:gd name="connsiteY110-2292" fmla="*/ 1245563 h 4666159"/>
                <a:gd name="connsiteX111-2293" fmla="*/ 1533040 w 3945255"/>
                <a:gd name="connsiteY111-2294" fmla="*/ 1443443 h 4666159"/>
                <a:gd name="connsiteX112-2295" fmla="*/ 1533040 w 3945255"/>
                <a:gd name="connsiteY112-2296" fmla="*/ 1739714 h 4666159"/>
                <a:gd name="connsiteX113-2297" fmla="*/ 1853347 w 3945255"/>
                <a:gd name="connsiteY113-2298" fmla="*/ 1541834 h 4666159"/>
                <a:gd name="connsiteX114-2299" fmla="*/ 1853347 w 3945255"/>
                <a:gd name="connsiteY114-2300" fmla="*/ 1245563 h 4666159"/>
                <a:gd name="connsiteX115-2301" fmla="*/ 1403074 w 3945255"/>
                <a:gd name="connsiteY115-2302" fmla="*/ 1047895 h 4666159"/>
                <a:gd name="connsiteX116-2303" fmla="*/ 1081355 w 3945255"/>
                <a:gd name="connsiteY116-2304" fmla="*/ 1229250 h 4666159"/>
                <a:gd name="connsiteX117-2305" fmla="*/ 1081355 w 3945255"/>
                <a:gd name="connsiteY117-2306" fmla="*/ 1391257 h 4666159"/>
                <a:gd name="connsiteX118-2307" fmla="*/ 1081355 w 3945255"/>
                <a:gd name="connsiteY118-2308" fmla="*/ 1511151 h 4666159"/>
                <a:gd name="connsiteX119-2309" fmla="*/ 1403703 w 3945255"/>
                <a:gd name="connsiteY119-2310" fmla="*/ 1329441 h 4666159"/>
                <a:gd name="connsiteX120-2311" fmla="*/ 1403237 w 3945255"/>
                <a:gd name="connsiteY120-2312" fmla="*/ 1209809 h 4666159"/>
                <a:gd name="connsiteX121-2313" fmla="*/ 1403703 w 3945255"/>
                <a:gd name="connsiteY121-2314" fmla="*/ 1209546 h 4666159"/>
                <a:gd name="connsiteX122-2315" fmla="*/ 1403074 w 3945255"/>
                <a:gd name="connsiteY122-2316" fmla="*/ 1047895 h 4666159"/>
                <a:gd name="connsiteX123-2317" fmla="*/ 1845986 w 3945255"/>
                <a:gd name="connsiteY123-2318" fmla="*/ 769289 h 4666159"/>
                <a:gd name="connsiteX124-2319" fmla="*/ 1524267 w 3945255"/>
                <a:gd name="connsiteY124-2320" fmla="*/ 950644 h 4666159"/>
                <a:gd name="connsiteX125-2321" fmla="*/ 1524267 w 3945255"/>
                <a:gd name="connsiteY125-2322" fmla="*/ 1112651 h 4666159"/>
                <a:gd name="connsiteX126-2323" fmla="*/ 1524267 w 3945255"/>
                <a:gd name="connsiteY126-2324" fmla="*/ 1232545 h 4666159"/>
                <a:gd name="connsiteX127-2325" fmla="*/ 1846615 w 3945255"/>
                <a:gd name="connsiteY127-2326" fmla="*/ 1050835 h 4666159"/>
                <a:gd name="connsiteX128-2327" fmla="*/ 1846149 w 3945255"/>
                <a:gd name="connsiteY128-2328" fmla="*/ 931203 h 4666159"/>
                <a:gd name="connsiteX129-2329" fmla="*/ 1846615 w 3945255"/>
                <a:gd name="connsiteY129-2330" fmla="*/ 930940 h 4666159"/>
                <a:gd name="connsiteX130-2331" fmla="*/ 1845986 w 3945255"/>
                <a:gd name="connsiteY130-2332" fmla="*/ 769289 h 4666159"/>
                <a:gd name="connsiteX131-2333" fmla="*/ 1403074 w 3945255"/>
                <a:gd name="connsiteY131-2334" fmla="*/ 557698 h 4666159"/>
                <a:gd name="connsiteX132-2335" fmla="*/ 1081355 w 3945255"/>
                <a:gd name="connsiteY132-2336" fmla="*/ 739053 h 4666159"/>
                <a:gd name="connsiteX133-2337" fmla="*/ 1081355 w 3945255"/>
                <a:gd name="connsiteY133-2338" fmla="*/ 901060 h 4666159"/>
                <a:gd name="connsiteX134-2339" fmla="*/ 1081355 w 3945255"/>
                <a:gd name="connsiteY134-2340" fmla="*/ 1020954 h 4666159"/>
                <a:gd name="connsiteX135-2341" fmla="*/ 1403703 w 3945255"/>
                <a:gd name="connsiteY135-2342" fmla="*/ 839244 h 4666159"/>
                <a:gd name="connsiteX136-2343" fmla="*/ 1403237 w 3945255"/>
                <a:gd name="connsiteY136-2344" fmla="*/ 719612 h 4666159"/>
                <a:gd name="connsiteX137-2345" fmla="*/ 1403703 w 3945255"/>
                <a:gd name="connsiteY137-2346" fmla="*/ 719349 h 4666159"/>
                <a:gd name="connsiteX138-2347" fmla="*/ 1403074 w 3945255"/>
                <a:gd name="connsiteY138-2348" fmla="*/ 557698 h 4666159"/>
                <a:gd name="connsiteX139-2349" fmla="*/ 1845986 w 3945255"/>
                <a:gd name="connsiteY139-2350" fmla="*/ 279092 h 4666159"/>
                <a:gd name="connsiteX140-2351" fmla="*/ 1524267 w 3945255"/>
                <a:gd name="connsiteY140-2352" fmla="*/ 460447 h 4666159"/>
                <a:gd name="connsiteX141-2353" fmla="*/ 1524267 w 3945255"/>
                <a:gd name="connsiteY141-2354" fmla="*/ 622454 h 4666159"/>
                <a:gd name="connsiteX142-2355" fmla="*/ 1524267 w 3945255"/>
                <a:gd name="connsiteY142-2356" fmla="*/ 742348 h 4666159"/>
                <a:gd name="connsiteX143-2357" fmla="*/ 1846615 w 3945255"/>
                <a:gd name="connsiteY143-2358" fmla="*/ 560638 h 4666159"/>
                <a:gd name="connsiteX144-2359" fmla="*/ 1846149 w 3945255"/>
                <a:gd name="connsiteY144-2360" fmla="*/ 441006 h 4666159"/>
                <a:gd name="connsiteX145-2361" fmla="*/ 1846615 w 3945255"/>
                <a:gd name="connsiteY145-2362" fmla="*/ 440743 h 4666159"/>
                <a:gd name="connsiteX146-2363" fmla="*/ 1845986 w 3945255"/>
                <a:gd name="connsiteY146-2364" fmla="*/ 279092 h 4666159"/>
                <a:gd name="connsiteX147-2365" fmla="*/ 2044241 w 3945255"/>
                <a:gd name="connsiteY147-2366" fmla="*/ 4811 h 4666159"/>
                <a:gd name="connsiteX148-2367" fmla="*/ 2918971 w 3945255"/>
                <a:gd name="connsiteY148-2368" fmla="*/ 490586 h 4666159"/>
                <a:gd name="connsiteX149-2369" fmla="*/ 2904930 w 3945255"/>
                <a:gd name="connsiteY149-2370" fmla="*/ 1476991 h 4666159"/>
                <a:gd name="connsiteX150-2371" fmla="*/ 2908076 w 3945255"/>
                <a:gd name="connsiteY150-2372" fmla="*/ 1478842 h 4666159"/>
                <a:gd name="connsiteX151-2373" fmla="*/ 2908076 w 3945255"/>
                <a:gd name="connsiteY151-2374" fmla="*/ 4656709 h 4666159"/>
                <a:gd name="connsiteX152-2375" fmla="*/ 2056101 w 3945255"/>
                <a:gd name="connsiteY152-2376" fmla="*/ 4656709 h 4666159"/>
                <a:gd name="connsiteX153-2377" fmla="*/ 2039061 w 3945255"/>
                <a:gd name="connsiteY153-2378" fmla="*/ 967657 h 4666159"/>
                <a:gd name="connsiteX154-2379" fmla="*/ 2039530 w 3945255"/>
                <a:gd name="connsiteY154-2380" fmla="*/ 967933 h 4666159"/>
                <a:gd name="connsiteX155-2381" fmla="*/ 2044241 w 3945255"/>
                <a:gd name="connsiteY155-2382" fmla="*/ 4811 h 4666159"/>
                <a:gd name="connsiteX156-2383" fmla="*/ 1983920 w 3945255"/>
                <a:gd name="connsiteY156-2384" fmla="*/ 0 h 4666159"/>
                <a:gd name="connsiteX157-2385" fmla="*/ 1987110 w 3945255"/>
                <a:gd name="connsiteY157-2386" fmla="*/ 773354 h 4666159"/>
                <a:gd name="connsiteX158-2387" fmla="*/ 1985653 w 3945255"/>
                <a:gd name="connsiteY158-2388" fmla="*/ 774129 h 4666159"/>
                <a:gd name="connsiteX159-2389" fmla="*/ 1986420 w 3945255"/>
                <a:gd name="connsiteY159-2390" fmla="*/ 960077 h 4666159"/>
                <a:gd name="connsiteX160-2391" fmla="*/ 1987942 w 3945255"/>
                <a:gd name="connsiteY160-2392" fmla="*/ 959137 h 4666159"/>
                <a:gd name="connsiteX161-2393" fmla="*/ 1987942 w 3945255"/>
                <a:gd name="connsiteY161-2394" fmla="*/ 4662389 h 4666159"/>
                <a:gd name="connsiteX162-2395" fmla="*/ 0 w 3945255"/>
                <a:gd name="connsiteY162-2396" fmla="*/ 4649609 h 4666159"/>
                <a:gd name="connsiteX163-2397" fmla="*/ 0 w 3945255"/>
                <a:gd name="connsiteY163-2398" fmla="*/ 3401466 h 4666159"/>
                <a:gd name="connsiteX164-2399" fmla="*/ 79518 w 3945255"/>
                <a:gd name="connsiteY164-2400" fmla="*/ 3378746 h 4666159"/>
                <a:gd name="connsiteX165-2401" fmla="*/ 68158 w 3945255"/>
                <a:gd name="connsiteY165-2402" fmla="*/ 2708526 h 4666159"/>
                <a:gd name="connsiteX166-2403" fmla="*/ 727019 w 3945255"/>
                <a:gd name="connsiteY166-2404" fmla="*/ 2424534 h 4666159"/>
                <a:gd name="connsiteX167-2405" fmla="*/ 738378 w 3945255"/>
                <a:gd name="connsiteY167-2406" fmla="*/ 3145873 h 4666159"/>
                <a:gd name="connsiteX168-2407" fmla="*/ 829256 w 3945255"/>
                <a:gd name="connsiteY168-2408" fmla="*/ 3094754 h 4666159"/>
                <a:gd name="connsiteX169-2409" fmla="*/ 829256 w 3945255"/>
                <a:gd name="connsiteY169-2410" fmla="*/ 3821773 h 4666159"/>
                <a:gd name="connsiteX170-2411" fmla="*/ 999651 w 3945255"/>
                <a:gd name="connsiteY170-2412" fmla="*/ 3719536 h 4666159"/>
                <a:gd name="connsiteX171-2413" fmla="*/ 976932 w 3945255"/>
                <a:gd name="connsiteY171-2414" fmla="*/ 1583918 h 4666159"/>
                <a:gd name="connsiteX172-2415" fmla="*/ 979047 w 3945255"/>
                <a:gd name="connsiteY172-2416" fmla="*/ 1582611 h 4666159"/>
                <a:gd name="connsiteX173-2417" fmla="*/ 979047 w 3945255"/>
                <a:gd name="connsiteY173-2418" fmla="*/ 1309798 h 4666159"/>
                <a:gd name="connsiteX174-2419" fmla="*/ 979047 w 3945255"/>
                <a:gd name="connsiteY174-2420" fmla="*/ 770583 h 4666159"/>
                <a:gd name="connsiteX175-2421" fmla="*/ 983808 w 3945255"/>
                <a:gd name="connsiteY175-2422" fmla="*/ 535693 h 4666159"/>
                <a:gd name="connsiteX176-2423" fmla="*/ 1983920 w 3945255"/>
                <a:gd name="connsiteY176-2424" fmla="*/ 0 h 4666159"/>
                <a:gd name="connsiteX0-2425" fmla="*/ 3446864 w 3945255"/>
                <a:gd name="connsiteY0-2426" fmla="*/ 4123218 h 4662389"/>
                <a:gd name="connsiteX1-2427" fmla="*/ 3446864 w 3945255"/>
                <a:gd name="connsiteY1-2428" fmla="*/ 4355821 h 4662389"/>
                <a:gd name="connsiteX2-2429" fmla="*/ 3745237 w 3945255"/>
                <a:gd name="connsiteY2-2430" fmla="*/ 4467717 h 4662389"/>
                <a:gd name="connsiteX3-2431" fmla="*/ 3745237 w 3945255"/>
                <a:gd name="connsiteY3-2432" fmla="*/ 4235113 h 4662389"/>
                <a:gd name="connsiteX4-2433" fmla="*/ 3446864 w 3945255"/>
                <a:gd name="connsiteY4-2434" fmla="*/ 4123218 h 4662389"/>
                <a:gd name="connsiteX5-2435" fmla="*/ 3056988 w 3945255"/>
                <a:gd name="connsiteY5-2436" fmla="*/ 4003521 h 4662389"/>
                <a:gd name="connsiteX6-2437" fmla="*/ 3056988 w 3945255"/>
                <a:gd name="connsiteY6-2438" fmla="*/ 4236124 h 4662389"/>
                <a:gd name="connsiteX7-2439" fmla="*/ 3355361 w 3945255"/>
                <a:gd name="connsiteY7-2440" fmla="*/ 4348020 h 4662389"/>
                <a:gd name="connsiteX8-2441" fmla="*/ 3355361 w 3945255"/>
                <a:gd name="connsiteY8-2442" fmla="*/ 4115416 h 4662389"/>
                <a:gd name="connsiteX9-2443" fmla="*/ 3056988 w 3945255"/>
                <a:gd name="connsiteY9-2444" fmla="*/ 4003521 h 4662389"/>
                <a:gd name="connsiteX10-2445" fmla="*/ 377706 w 3945255"/>
                <a:gd name="connsiteY10-2446" fmla="*/ 4002966 h 4662389"/>
                <a:gd name="connsiteX11-2447" fmla="*/ 153973 w 3945255"/>
                <a:gd name="connsiteY11-2448" fmla="*/ 4115620 h 4662389"/>
                <a:gd name="connsiteX12-2449" fmla="*/ 153973 w 3945255"/>
                <a:gd name="connsiteY12-2450" fmla="*/ 4370240 h 4662389"/>
                <a:gd name="connsiteX13-2451" fmla="*/ 377706 w 3945255"/>
                <a:gd name="connsiteY13-2452" fmla="*/ 4257586 h 4662389"/>
                <a:gd name="connsiteX14-2453" fmla="*/ 377706 w 3945255"/>
                <a:gd name="connsiteY14-2454" fmla="*/ 4002966 h 4662389"/>
                <a:gd name="connsiteX15-2455" fmla="*/ 667372 w 3945255"/>
                <a:gd name="connsiteY15-2456" fmla="*/ 3855207 h 4662389"/>
                <a:gd name="connsiteX16-2457" fmla="*/ 443639 w 3945255"/>
                <a:gd name="connsiteY16-2458" fmla="*/ 3967861 h 4662389"/>
                <a:gd name="connsiteX17-2459" fmla="*/ 443639 w 3945255"/>
                <a:gd name="connsiteY17-2460" fmla="*/ 4222480 h 4662389"/>
                <a:gd name="connsiteX18-2461" fmla="*/ 667372 w 3945255"/>
                <a:gd name="connsiteY18-2462" fmla="*/ 4109826 h 4662389"/>
                <a:gd name="connsiteX19-2463" fmla="*/ 667372 w 3945255"/>
                <a:gd name="connsiteY19-2464" fmla="*/ 3855207 h 4662389"/>
                <a:gd name="connsiteX20-2465" fmla="*/ 3446864 w 3945255"/>
                <a:gd name="connsiteY20-2466" fmla="*/ 3669395 h 4662389"/>
                <a:gd name="connsiteX21-2467" fmla="*/ 3446864 w 3945255"/>
                <a:gd name="connsiteY21-2468" fmla="*/ 3901998 h 4662389"/>
                <a:gd name="connsiteX22-2469" fmla="*/ 3745237 w 3945255"/>
                <a:gd name="connsiteY22-2470" fmla="*/ 4013893 h 4662389"/>
                <a:gd name="connsiteX23-2471" fmla="*/ 3745237 w 3945255"/>
                <a:gd name="connsiteY23-2472" fmla="*/ 3781290 h 4662389"/>
                <a:gd name="connsiteX24-2473" fmla="*/ 3446864 w 3945255"/>
                <a:gd name="connsiteY24-2474" fmla="*/ 3669395 h 4662389"/>
                <a:gd name="connsiteX25-2475" fmla="*/ 377703 w 3945255"/>
                <a:gd name="connsiteY25-2476" fmla="*/ 3594925 h 4662389"/>
                <a:gd name="connsiteX26-2477" fmla="*/ 153973 w 3945255"/>
                <a:gd name="connsiteY26-2478" fmla="*/ 3707579 h 4662389"/>
                <a:gd name="connsiteX27-2479" fmla="*/ 153973 w 3945255"/>
                <a:gd name="connsiteY27-2480" fmla="*/ 3962199 h 4662389"/>
                <a:gd name="connsiteX28-2481" fmla="*/ 377703 w 3945255"/>
                <a:gd name="connsiteY28-2482" fmla="*/ 3849545 h 4662389"/>
                <a:gd name="connsiteX29-2483" fmla="*/ 377703 w 3945255"/>
                <a:gd name="connsiteY29-2484" fmla="*/ 3594925 h 4662389"/>
                <a:gd name="connsiteX30-2485" fmla="*/ 3056988 w 3945255"/>
                <a:gd name="connsiteY30-2486" fmla="*/ 3549698 h 4662389"/>
                <a:gd name="connsiteX31-2487" fmla="*/ 3056988 w 3945255"/>
                <a:gd name="connsiteY31-2488" fmla="*/ 3782301 h 4662389"/>
                <a:gd name="connsiteX32-2489" fmla="*/ 3355361 w 3945255"/>
                <a:gd name="connsiteY32-2490" fmla="*/ 3894196 h 4662389"/>
                <a:gd name="connsiteX33-2491" fmla="*/ 3355361 w 3945255"/>
                <a:gd name="connsiteY33-2492" fmla="*/ 3661593 h 4662389"/>
                <a:gd name="connsiteX34-2493" fmla="*/ 3056988 w 3945255"/>
                <a:gd name="connsiteY34-2494" fmla="*/ 3549698 h 4662389"/>
                <a:gd name="connsiteX35-2495" fmla="*/ 1408610 w 3945255"/>
                <a:gd name="connsiteY35-2496" fmla="*/ 3486259 h 4662389"/>
                <a:gd name="connsiteX36-2497" fmla="*/ 1088299 w 3945255"/>
                <a:gd name="connsiteY36-2498" fmla="*/ 3684139 h 4662389"/>
                <a:gd name="connsiteX37-2499" fmla="*/ 1088299 w 3945255"/>
                <a:gd name="connsiteY37-2500" fmla="*/ 3980410 h 4662389"/>
                <a:gd name="connsiteX38-2501" fmla="*/ 1408610 w 3945255"/>
                <a:gd name="connsiteY38-2502" fmla="*/ 3782530 h 4662389"/>
                <a:gd name="connsiteX39-2503" fmla="*/ 1408610 w 3945255"/>
                <a:gd name="connsiteY39-2504" fmla="*/ 3486259 h 4662389"/>
                <a:gd name="connsiteX40-2505" fmla="*/ 667369 w 3945255"/>
                <a:gd name="connsiteY40-2506" fmla="*/ 3447165 h 4662389"/>
                <a:gd name="connsiteX41-2507" fmla="*/ 443639 w 3945255"/>
                <a:gd name="connsiteY41-2508" fmla="*/ 3559819 h 4662389"/>
                <a:gd name="connsiteX42-2509" fmla="*/ 443639 w 3945255"/>
                <a:gd name="connsiteY42-2510" fmla="*/ 3814439 h 4662389"/>
                <a:gd name="connsiteX43-2511" fmla="*/ 667369 w 3945255"/>
                <a:gd name="connsiteY43-2512" fmla="*/ 3701785 h 4662389"/>
                <a:gd name="connsiteX44-2513" fmla="*/ 667369 w 3945255"/>
                <a:gd name="connsiteY44-2514" fmla="*/ 3447165 h 4662389"/>
                <a:gd name="connsiteX45-2515" fmla="*/ 2965484 w 3945255"/>
                <a:gd name="connsiteY45-2516" fmla="*/ 3248199 h 4662389"/>
                <a:gd name="connsiteX46-2517" fmla="*/ 3945255 w 3945255"/>
                <a:gd name="connsiteY46-2518" fmla="*/ 3546392 h 4662389"/>
                <a:gd name="connsiteX47-2519" fmla="*/ 3930900 w 3945255"/>
                <a:gd name="connsiteY47-2520" fmla="*/ 4651541 h 4662389"/>
                <a:gd name="connsiteX48-2521" fmla="*/ 2965484 w 3945255"/>
                <a:gd name="connsiteY48-2522" fmla="*/ 4653960 h 4662389"/>
                <a:gd name="connsiteX49-2523" fmla="*/ 2965484 w 3945255"/>
                <a:gd name="connsiteY49-2524" fmla="*/ 3248199 h 4662389"/>
                <a:gd name="connsiteX50-2525" fmla="*/ 363517 w 3945255"/>
                <a:gd name="connsiteY50-2526" fmla="*/ 3212324 h 4662389"/>
                <a:gd name="connsiteX51-2527" fmla="*/ 139783 w 3945255"/>
                <a:gd name="connsiteY51-2528" fmla="*/ 3324978 h 4662389"/>
                <a:gd name="connsiteX52-2529" fmla="*/ 139783 w 3945255"/>
                <a:gd name="connsiteY52-2530" fmla="*/ 3579598 h 4662389"/>
                <a:gd name="connsiteX53-2531" fmla="*/ 363517 w 3945255"/>
                <a:gd name="connsiteY53-2532" fmla="*/ 3466944 h 4662389"/>
                <a:gd name="connsiteX54-2533" fmla="*/ 363517 w 3945255"/>
                <a:gd name="connsiteY54-2534" fmla="*/ 3212324 h 4662389"/>
                <a:gd name="connsiteX55-2535" fmla="*/ 1853354 w 3945255"/>
                <a:gd name="connsiteY55-2536" fmla="*/ 3201861 h 4662389"/>
                <a:gd name="connsiteX56-2537" fmla="*/ 1533047 w 3945255"/>
                <a:gd name="connsiteY56-2538" fmla="*/ 3399741 h 4662389"/>
                <a:gd name="connsiteX57-2539" fmla="*/ 1533047 w 3945255"/>
                <a:gd name="connsiteY57-2540" fmla="*/ 3696012 h 4662389"/>
                <a:gd name="connsiteX58-2541" fmla="*/ 1853354 w 3945255"/>
                <a:gd name="connsiteY58-2542" fmla="*/ 3520357 h 4662389"/>
                <a:gd name="connsiteX59-2543" fmla="*/ 1853354 w 3945255"/>
                <a:gd name="connsiteY59-2544" fmla="*/ 3201861 h 4662389"/>
                <a:gd name="connsiteX60-2545" fmla="*/ 653183 w 3945255"/>
                <a:gd name="connsiteY60-2546" fmla="*/ 3064565 h 4662389"/>
                <a:gd name="connsiteX61-2547" fmla="*/ 429449 w 3945255"/>
                <a:gd name="connsiteY61-2548" fmla="*/ 3177218 h 4662389"/>
                <a:gd name="connsiteX62-2549" fmla="*/ 429449 w 3945255"/>
                <a:gd name="connsiteY62-2550" fmla="*/ 3431838 h 4662389"/>
                <a:gd name="connsiteX63-2551" fmla="*/ 653183 w 3945255"/>
                <a:gd name="connsiteY63-2552" fmla="*/ 3319184 h 4662389"/>
                <a:gd name="connsiteX64-2553" fmla="*/ 653183 w 3945255"/>
                <a:gd name="connsiteY64-2554" fmla="*/ 3064565 h 4662389"/>
                <a:gd name="connsiteX65-2555" fmla="*/ 1408606 w 3945255"/>
                <a:gd name="connsiteY65-2556" fmla="*/ 2985711 h 4662389"/>
                <a:gd name="connsiteX66-2557" fmla="*/ 1088299 w 3945255"/>
                <a:gd name="connsiteY66-2558" fmla="*/ 3183591 h 4662389"/>
                <a:gd name="connsiteX67-2559" fmla="*/ 1088299 w 3945255"/>
                <a:gd name="connsiteY67-2560" fmla="*/ 3479862 h 4662389"/>
                <a:gd name="connsiteX68-2561" fmla="*/ 1408606 w 3945255"/>
                <a:gd name="connsiteY68-2562" fmla="*/ 3281981 h 4662389"/>
                <a:gd name="connsiteX69-2563" fmla="*/ 1408606 w 3945255"/>
                <a:gd name="connsiteY69-2564" fmla="*/ 2985711 h 4662389"/>
                <a:gd name="connsiteX70-2565" fmla="*/ 363513 w 3945255"/>
                <a:gd name="connsiteY70-2566" fmla="*/ 2758150 h 4662389"/>
                <a:gd name="connsiteX71-2567" fmla="*/ 139783 w 3945255"/>
                <a:gd name="connsiteY71-2568" fmla="*/ 2870804 h 4662389"/>
                <a:gd name="connsiteX72-2569" fmla="*/ 139783 w 3945255"/>
                <a:gd name="connsiteY72-2570" fmla="*/ 3125424 h 4662389"/>
                <a:gd name="connsiteX73-2571" fmla="*/ 363513 w 3945255"/>
                <a:gd name="connsiteY73-2572" fmla="*/ 3012770 h 4662389"/>
                <a:gd name="connsiteX74-2573" fmla="*/ 363513 w 3945255"/>
                <a:gd name="connsiteY74-2574" fmla="*/ 2758150 h 4662389"/>
                <a:gd name="connsiteX75-2575" fmla="*/ 1853354 w 3945255"/>
                <a:gd name="connsiteY75-2576" fmla="*/ 2701313 h 4662389"/>
                <a:gd name="connsiteX76-2577" fmla="*/ 1533044 w 3945255"/>
                <a:gd name="connsiteY76-2578" fmla="*/ 2899193 h 4662389"/>
                <a:gd name="connsiteX77-2579" fmla="*/ 1533044 w 3945255"/>
                <a:gd name="connsiteY77-2580" fmla="*/ 3195464 h 4662389"/>
                <a:gd name="connsiteX78-2581" fmla="*/ 1853354 w 3945255"/>
                <a:gd name="connsiteY78-2582" fmla="*/ 2997584 h 4662389"/>
                <a:gd name="connsiteX79-2583" fmla="*/ 1853354 w 3945255"/>
                <a:gd name="connsiteY79-2584" fmla="*/ 2701313 h 4662389"/>
                <a:gd name="connsiteX80-2585" fmla="*/ 638367 w 3945255"/>
                <a:gd name="connsiteY80-2586" fmla="*/ 2645144 h 4662389"/>
                <a:gd name="connsiteX81-2587" fmla="*/ 414637 w 3945255"/>
                <a:gd name="connsiteY81-2588" fmla="*/ 2757798 h 4662389"/>
                <a:gd name="connsiteX82-2589" fmla="*/ 414637 w 3945255"/>
                <a:gd name="connsiteY82-2590" fmla="*/ 3012417 h 4662389"/>
                <a:gd name="connsiteX83-2591" fmla="*/ 638367 w 3945255"/>
                <a:gd name="connsiteY83-2592" fmla="*/ 2899763 h 4662389"/>
                <a:gd name="connsiteX84-2593" fmla="*/ 638367 w 3945255"/>
                <a:gd name="connsiteY84-2594" fmla="*/ 2645144 h 4662389"/>
                <a:gd name="connsiteX85-2595" fmla="*/ 1408606 w 3945255"/>
                <a:gd name="connsiteY85-2596" fmla="*/ 2518265 h 4662389"/>
                <a:gd name="connsiteX86-2597" fmla="*/ 1088296 w 3945255"/>
                <a:gd name="connsiteY86-2598" fmla="*/ 2716145 h 4662389"/>
                <a:gd name="connsiteX87-2599" fmla="*/ 1088296 w 3945255"/>
                <a:gd name="connsiteY87-2600" fmla="*/ 3012416 h 4662389"/>
                <a:gd name="connsiteX88-2601" fmla="*/ 1408606 w 3945255"/>
                <a:gd name="connsiteY88-2602" fmla="*/ 2814536 h 4662389"/>
                <a:gd name="connsiteX89-2603" fmla="*/ 1408606 w 3945255"/>
                <a:gd name="connsiteY89-2604" fmla="*/ 2518265 h 4662389"/>
                <a:gd name="connsiteX90-2605" fmla="*/ 1853351 w 3945255"/>
                <a:gd name="connsiteY90-2606" fmla="*/ 2233867 h 4662389"/>
                <a:gd name="connsiteX91-2607" fmla="*/ 1533044 w 3945255"/>
                <a:gd name="connsiteY91-2608" fmla="*/ 2431747 h 4662389"/>
                <a:gd name="connsiteX92-2609" fmla="*/ 1533044 w 3945255"/>
                <a:gd name="connsiteY92-2610" fmla="*/ 2728018 h 4662389"/>
                <a:gd name="connsiteX93-2611" fmla="*/ 1853351 w 3945255"/>
                <a:gd name="connsiteY93-2612" fmla="*/ 2530138 h 4662389"/>
                <a:gd name="connsiteX94-2613" fmla="*/ 1853351 w 3945255"/>
                <a:gd name="connsiteY94-2614" fmla="*/ 2233867 h 4662389"/>
                <a:gd name="connsiteX95-2615" fmla="*/ 1408603 w 3945255"/>
                <a:gd name="connsiteY95-2616" fmla="*/ 2024112 h 4662389"/>
                <a:gd name="connsiteX96-2617" fmla="*/ 1088296 w 3945255"/>
                <a:gd name="connsiteY96-2618" fmla="*/ 2221992 h 4662389"/>
                <a:gd name="connsiteX97-2619" fmla="*/ 1088296 w 3945255"/>
                <a:gd name="connsiteY97-2620" fmla="*/ 2518263 h 4662389"/>
                <a:gd name="connsiteX98-2621" fmla="*/ 1408603 w 3945255"/>
                <a:gd name="connsiteY98-2622" fmla="*/ 2320383 h 4662389"/>
                <a:gd name="connsiteX99-2623" fmla="*/ 1408603 w 3945255"/>
                <a:gd name="connsiteY99-2624" fmla="*/ 2024112 h 4662389"/>
                <a:gd name="connsiteX100-2625" fmla="*/ 1853351 w 3945255"/>
                <a:gd name="connsiteY100-2626" fmla="*/ 1739714 h 4662389"/>
                <a:gd name="connsiteX101-2627" fmla="*/ 1533040 w 3945255"/>
                <a:gd name="connsiteY101-2628" fmla="*/ 1937594 h 4662389"/>
                <a:gd name="connsiteX102-2629" fmla="*/ 1533040 w 3945255"/>
                <a:gd name="connsiteY102-2630" fmla="*/ 2233865 h 4662389"/>
                <a:gd name="connsiteX103-2631" fmla="*/ 1853351 w 3945255"/>
                <a:gd name="connsiteY103-2632" fmla="*/ 2035985 h 4662389"/>
                <a:gd name="connsiteX104-2633" fmla="*/ 1853351 w 3945255"/>
                <a:gd name="connsiteY104-2634" fmla="*/ 1739714 h 4662389"/>
                <a:gd name="connsiteX105-2635" fmla="*/ 1408603 w 3945255"/>
                <a:gd name="connsiteY105-2636" fmla="*/ 1529960 h 4662389"/>
                <a:gd name="connsiteX106-2637" fmla="*/ 1088292 w 3945255"/>
                <a:gd name="connsiteY106-2638" fmla="*/ 1727841 h 4662389"/>
                <a:gd name="connsiteX107-2639" fmla="*/ 1088292 w 3945255"/>
                <a:gd name="connsiteY107-2640" fmla="*/ 2024112 h 4662389"/>
                <a:gd name="connsiteX108-2641" fmla="*/ 1408603 w 3945255"/>
                <a:gd name="connsiteY108-2642" fmla="*/ 1826232 h 4662389"/>
                <a:gd name="connsiteX109-2643" fmla="*/ 1408603 w 3945255"/>
                <a:gd name="connsiteY109-2644" fmla="*/ 1529960 h 4662389"/>
                <a:gd name="connsiteX110-2645" fmla="*/ 1853347 w 3945255"/>
                <a:gd name="connsiteY110-2646" fmla="*/ 1245563 h 4662389"/>
                <a:gd name="connsiteX111-2647" fmla="*/ 1533040 w 3945255"/>
                <a:gd name="connsiteY111-2648" fmla="*/ 1443443 h 4662389"/>
                <a:gd name="connsiteX112-2649" fmla="*/ 1533040 w 3945255"/>
                <a:gd name="connsiteY112-2650" fmla="*/ 1739714 h 4662389"/>
                <a:gd name="connsiteX113-2651" fmla="*/ 1853347 w 3945255"/>
                <a:gd name="connsiteY113-2652" fmla="*/ 1541834 h 4662389"/>
                <a:gd name="connsiteX114-2653" fmla="*/ 1853347 w 3945255"/>
                <a:gd name="connsiteY114-2654" fmla="*/ 1245563 h 4662389"/>
                <a:gd name="connsiteX115-2655" fmla="*/ 1403074 w 3945255"/>
                <a:gd name="connsiteY115-2656" fmla="*/ 1047895 h 4662389"/>
                <a:gd name="connsiteX116-2657" fmla="*/ 1081355 w 3945255"/>
                <a:gd name="connsiteY116-2658" fmla="*/ 1229250 h 4662389"/>
                <a:gd name="connsiteX117-2659" fmla="*/ 1081355 w 3945255"/>
                <a:gd name="connsiteY117-2660" fmla="*/ 1391257 h 4662389"/>
                <a:gd name="connsiteX118-2661" fmla="*/ 1081355 w 3945255"/>
                <a:gd name="connsiteY118-2662" fmla="*/ 1511151 h 4662389"/>
                <a:gd name="connsiteX119-2663" fmla="*/ 1403703 w 3945255"/>
                <a:gd name="connsiteY119-2664" fmla="*/ 1329441 h 4662389"/>
                <a:gd name="connsiteX120-2665" fmla="*/ 1403237 w 3945255"/>
                <a:gd name="connsiteY120-2666" fmla="*/ 1209809 h 4662389"/>
                <a:gd name="connsiteX121-2667" fmla="*/ 1403703 w 3945255"/>
                <a:gd name="connsiteY121-2668" fmla="*/ 1209546 h 4662389"/>
                <a:gd name="connsiteX122-2669" fmla="*/ 1403074 w 3945255"/>
                <a:gd name="connsiteY122-2670" fmla="*/ 1047895 h 4662389"/>
                <a:gd name="connsiteX123-2671" fmla="*/ 1845986 w 3945255"/>
                <a:gd name="connsiteY123-2672" fmla="*/ 769289 h 4662389"/>
                <a:gd name="connsiteX124-2673" fmla="*/ 1524267 w 3945255"/>
                <a:gd name="connsiteY124-2674" fmla="*/ 950644 h 4662389"/>
                <a:gd name="connsiteX125-2675" fmla="*/ 1524267 w 3945255"/>
                <a:gd name="connsiteY125-2676" fmla="*/ 1112651 h 4662389"/>
                <a:gd name="connsiteX126-2677" fmla="*/ 1524267 w 3945255"/>
                <a:gd name="connsiteY126-2678" fmla="*/ 1232545 h 4662389"/>
                <a:gd name="connsiteX127-2679" fmla="*/ 1846615 w 3945255"/>
                <a:gd name="connsiteY127-2680" fmla="*/ 1050835 h 4662389"/>
                <a:gd name="connsiteX128-2681" fmla="*/ 1846149 w 3945255"/>
                <a:gd name="connsiteY128-2682" fmla="*/ 931203 h 4662389"/>
                <a:gd name="connsiteX129-2683" fmla="*/ 1846615 w 3945255"/>
                <a:gd name="connsiteY129-2684" fmla="*/ 930940 h 4662389"/>
                <a:gd name="connsiteX130-2685" fmla="*/ 1845986 w 3945255"/>
                <a:gd name="connsiteY130-2686" fmla="*/ 769289 h 4662389"/>
                <a:gd name="connsiteX131-2687" fmla="*/ 1403074 w 3945255"/>
                <a:gd name="connsiteY131-2688" fmla="*/ 557698 h 4662389"/>
                <a:gd name="connsiteX132-2689" fmla="*/ 1081355 w 3945255"/>
                <a:gd name="connsiteY132-2690" fmla="*/ 739053 h 4662389"/>
                <a:gd name="connsiteX133-2691" fmla="*/ 1081355 w 3945255"/>
                <a:gd name="connsiteY133-2692" fmla="*/ 901060 h 4662389"/>
                <a:gd name="connsiteX134-2693" fmla="*/ 1081355 w 3945255"/>
                <a:gd name="connsiteY134-2694" fmla="*/ 1020954 h 4662389"/>
                <a:gd name="connsiteX135-2695" fmla="*/ 1403703 w 3945255"/>
                <a:gd name="connsiteY135-2696" fmla="*/ 839244 h 4662389"/>
                <a:gd name="connsiteX136-2697" fmla="*/ 1403237 w 3945255"/>
                <a:gd name="connsiteY136-2698" fmla="*/ 719612 h 4662389"/>
                <a:gd name="connsiteX137-2699" fmla="*/ 1403703 w 3945255"/>
                <a:gd name="connsiteY137-2700" fmla="*/ 719349 h 4662389"/>
                <a:gd name="connsiteX138-2701" fmla="*/ 1403074 w 3945255"/>
                <a:gd name="connsiteY138-2702" fmla="*/ 557698 h 4662389"/>
                <a:gd name="connsiteX139-2703" fmla="*/ 1845986 w 3945255"/>
                <a:gd name="connsiteY139-2704" fmla="*/ 279092 h 4662389"/>
                <a:gd name="connsiteX140-2705" fmla="*/ 1524267 w 3945255"/>
                <a:gd name="connsiteY140-2706" fmla="*/ 460447 h 4662389"/>
                <a:gd name="connsiteX141-2707" fmla="*/ 1524267 w 3945255"/>
                <a:gd name="connsiteY141-2708" fmla="*/ 622454 h 4662389"/>
                <a:gd name="connsiteX142-2709" fmla="*/ 1524267 w 3945255"/>
                <a:gd name="connsiteY142-2710" fmla="*/ 742348 h 4662389"/>
                <a:gd name="connsiteX143-2711" fmla="*/ 1846615 w 3945255"/>
                <a:gd name="connsiteY143-2712" fmla="*/ 560638 h 4662389"/>
                <a:gd name="connsiteX144-2713" fmla="*/ 1846149 w 3945255"/>
                <a:gd name="connsiteY144-2714" fmla="*/ 441006 h 4662389"/>
                <a:gd name="connsiteX145-2715" fmla="*/ 1846615 w 3945255"/>
                <a:gd name="connsiteY145-2716" fmla="*/ 440743 h 4662389"/>
                <a:gd name="connsiteX146-2717" fmla="*/ 1845986 w 3945255"/>
                <a:gd name="connsiteY146-2718" fmla="*/ 279092 h 4662389"/>
                <a:gd name="connsiteX147-2719" fmla="*/ 2044241 w 3945255"/>
                <a:gd name="connsiteY147-2720" fmla="*/ 4811 h 4662389"/>
                <a:gd name="connsiteX148-2721" fmla="*/ 2918971 w 3945255"/>
                <a:gd name="connsiteY148-2722" fmla="*/ 490586 h 4662389"/>
                <a:gd name="connsiteX149-2723" fmla="*/ 2904930 w 3945255"/>
                <a:gd name="connsiteY149-2724" fmla="*/ 1476991 h 4662389"/>
                <a:gd name="connsiteX150-2725" fmla="*/ 2908076 w 3945255"/>
                <a:gd name="connsiteY150-2726" fmla="*/ 1478842 h 4662389"/>
                <a:gd name="connsiteX151-2727" fmla="*/ 2908076 w 3945255"/>
                <a:gd name="connsiteY151-2728" fmla="*/ 4656709 h 4662389"/>
                <a:gd name="connsiteX152-2729" fmla="*/ 2056101 w 3945255"/>
                <a:gd name="connsiteY152-2730" fmla="*/ 4656709 h 4662389"/>
                <a:gd name="connsiteX153-2731" fmla="*/ 2039061 w 3945255"/>
                <a:gd name="connsiteY153-2732" fmla="*/ 967657 h 4662389"/>
                <a:gd name="connsiteX154-2733" fmla="*/ 2039530 w 3945255"/>
                <a:gd name="connsiteY154-2734" fmla="*/ 967933 h 4662389"/>
                <a:gd name="connsiteX155-2735" fmla="*/ 2044241 w 3945255"/>
                <a:gd name="connsiteY155-2736" fmla="*/ 4811 h 4662389"/>
                <a:gd name="connsiteX156-2737" fmla="*/ 1983920 w 3945255"/>
                <a:gd name="connsiteY156-2738" fmla="*/ 0 h 4662389"/>
                <a:gd name="connsiteX157-2739" fmla="*/ 1987110 w 3945255"/>
                <a:gd name="connsiteY157-2740" fmla="*/ 773354 h 4662389"/>
                <a:gd name="connsiteX158-2741" fmla="*/ 1985653 w 3945255"/>
                <a:gd name="connsiteY158-2742" fmla="*/ 774129 h 4662389"/>
                <a:gd name="connsiteX159-2743" fmla="*/ 1986420 w 3945255"/>
                <a:gd name="connsiteY159-2744" fmla="*/ 960077 h 4662389"/>
                <a:gd name="connsiteX160-2745" fmla="*/ 1987942 w 3945255"/>
                <a:gd name="connsiteY160-2746" fmla="*/ 959137 h 4662389"/>
                <a:gd name="connsiteX161-2747" fmla="*/ 1987942 w 3945255"/>
                <a:gd name="connsiteY161-2748" fmla="*/ 4662389 h 4662389"/>
                <a:gd name="connsiteX162-2749" fmla="*/ 0 w 3945255"/>
                <a:gd name="connsiteY162-2750" fmla="*/ 4649609 h 4662389"/>
                <a:gd name="connsiteX163-2751" fmla="*/ 0 w 3945255"/>
                <a:gd name="connsiteY163-2752" fmla="*/ 3401466 h 4662389"/>
                <a:gd name="connsiteX164-2753" fmla="*/ 79518 w 3945255"/>
                <a:gd name="connsiteY164-2754" fmla="*/ 3378746 h 4662389"/>
                <a:gd name="connsiteX165-2755" fmla="*/ 68158 w 3945255"/>
                <a:gd name="connsiteY165-2756" fmla="*/ 2708526 h 4662389"/>
                <a:gd name="connsiteX166-2757" fmla="*/ 727019 w 3945255"/>
                <a:gd name="connsiteY166-2758" fmla="*/ 2424534 h 4662389"/>
                <a:gd name="connsiteX167-2759" fmla="*/ 738378 w 3945255"/>
                <a:gd name="connsiteY167-2760" fmla="*/ 3145873 h 4662389"/>
                <a:gd name="connsiteX168-2761" fmla="*/ 829256 w 3945255"/>
                <a:gd name="connsiteY168-2762" fmla="*/ 3094754 h 4662389"/>
                <a:gd name="connsiteX169-2763" fmla="*/ 829256 w 3945255"/>
                <a:gd name="connsiteY169-2764" fmla="*/ 3821773 h 4662389"/>
                <a:gd name="connsiteX170-2765" fmla="*/ 999651 w 3945255"/>
                <a:gd name="connsiteY170-2766" fmla="*/ 3719536 h 4662389"/>
                <a:gd name="connsiteX171-2767" fmla="*/ 976932 w 3945255"/>
                <a:gd name="connsiteY171-2768" fmla="*/ 1583918 h 4662389"/>
                <a:gd name="connsiteX172-2769" fmla="*/ 979047 w 3945255"/>
                <a:gd name="connsiteY172-2770" fmla="*/ 1582611 h 4662389"/>
                <a:gd name="connsiteX173-2771" fmla="*/ 979047 w 3945255"/>
                <a:gd name="connsiteY173-2772" fmla="*/ 1309798 h 4662389"/>
                <a:gd name="connsiteX174-2773" fmla="*/ 979047 w 3945255"/>
                <a:gd name="connsiteY174-2774" fmla="*/ 770583 h 4662389"/>
                <a:gd name="connsiteX175-2775" fmla="*/ 983808 w 3945255"/>
                <a:gd name="connsiteY175-2776" fmla="*/ 535693 h 4662389"/>
                <a:gd name="connsiteX176-2777" fmla="*/ 1983920 w 3945255"/>
                <a:gd name="connsiteY176-2778" fmla="*/ 0 h 4662389"/>
                <a:gd name="connsiteX0-2779" fmla="*/ 3446864 w 3945255"/>
                <a:gd name="connsiteY0-2780" fmla="*/ 4123218 h 4662389"/>
                <a:gd name="connsiteX1-2781" fmla="*/ 3446864 w 3945255"/>
                <a:gd name="connsiteY1-2782" fmla="*/ 4355821 h 4662389"/>
                <a:gd name="connsiteX2-2783" fmla="*/ 3745237 w 3945255"/>
                <a:gd name="connsiteY2-2784" fmla="*/ 4467717 h 4662389"/>
                <a:gd name="connsiteX3-2785" fmla="*/ 3745237 w 3945255"/>
                <a:gd name="connsiteY3-2786" fmla="*/ 4235113 h 4662389"/>
                <a:gd name="connsiteX4-2787" fmla="*/ 3446864 w 3945255"/>
                <a:gd name="connsiteY4-2788" fmla="*/ 4123218 h 4662389"/>
                <a:gd name="connsiteX5-2789" fmla="*/ 3056988 w 3945255"/>
                <a:gd name="connsiteY5-2790" fmla="*/ 4003521 h 4662389"/>
                <a:gd name="connsiteX6-2791" fmla="*/ 3056988 w 3945255"/>
                <a:gd name="connsiteY6-2792" fmla="*/ 4236124 h 4662389"/>
                <a:gd name="connsiteX7-2793" fmla="*/ 3355361 w 3945255"/>
                <a:gd name="connsiteY7-2794" fmla="*/ 4348020 h 4662389"/>
                <a:gd name="connsiteX8-2795" fmla="*/ 3355361 w 3945255"/>
                <a:gd name="connsiteY8-2796" fmla="*/ 4115416 h 4662389"/>
                <a:gd name="connsiteX9-2797" fmla="*/ 3056988 w 3945255"/>
                <a:gd name="connsiteY9-2798" fmla="*/ 4003521 h 4662389"/>
                <a:gd name="connsiteX10-2799" fmla="*/ 377706 w 3945255"/>
                <a:gd name="connsiteY10-2800" fmla="*/ 4002966 h 4662389"/>
                <a:gd name="connsiteX11-2801" fmla="*/ 153973 w 3945255"/>
                <a:gd name="connsiteY11-2802" fmla="*/ 4115620 h 4662389"/>
                <a:gd name="connsiteX12-2803" fmla="*/ 153973 w 3945255"/>
                <a:gd name="connsiteY12-2804" fmla="*/ 4370240 h 4662389"/>
                <a:gd name="connsiteX13-2805" fmla="*/ 377706 w 3945255"/>
                <a:gd name="connsiteY13-2806" fmla="*/ 4257586 h 4662389"/>
                <a:gd name="connsiteX14-2807" fmla="*/ 377706 w 3945255"/>
                <a:gd name="connsiteY14-2808" fmla="*/ 4002966 h 4662389"/>
                <a:gd name="connsiteX15-2809" fmla="*/ 667372 w 3945255"/>
                <a:gd name="connsiteY15-2810" fmla="*/ 3855207 h 4662389"/>
                <a:gd name="connsiteX16-2811" fmla="*/ 443639 w 3945255"/>
                <a:gd name="connsiteY16-2812" fmla="*/ 3967861 h 4662389"/>
                <a:gd name="connsiteX17-2813" fmla="*/ 443639 w 3945255"/>
                <a:gd name="connsiteY17-2814" fmla="*/ 4222480 h 4662389"/>
                <a:gd name="connsiteX18-2815" fmla="*/ 667372 w 3945255"/>
                <a:gd name="connsiteY18-2816" fmla="*/ 4109826 h 4662389"/>
                <a:gd name="connsiteX19-2817" fmla="*/ 667372 w 3945255"/>
                <a:gd name="connsiteY19-2818" fmla="*/ 3855207 h 4662389"/>
                <a:gd name="connsiteX20-2819" fmla="*/ 3446864 w 3945255"/>
                <a:gd name="connsiteY20-2820" fmla="*/ 3669395 h 4662389"/>
                <a:gd name="connsiteX21-2821" fmla="*/ 3446864 w 3945255"/>
                <a:gd name="connsiteY21-2822" fmla="*/ 3901998 h 4662389"/>
                <a:gd name="connsiteX22-2823" fmla="*/ 3745237 w 3945255"/>
                <a:gd name="connsiteY22-2824" fmla="*/ 4013893 h 4662389"/>
                <a:gd name="connsiteX23-2825" fmla="*/ 3745237 w 3945255"/>
                <a:gd name="connsiteY23-2826" fmla="*/ 3781290 h 4662389"/>
                <a:gd name="connsiteX24-2827" fmla="*/ 3446864 w 3945255"/>
                <a:gd name="connsiteY24-2828" fmla="*/ 3669395 h 4662389"/>
                <a:gd name="connsiteX25-2829" fmla="*/ 377703 w 3945255"/>
                <a:gd name="connsiteY25-2830" fmla="*/ 3594925 h 4662389"/>
                <a:gd name="connsiteX26-2831" fmla="*/ 153973 w 3945255"/>
                <a:gd name="connsiteY26-2832" fmla="*/ 3707579 h 4662389"/>
                <a:gd name="connsiteX27-2833" fmla="*/ 153973 w 3945255"/>
                <a:gd name="connsiteY27-2834" fmla="*/ 3962199 h 4662389"/>
                <a:gd name="connsiteX28-2835" fmla="*/ 377703 w 3945255"/>
                <a:gd name="connsiteY28-2836" fmla="*/ 3849545 h 4662389"/>
                <a:gd name="connsiteX29-2837" fmla="*/ 377703 w 3945255"/>
                <a:gd name="connsiteY29-2838" fmla="*/ 3594925 h 4662389"/>
                <a:gd name="connsiteX30-2839" fmla="*/ 3056988 w 3945255"/>
                <a:gd name="connsiteY30-2840" fmla="*/ 3549698 h 4662389"/>
                <a:gd name="connsiteX31-2841" fmla="*/ 3056988 w 3945255"/>
                <a:gd name="connsiteY31-2842" fmla="*/ 3782301 h 4662389"/>
                <a:gd name="connsiteX32-2843" fmla="*/ 3355361 w 3945255"/>
                <a:gd name="connsiteY32-2844" fmla="*/ 3894196 h 4662389"/>
                <a:gd name="connsiteX33-2845" fmla="*/ 3355361 w 3945255"/>
                <a:gd name="connsiteY33-2846" fmla="*/ 3661593 h 4662389"/>
                <a:gd name="connsiteX34-2847" fmla="*/ 3056988 w 3945255"/>
                <a:gd name="connsiteY34-2848" fmla="*/ 3549698 h 4662389"/>
                <a:gd name="connsiteX35-2849" fmla="*/ 1408610 w 3945255"/>
                <a:gd name="connsiteY35-2850" fmla="*/ 3486259 h 4662389"/>
                <a:gd name="connsiteX36-2851" fmla="*/ 1088299 w 3945255"/>
                <a:gd name="connsiteY36-2852" fmla="*/ 3684139 h 4662389"/>
                <a:gd name="connsiteX37-2853" fmla="*/ 1088299 w 3945255"/>
                <a:gd name="connsiteY37-2854" fmla="*/ 3980410 h 4662389"/>
                <a:gd name="connsiteX38-2855" fmla="*/ 1408610 w 3945255"/>
                <a:gd name="connsiteY38-2856" fmla="*/ 3782530 h 4662389"/>
                <a:gd name="connsiteX39-2857" fmla="*/ 1408610 w 3945255"/>
                <a:gd name="connsiteY39-2858" fmla="*/ 3486259 h 4662389"/>
                <a:gd name="connsiteX40-2859" fmla="*/ 667369 w 3945255"/>
                <a:gd name="connsiteY40-2860" fmla="*/ 3447165 h 4662389"/>
                <a:gd name="connsiteX41-2861" fmla="*/ 443639 w 3945255"/>
                <a:gd name="connsiteY41-2862" fmla="*/ 3559819 h 4662389"/>
                <a:gd name="connsiteX42-2863" fmla="*/ 443639 w 3945255"/>
                <a:gd name="connsiteY42-2864" fmla="*/ 3814439 h 4662389"/>
                <a:gd name="connsiteX43-2865" fmla="*/ 667369 w 3945255"/>
                <a:gd name="connsiteY43-2866" fmla="*/ 3701785 h 4662389"/>
                <a:gd name="connsiteX44-2867" fmla="*/ 667369 w 3945255"/>
                <a:gd name="connsiteY44-2868" fmla="*/ 3447165 h 4662389"/>
                <a:gd name="connsiteX45-2869" fmla="*/ 2965484 w 3945255"/>
                <a:gd name="connsiteY45-2870" fmla="*/ 3248199 h 4662389"/>
                <a:gd name="connsiteX46-2871" fmla="*/ 3945255 w 3945255"/>
                <a:gd name="connsiteY46-2872" fmla="*/ 3546392 h 4662389"/>
                <a:gd name="connsiteX47-2873" fmla="*/ 3945255 w 3945255"/>
                <a:gd name="connsiteY47-2874" fmla="*/ 4651540 h 4662389"/>
                <a:gd name="connsiteX48-2875" fmla="*/ 2965484 w 3945255"/>
                <a:gd name="connsiteY48-2876" fmla="*/ 4653960 h 4662389"/>
                <a:gd name="connsiteX49-2877" fmla="*/ 2965484 w 3945255"/>
                <a:gd name="connsiteY49-2878" fmla="*/ 3248199 h 4662389"/>
                <a:gd name="connsiteX50-2879" fmla="*/ 363517 w 3945255"/>
                <a:gd name="connsiteY50-2880" fmla="*/ 3212324 h 4662389"/>
                <a:gd name="connsiteX51-2881" fmla="*/ 139783 w 3945255"/>
                <a:gd name="connsiteY51-2882" fmla="*/ 3324978 h 4662389"/>
                <a:gd name="connsiteX52-2883" fmla="*/ 139783 w 3945255"/>
                <a:gd name="connsiteY52-2884" fmla="*/ 3579598 h 4662389"/>
                <a:gd name="connsiteX53-2885" fmla="*/ 363517 w 3945255"/>
                <a:gd name="connsiteY53-2886" fmla="*/ 3466944 h 4662389"/>
                <a:gd name="connsiteX54-2887" fmla="*/ 363517 w 3945255"/>
                <a:gd name="connsiteY54-2888" fmla="*/ 3212324 h 4662389"/>
                <a:gd name="connsiteX55-2889" fmla="*/ 1853354 w 3945255"/>
                <a:gd name="connsiteY55-2890" fmla="*/ 3201861 h 4662389"/>
                <a:gd name="connsiteX56-2891" fmla="*/ 1533047 w 3945255"/>
                <a:gd name="connsiteY56-2892" fmla="*/ 3399741 h 4662389"/>
                <a:gd name="connsiteX57-2893" fmla="*/ 1533047 w 3945255"/>
                <a:gd name="connsiteY57-2894" fmla="*/ 3696012 h 4662389"/>
                <a:gd name="connsiteX58-2895" fmla="*/ 1853354 w 3945255"/>
                <a:gd name="connsiteY58-2896" fmla="*/ 3520357 h 4662389"/>
                <a:gd name="connsiteX59-2897" fmla="*/ 1853354 w 3945255"/>
                <a:gd name="connsiteY59-2898" fmla="*/ 3201861 h 4662389"/>
                <a:gd name="connsiteX60-2899" fmla="*/ 653183 w 3945255"/>
                <a:gd name="connsiteY60-2900" fmla="*/ 3064565 h 4662389"/>
                <a:gd name="connsiteX61-2901" fmla="*/ 429449 w 3945255"/>
                <a:gd name="connsiteY61-2902" fmla="*/ 3177218 h 4662389"/>
                <a:gd name="connsiteX62-2903" fmla="*/ 429449 w 3945255"/>
                <a:gd name="connsiteY62-2904" fmla="*/ 3431838 h 4662389"/>
                <a:gd name="connsiteX63-2905" fmla="*/ 653183 w 3945255"/>
                <a:gd name="connsiteY63-2906" fmla="*/ 3319184 h 4662389"/>
                <a:gd name="connsiteX64-2907" fmla="*/ 653183 w 3945255"/>
                <a:gd name="connsiteY64-2908" fmla="*/ 3064565 h 4662389"/>
                <a:gd name="connsiteX65-2909" fmla="*/ 1408606 w 3945255"/>
                <a:gd name="connsiteY65-2910" fmla="*/ 2985711 h 4662389"/>
                <a:gd name="connsiteX66-2911" fmla="*/ 1088299 w 3945255"/>
                <a:gd name="connsiteY66-2912" fmla="*/ 3183591 h 4662389"/>
                <a:gd name="connsiteX67-2913" fmla="*/ 1088299 w 3945255"/>
                <a:gd name="connsiteY67-2914" fmla="*/ 3479862 h 4662389"/>
                <a:gd name="connsiteX68-2915" fmla="*/ 1408606 w 3945255"/>
                <a:gd name="connsiteY68-2916" fmla="*/ 3281981 h 4662389"/>
                <a:gd name="connsiteX69-2917" fmla="*/ 1408606 w 3945255"/>
                <a:gd name="connsiteY69-2918" fmla="*/ 2985711 h 4662389"/>
                <a:gd name="connsiteX70-2919" fmla="*/ 363513 w 3945255"/>
                <a:gd name="connsiteY70-2920" fmla="*/ 2758150 h 4662389"/>
                <a:gd name="connsiteX71-2921" fmla="*/ 139783 w 3945255"/>
                <a:gd name="connsiteY71-2922" fmla="*/ 2870804 h 4662389"/>
                <a:gd name="connsiteX72-2923" fmla="*/ 139783 w 3945255"/>
                <a:gd name="connsiteY72-2924" fmla="*/ 3125424 h 4662389"/>
                <a:gd name="connsiteX73-2925" fmla="*/ 363513 w 3945255"/>
                <a:gd name="connsiteY73-2926" fmla="*/ 3012770 h 4662389"/>
                <a:gd name="connsiteX74-2927" fmla="*/ 363513 w 3945255"/>
                <a:gd name="connsiteY74-2928" fmla="*/ 2758150 h 4662389"/>
                <a:gd name="connsiteX75-2929" fmla="*/ 1853354 w 3945255"/>
                <a:gd name="connsiteY75-2930" fmla="*/ 2701313 h 4662389"/>
                <a:gd name="connsiteX76-2931" fmla="*/ 1533044 w 3945255"/>
                <a:gd name="connsiteY76-2932" fmla="*/ 2899193 h 4662389"/>
                <a:gd name="connsiteX77-2933" fmla="*/ 1533044 w 3945255"/>
                <a:gd name="connsiteY77-2934" fmla="*/ 3195464 h 4662389"/>
                <a:gd name="connsiteX78-2935" fmla="*/ 1853354 w 3945255"/>
                <a:gd name="connsiteY78-2936" fmla="*/ 2997584 h 4662389"/>
                <a:gd name="connsiteX79-2937" fmla="*/ 1853354 w 3945255"/>
                <a:gd name="connsiteY79-2938" fmla="*/ 2701313 h 4662389"/>
                <a:gd name="connsiteX80-2939" fmla="*/ 638367 w 3945255"/>
                <a:gd name="connsiteY80-2940" fmla="*/ 2645144 h 4662389"/>
                <a:gd name="connsiteX81-2941" fmla="*/ 414637 w 3945255"/>
                <a:gd name="connsiteY81-2942" fmla="*/ 2757798 h 4662389"/>
                <a:gd name="connsiteX82-2943" fmla="*/ 414637 w 3945255"/>
                <a:gd name="connsiteY82-2944" fmla="*/ 3012417 h 4662389"/>
                <a:gd name="connsiteX83-2945" fmla="*/ 638367 w 3945255"/>
                <a:gd name="connsiteY83-2946" fmla="*/ 2899763 h 4662389"/>
                <a:gd name="connsiteX84-2947" fmla="*/ 638367 w 3945255"/>
                <a:gd name="connsiteY84-2948" fmla="*/ 2645144 h 4662389"/>
                <a:gd name="connsiteX85-2949" fmla="*/ 1408606 w 3945255"/>
                <a:gd name="connsiteY85-2950" fmla="*/ 2518265 h 4662389"/>
                <a:gd name="connsiteX86-2951" fmla="*/ 1088296 w 3945255"/>
                <a:gd name="connsiteY86-2952" fmla="*/ 2716145 h 4662389"/>
                <a:gd name="connsiteX87-2953" fmla="*/ 1088296 w 3945255"/>
                <a:gd name="connsiteY87-2954" fmla="*/ 3012416 h 4662389"/>
                <a:gd name="connsiteX88-2955" fmla="*/ 1408606 w 3945255"/>
                <a:gd name="connsiteY88-2956" fmla="*/ 2814536 h 4662389"/>
                <a:gd name="connsiteX89-2957" fmla="*/ 1408606 w 3945255"/>
                <a:gd name="connsiteY89-2958" fmla="*/ 2518265 h 4662389"/>
                <a:gd name="connsiteX90-2959" fmla="*/ 1853351 w 3945255"/>
                <a:gd name="connsiteY90-2960" fmla="*/ 2233867 h 4662389"/>
                <a:gd name="connsiteX91-2961" fmla="*/ 1533044 w 3945255"/>
                <a:gd name="connsiteY91-2962" fmla="*/ 2431747 h 4662389"/>
                <a:gd name="connsiteX92-2963" fmla="*/ 1533044 w 3945255"/>
                <a:gd name="connsiteY92-2964" fmla="*/ 2728018 h 4662389"/>
                <a:gd name="connsiteX93-2965" fmla="*/ 1853351 w 3945255"/>
                <a:gd name="connsiteY93-2966" fmla="*/ 2530138 h 4662389"/>
                <a:gd name="connsiteX94-2967" fmla="*/ 1853351 w 3945255"/>
                <a:gd name="connsiteY94-2968" fmla="*/ 2233867 h 4662389"/>
                <a:gd name="connsiteX95-2969" fmla="*/ 1408603 w 3945255"/>
                <a:gd name="connsiteY95-2970" fmla="*/ 2024112 h 4662389"/>
                <a:gd name="connsiteX96-2971" fmla="*/ 1088296 w 3945255"/>
                <a:gd name="connsiteY96-2972" fmla="*/ 2221992 h 4662389"/>
                <a:gd name="connsiteX97-2973" fmla="*/ 1088296 w 3945255"/>
                <a:gd name="connsiteY97-2974" fmla="*/ 2518263 h 4662389"/>
                <a:gd name="connsiteX98-2975" fmla="*/ 1408603 w 3945255"/>
                <a:gd name="connsiteY98-2976" fmla="*/ 2320383 h 4662389"/>
                <a:gd name="connsiteX99-2977" fmla="*/ 1408603 w 3945255"/>
                <a:gd name="connsiteY99-2978" fmla="*/ 2024112 h 4662389"/>
                <a:gd name="connsiteX100-2979" fmla="*/ 1853351 w 3945255"/>
                <a:gd name="connsiteY100-2980" fmla="*/ 1739714 h 4662389"/>
                <a:gd name="connsiteX101-2981" fmla="*/ 1533040 w 3945255"/>
                <a:gd name="connsiteY101-2982" fmla="*/ 1937594 h 4662389"/>
                <a:gd name="connsiteX102-2983" fmla="*/ 1533040 w 3945255"/>
                <a:gd name="connsiteY102-2984" fmla="*/ 2233865 h 4662389"/>
                <a:gd name="connsiteX103-2985" fmla="*/ 1853351 w 3945255"/>
                <a:gd name="connsiteY103-2986" fmla="*/ 2035985 h 4662389"/>
                <a:gd name="connsiteX104-2987" fmla="*/ 1853351 w 3945255"/>
                <a:gd name="connsiteY104-2988" fmla="*/ 1739714 h 4662389"/>
                <a:gd name="connsiteX105-2989" fmla="*/ 1408603 w 3945255"/>
                <a:gd name="connsiteY105-2990" fmla="*/ 1529960 h 4662389"/>
                <a:gd name="connsiteX106-2991" fmla="*/ 1088292 w 3945255"/>
                <a:gd name="connsiteY106-2992" fmla="*/ 1727841 h 4662389"/>
                <a:gd name="connsiteX107-2993" fmla="*/ 1088292 w 3945255"/>
                <a:gd name="connsiteY107-2994" fmla="*/ 2024112 h 4662389"/>
                <a:gd name="connsiteX108-2995" fmla="*/ 1408603 w 3945255"/>
                <a:gd name="connsiteY108-2996" fmla="*/ 1826232 h 4662389"/>
                <a:gd name="connsiteX109-2997" fmla="*/ 1408603 w 3945255"/>
                <a:gd name="connsiteY109-2998" fmla="*/ 1529960 h 4662389"/>
                <a:gd name="connsiteX110-2999" fmla="*/ 1853347 w 3945255"/>
                <a:gd name="connsiteY110-3000" fmla="*/ 1245563 h 4662389"/>
                <a:gd name="connsiteX111-3001" fmla="*/ 1533040 w 3945255"/>
                <a:gd name="connsiteY111-3002" fmla="*/ 1443443 h 4662389"/>
                <a:gd name="connsiteX112-3003" fmla="*/ 1533040 w 3945255"/>
                <a:gd name="connsiteY112-3004" fmla="*/ 1739714 h 4662389"/>
                <a:gd name="connsiteX113-3005" fmla="*/ 1853347 w 3945255"/>
                <a:gd name="connsiteY113-3006" fmla="*/ 1541834 h 4662389"/>
                <a:gd name="connsiteX114-3007" fmla="*/ 1853347 w 3945255"/>
                <a:gd name="connsiteY114-3008" fmla="*/ 1245563 h 4662389"/>
                <a:gd name="connsiteX115-3009" fmla="*/ 1403074 w 3945255"/>
                <a:gd name="connsiteY115-3010" fmla="*/ 1047895 h 4662389"/>
                <a:gd name="connsiteX116-3011" fmla="*/ 1081355 w 3945255"/>
                <a:gd name="connsiteY116-3012" fmla="*/ 1229250 h 4662389"/>
                <a:gd name="connsiteX117-3013" fmla="*/ 1081355 w 3945255"/>
                <a:gd name="connsiteY117-3014" fmla="*/ 1391257 h 4662389"/>
                <a:gd name="connsiteX118-3015" fmla="*/ 1081355 w 3945255"/>
                <a:gd name="connsiteY118-3016" fmla="*/ 1511151 h 4662389"/>
                <a:gd name="connsiteX119-3017" fmla="*/ 1403703 w 3945255"/>
                <a:gd name="connsiteY119-3018" fmla="*/ 1329441 h 4662389"/>
                <a:gd name="connsiteX120-3019" fmla="*/ 1403237 w 3945255"/>
                <a:gd name="connsiteY120-3020" fmla="*/ 1209809 h 4662389"/>
                <a:gd name="connsiteX121-3021" fmla="*/ 1403703 w 3945255"/>
                <a:gd name="connsiteY121-3022" fmla="*/ 1209546 h 4662389"/>
                <a:gd name="connsiteX122-3023" fmla="*/ 1403074 w 3945255"/>
                <a:gd name="connsiteY122-3024" fmla="*/ 1047895 h 4662389"/>
                <a:gd name="connsiteX123-3025" fmla="*/ 1845986 w 3945255"/>
                <a:gd name="connsiteY123-3026" fmla="*/ 769289 h 4662389"/>
                <a:gd name="connsiteX124-3027" fmla="*/ 1524267 w 3945255"/>
                <a:gd name="connsiteY124-3028" fmla="*/ 950644 h 4662389"/>
                <a:gd name="connsiteX125-3029" fmla="*/ 1524267 w 3945255"/>
                <a:gd name="connsiteY125-3030" fmla="*/ 1112651 h 4662389"/>
                <a:gd name="connsiteX126-3031" fmla="*/ 1524267 w 3945255"/>
                <a:gd name="connsiteY126-3032" fmla="*/ 1232545 h 4662389"/>
                <a:gd name="connsiteX127-3033" fmla="*/ 1846615 w 3945255"/>
                <a:gd name="connsiteY127-3034" fmla="*/ 1050835 h 4662389"/>
                <a:gd name="connsiteX128-3035" fmla="*/ 1846149 w 3945255"/>
                <a:gd name="connsiteY128-3036" fmla="*/ 931203 h 4662389"/>
                <a:gd name="connsiteX129-3037" fmla="*/ 1846615 w 3945255"/>
                <a:gd name="connsiteY129-3038" fmla="*/ 930940 h 4662389"/>
                <a:gd name="connsiteX130-3039" fmla="*/ 1845986 w 3945255"/>
                <a:gd name="connsiteY130-3040" fmla="*/ 769289 h 4662389"/>
                <a:gd name="connsiteX131-3041" fmla="*/ 1403074 w 3945255"/>
                <a:gd name="connsiteY131-3042" fmla="*/ 557698 h 4662389"/>
                <a:gd name="connsiteX132-3043" fmla="*/ 1081355 w 3945255"/>
                <a:gd name="connsiteY132-3044" fmla="*/ 739053 h 4662389"/>
                <a:gd name="connsiteX133-3045" fmla="*/ 1081355 w 3945255"/>
                <a:gd name="connsiteY133-3046" fmla="*/ 901060 h 4662389"/>
                <a:gd name="connsiteX134-3047" fmla="*/ 1081355 w 3945255"/>
                <a:gd name="connsiteY134-3048" fmla="*/ 1020954 h 4662389"/>
                <a:gd name="connsiteX135-3049" fmla="*/ 1403703 w 3945255"/>
                <a:gd name="connsiteY135-3050" fmla="*/ 839244 h 4662389"/>
                <a:gd name="connsiteX136-3051" fmla="*/ 1403237 w 3945255"/>
                <a:gd name="connsiteY136-3052" fmla="*/ 719612 h 4662389"/>
                <a:gd name="connsiteX137-3053" fmla="*/ 1403703 w 3945255"/>
                <a:gd name="connsiteY137-3054" fmla="*/ 719349 h 4662389"/>
                <a:gd name="connsiteX138-3055" fmla="*/ 1403074 w 3945255"/>
                <a:gd name="connsiteY138-3056" fmla="*/ 557698 h 4662389"/>
                <a:gd name="connsiteX139-3057" fmla="*/ 1845986 w 3945255"/>
                <a:gd name="connsiteY139-3058" fmla="*/ 279092 h 4662389"/>
                <a:gd name="connsiteX140-3059" fmla="*/ 1524267 w 3945255"/>
                <a:gd name="connsiteY140-3060" fmla="*/ 460447 h 4662389"/>
                <a:gd name="connsiteX141-3061" fmla="*/ 1524267 w 3945255"/>
                <a:gd name="connsiteY141-3062" fmla="*/ 622454 h 4662389"/>
                <a:gd name="connsiteX142-3063" fmla="*/ 1524267 w 3945255"/>
                <a:gd name="connsiteY142-3064" fmla="*/ 742348 h 4662389"/>
                <a:gd name="connsiteX143-3065" fmla="*/ 1846615 w 3945255"/>
                <a:gd name="connsiteY143-3066" fmla="*/ 560638 h 4662389"/>
                <a:gd name="connsiteX144-3067" fmla="*/ 1846149 w 3945255"/>
                <a:gd name="connsiteY144-3068" fmla="*/ 441006 h 4662389"/>
                <a:gd name="connsiteX145-3069" fmla="*/ 1846615 w 3945255"/>
                <a:gd name="connsiteY145-3070" fmla="*/ 440743 h 4662389"/>
                <a:gd name="connsiteX146-3071" fmla="*/ 1845986 w 3945255"/>
                <a:gd name="connsiteY146-3072" fmla="*/ 279092 h 4662389"/>
                <a:gd name="connsiteX147-3073" fmla="*/ 2044241 w 3945255"/>
                <a:gd name="connsiteY147-3074" fmla="*/ 4811 h 4662389"/>
                <a:gd name="connsiteX148-3075" fmla="*/ 2918971 w 3945255"/>
                <a:gd name="connsiteY148-3076" fmla="*/ 490586 h 4662389"/>
                <a:gd name="connsiteX149-3077" fmla="*/ 2904930 w 3945255"/>
                <a:gd name="connsiteY149-3078" fmla="*/ 1476991 h 4662389"/>
                <a:gd name="connsiteX150-3079" fmla="*/ 2908076 w 3945255"/>
                <a:gd name="connsiteY150-3080" fmla="*/ 1478842 h 4662389"/>
                <a:gd name="connsiteX151-3081" fmla="*/ 2908076 w 3945255"/>
                <a:gd name="connsiteY151-3082" fmla="*/ 4656709 h 4662389"/>
                <a:gd name="connsiteX152-3083" fmla="*/ 2056101 w 3945255"/>
                <a:gd name="connsiteY152-3084" fmla="*/ 4656709 h 4662389"/>
                <a:gd name="connsiteX153-3085" fmla="*/ 2039061 w 3945255"/>
                <a:gd name="connsiteY153-3086" fmla="*/ 967657 h 4662389"/>
                <a:gd name="connsiteX154-3087" fmla="*/ 2039530 w 3945255"/>
                <a:gd name="connsiteY154-3088" fmla="*/ 967933 h 4662389"/>
                <a:gd name="connsiteX155-3089" fmla="*/ 2044241 w 3945255"/>
                <a:gd name="connsiteY155-3090" fmla="*/ 4811 h 4662389"/>
                <a:gd name="connsiteX156-3091" fmla="*/ 1983920 w 3945255"/>
                <a:gd name="connsiteY156-3092" fmla="*/ 0 h 4662389"/>
                <a:gd name="connsiteX157-3093" fmla="*/ 1987110 w 3945255"/>
                <a:gd name="connsiteY157-3094" fmla="*/ 773354 h 4662389"/>
                <a:gd name="connsiteX158-3095" fmla="*/ 1985653 w 3945255"/>
                <a:gd name="connsiteY158-3096" fmla="*/ 774129 h 4662389"/>
                <a:gd name="connsiteX159-3097" fmla="*/ 1986420 w 3945255"/>
                <a:gd name="connsiteY159-3098" fmla="*/ 960077 h 4662389"/>
                <a:gd name="connsiteX160-3099" fmla="*/ 1987942 w 3945255"/>
                <a:gd name="connsiteY160-3100" fmla="*/ 959137 h 4662389"/>
                <a:gd name="connsiteX161-3101" fmla="*/ 1987942 w 3945255"/>
                <a:gd name="connsiteY161-3102" fmla="*/ 4662389 h 4662389"/>
                <a:gd name="connsiteX162-3103" fmla="*/ 0 w 3945255"/>
                <a:gd name="connsiteY162-3104" fmla="*/ 4649609 h 4662389"/>
                <a:gd name="connsiteX163-3105" fmla="*/ 0 w 3945255"/>
                <a:gd name="connsiteY163-3106" fmla="*/ 3401466 h 4662389"/>
                <a:gd name="connsiteX164-3107" fmla="*/ 79518 w 3945255"/>
                <a:gd name="connsiteY164-3108" fmla="*/ 3378746 h 4662389"/>
                <a:gd name="connsiteX165-3109" fmla="*/ 68158 w 3945255"/>
                <a:gd name="connsiteY165-3110" fmla="*/ 2708526 h 4662389"/>
                <a:gd name="connsiteX166-3111" fmla="*/ 727019 w 3945255"/>
                <a:gd name="connsiteY166-3112" fmla="*/ 2424534 h 4662389"/>
                <a:gd name="connsiteX167-3113" fmla="*/ 738378 w 3945255"/>
                <a:gd name="connsiteY167-3114" fmla="*/ 3145873 h 4662389"/>
                <a:gd name="connsiteX168-3115" fmla="*/ 829256 w 3945255"/>
                <a:gd name="connsiteY168-3116" fmla="*/ 3094754 h 4662389"/>
                <a:gd name="connsiteX169-3117" fmla="*/ 829256 w 3945255"/>
                <a:gd name="connsiteY169-3118" fmla="*/ 3821773 h 4662389"/>
                <a:gd name="connsiteX170-3119" fmla="*/ 999651 w 3945255"/>
                <a:gd name="connsiteY170-3120" fmla="*/ 3719536 h 4662389"/>
                <a:gd name="connsiteX171-3121" fmla="*/ 976932 w 3945255"/>
                <a:gd name="connsiteY171-3122" fmla="*/ 1583918 h 4662389"/>
                <a:gd name="connsiteX172-3123" fmla="*/ 979047 w 3945255"/>
                <a:gd name="connsiteY172-3124" fmla="*/ 1582611 h 4662389"/>
                <a:gd name="connsiteX173-3125" fmla="*/ 979047 w 3945255"/>
                <a:gd name="connsiteY173-3126" fmla="*/ 1309798 h 4662389"/>
                <a:gd name="connsiteX174-3127" fmla="*/ 979047 w 3945255"/>
                <a:gd name="connsiteY174-3128" fmla="*/ 770583 h 4662389"/>
                <a:gd name="connsiteX175-3129" fmla="*/ 983808 w 3945255"/>
                <a:gd name="connsiteY175-3130" fmla="*/ 535693 h 4662389"/>
                <a:gd name="connsiteX176-3131" fmla="*/ 1983920 w 3945255"/>
                <a:gd name="connsiteY176-3132" fmla="*/ 0 h 46623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601" y="connsiteY150-602"/>
                </a:cxn>
                <a:cxn ang="0">
                  <a:pos x="connsiteX151-603" y="connsiteY151-604"/>
                </a:cxn>
                <a:cxn ang="0">
                  <a:pos x="connsiteX152-605" y="connsiteY152-606"/>
                </a:cxn>
                <a:cxn ang="0">
                  <a:pos x="connsiteX153-607" y="connsiteY153-608"/>
                </a:cxn>
                <a:cxn ang="0">
                  <a:pos x="connsiteX154-609" y="connsiteY154-610"/>
                </a:cxn>
                <a:cxn ang="0">
                  <a:pos x="connsiteX155-611" y="connsiteY155-612"/>
                </a:cxn>
                <a:cxn ang="0">
                  <a:pos x="connsiteX156-613" y="connsiteY156-614"/>
                </a:cxn>
                <a:cxn ang="0">
                  <a:pos x="connsiteX157-615" y="connsiteY157-616"/>
                </a:cxn>
                <a:cxn ang="0">
                  <a:pos x="connsiteX158-617" y="connsiteY158-618"/>
                </a:cxn>
                <a:cxn ang="0">
                  <a:pos x="connsiteX159-619" y="connsiteY159-620"/>
                </a:cxn>
                <a:cxn ang="0">
                  <a:pos x="connsiteX160-621" y="connsiteY160-622"/>
                </a:cxn>
                <a:cxn ang="0">
                  <a:pos x="connsiteX161-623" y="connsiteY161-624"/>
                </a:cxn>
                <a:cxn ang="0">
                  <a:pos x="connsiteX162-625" y="connsiteY162-626"/>
                </a:cxn>
                <a:cxn ang="0">
                  <a:pos x="connsiteX163-627" y="connsiteY163-628"/>
                </a:cxn>
                <a:cxn ang="0">
                  <a:pos x="connsiteX164-629" y="connsiteY164-630"/>
                </a:cxn>
                <a:cxn ang="0">
                  <a:pos x="connsiteX165-631" y="connsiteY165-632"/>
                </a:cxn>
                <a:cxn ang="0">
                  <a:pos x="connsiteX166-633" y="connsiteY166-634"/>
                </a:cxn>
                <a:cxn ang="0">
                  <a:pos x="connsiteX167-635" y="connsiteY167-636"/>
                </a:cxn>
                <a:cxn ang="0">
                  <a:pos x="connsiteX168-637" y="connsiteY168-638"/>
                </a:cxn>
                <a:cxn ang="0">
                  <a:pos x="connsiteX169-639" y="connsiteY169-640"/>
                </a:cxn>
                <a:cxn ang="0">
                  <a:pos x="connsiteX170-641" y="connsiteY170-642"/>
                </a:cxn>
                <a:cxn ang="0">
                  <a:pos x="connsiteX171-643" y="connsiteY171-644"/>
                </a:cxn>
                <a:cxn ang="0">
                  <a:pos x="connsiteX172-645" y="connsiteY172-646"/>
                </a:cxn>
                <a:cxn ang="0">
                  <a:pos x="connsiteX173-647" y="connsiteY173-648"/>
                </a:cxn>
                <a:cxn ang="0">
                  <a:pos x="connsiteX174-649" y="connsiteY174-650"/>
                </a:cxn>
                <a:cxn ang="0">
                  <a:pos x="connsiteX175-651" y="connsiteY175-652"/>
                </a:cxn>
                <a:cxn ang="0">
                  <a:pos x="connsiteX176-653" y="connsiteY176-654"/>
                </a:cxn>
              </a:cxnLst>
              <a:rect l="l" t="t" r="r" b="b"/>
              <a:pathLst>
                <a:path w="3945255" h="4662389">
                  <a:moveTo>
                    <a:pt x="3446864" y="4123218"/>
                  </a:moveTo>
                  <a:lnTo>
                    <a:pt x="3446864" y="4355821"/>
                  </a:lnTo>
                  <a:lnTo>
                    <a:pt x="3745237" y="4467717"/>
                  </a:lnTo>
                  <a:lnTo>
                    <a:pt x="3745237" y="4235113"/>
                  </a:lnTo>
                  <a:lnTo>
                    <a:pt x="3446864" y="4123218"/>
                  </a:lnTo>
                  <a:close/>
                  <a:moveTo>
                    <a:pt x="3056988" y="4003521"/>
                  </a:moveTo>
                  <a:lnTo>
                    <a:pt x="3056988" y="4236124"/>
                  </a:lnTo>
                  <a:lnTo>
                    <a:pt x="3355361" y="4348020"/>
                  </a:lnTo>
                  <a:lnTo>
                    <a:pt x="3355361" y="4115416"/>
                  </a:lnTo>
                  <a:lnTo>
                    <a:pt x="3056988" y="4003521"/>
                  </a:lnTo>
                  <a:close/>
                  <a:moveTo>
                    <a:pt x="377706" y="4002966"/>
                  </a:moveTo>
                  <a:lnTo>
                    <a:pt x="153973" y="4115620"/>
                  </a:lnTo>
                  <a:lnTo>
                    <a:pt x="153973" y="4370240"/>
                  </a:lnTo>
                  <a:lnTo>
                    <a:pt x="377706" y="4257586"/>
                  </a:lnTo>
                  <a:lnTo>
                    <a:pt x="377706" y="4002966"/>
                  </a:lnTo>
                  <a:close/>
                  <a:moveTo>
                    <a:pt x="667372" y="3855207"/>
                  </a:moveTo>
                  <a:lnTo>
                    <a:pt x="443639" y="3967861"/>
                  </a:lnTo>
                  <a:lnTo>
                    <a:pt x="443639" y="4222480"/>
                  </a:lnTo>
                  <a:lnTo>
                    <a:pt x="667372" y="4109826"/>
                  </a:lnTo>
                  <a:lnTo>
                    <a:pt x="667372" y="3855207"/>
                  </a:lnTo>
                  <a:close/>
                  <a:moveTo>
                    <a:pt x="3446864" y="3669395"/>
                  </a:moveTo>
                  <a:lnTo>
                    <a:pt x="3446864" y="3901998"/>
                  </a:lnTo>
                  <a:lnTo>
                    <a:pt x="3745237" y="4013893"/>
                  </a:lnTo>
                  <a:lnTo>
                    <a:pt x="3745237" y="3781290"/>
                  </a:lnTo>
                  <a:lnTo>
                    <a:pt x="3446864" y="3669395"/>
                  </a:lnTo>
                  <a:close/>
                  <a:moveTo>
                    <a:pt x="377703" y="3594925"/>
                  </a:moveTo>
                  <a:lnTo>
                    <a:pt x="153973" y="3707579"/>
                  </a:lnTo>
                  <a:lnTo>
                    <a:pt x="153973" y="3962199"/>
                  </a:lnTo>
                  <a:lnTo>
                    <a:pt x="377703" y="3849545"/>
                  </a:lnTo>
                  <a:lnTo>
                    <a:pt x="377703" y="3594925"/>
                  </a:lnTo>
                  <a:close/>
                  <a:moveTo>
                    <a:pt x="3056988" y="3549698"/>
                  </a:moveTo>
                  <a:lnTo>
                    <a:pt x="3056988" y="3782301"/>
                  </a:lnTo>
                  <a:lnTo>
                    <a:pt x="3355361" y="3894196"/>
                  </a:lnTo>
                  <a:lnTo>
                    <a:pt x="3355361" y="3661593"/>
                  </a:lnTo>
                  <a:lnTo>
                    <a:pt x="3056988" y="3549698"/>
                  </a:lnTo>
                  <a:close/>
                  <a:moveTo>
                    <a:pt x="1408610" y="3486259"/>
                  </a:moveTo>
                  <a:lnTo>
                    <a:pt x="1088299" y="3684139"/>
                  </a:lnTo>
                  <a:lnTo>
                    <a:pt x="1088299" y="3980410"/>
                  </a:lnTo>
                  <a:lnTo>
                    <a:pt x="1408610" y="3782530"/>
                  </a:lnTo>
                  <a:lnTo>
                    <a:pt x="1408610" y="3486259"/>
                  </a:lnTo>
                  <a:close/>
                  <a:moveTo>
                    <a:pt x="667369" y="3447165"/>
                  </a:moveTo>
                  <a:lnTo>
                    <a:pt x="443639" y="3559819"/>
                  </a:lnTo>
                  <a:lnTo>
                    <a:pt x="443639" y="3814439"/>
                  </a:lnTo>
                  <a:lnTo>
                    <a:pt x="667369" y="3701785"/>
                  </a:lnTo>
                  <a:lnTo>
                    <a:pt x="667369" y="3447165"/>
                  </a:lnTo>
                  <a:close/>
                  <a:moveTo>
                    <a:pt x="2965484" y="3248199"/>
                  </a:moveTo>
                  <a:lnTo>
                    <a:pt x="3945255" y="3546392"/>
                  </a:lnTo>
                  <a:lnTo>
                    <a:pt x="3945255" y="4651540"/>
                  </a:lnTo>
                  <a:lnTo>
                    <a:pt x="2965484" y="4653960"/>
                  </a:lnTo>
                  <a:lnTo>
                    <a:pt x="2965484" y="3248199"/>
                  </a:lnTo>
                  <a:close/>
                  <a:moveTo>
                    <a:pt x="363517" y="3212324"/>
                  </a:moveTo>
                  <a:lnTo>
                    <a:pt x="139783" y="3324978"/>
                  </a:lnTo>
                  <a:lnTo>
                    <a:pt x="139783" y="3579598"/>
                  </a:lnTo>
                  <a:lnTo>
                    <a:pt x="363517" y="3466944"/>
                  </a:lnTo>
                  <a:lnTo>
                    <a:pt x="363517" y="3212324"/>
                  </a:lnTo>
                  <a:close/>
                  <a:moveTo>
                    <a:pt x="1853354" y="3201861"/>
                  </a:moveTo>
                  <a:lnTo>
                    <a:pt x="1533047" y="3399741"/>
                  </a:lnTo>
                  <a:lnTo>
                    <a:pt x="1533047" y="3696012"/>
                  </a:lnTo>
                  <a:cubicBezTo>
                    <a:pt x="1639816" y="3630052"/>
                    <a:pt x="1746585" y="3586317"/>
                    <a:pt x="1853354" y="3520357"/>
                  </a:cubicBezTo>
                  <a:lnTo>
                    <a:pt x="1853354" y="3201861"/>
                  </a:lnTo>
                  <a:close/>
                  <a:moveTo>
                    <a:pt x="653183" y="3064565"/>
                  </a:moveTo>
                  <a:lnTo>
                    <a:pt x="429449" y="3177218"/>
                  </a:lnTo>
                  <a:lnTo>
                    <a:pt x="429449" y="3431838"/>
                  </a:lnTo>
                  <a:lnTo>
                    <a:pt x="653183" y="3319184"/>
                  </a:lnTo>
                  <a:lnTo>
                    <a:pt x="653183" y="3064565"/>
                  </a:lnTo>
                  <a:close/>
                  <a:moveTo>
                    <a:pt x="1408606" y="2985711"/>
                  </a:moveTo>
                  <a:lnTo>
                    <a:pt x="1088299" y="3183591"/>
                  </a:lnTo>
                  <a:lnTo>
                    <a:pt x="1088299" y="3479862"/>
                  </a:lnTo>
                  <a:lnTo>
                    <a:pt x="1408606" y="3281981"/>
                  </a:lnTo>
                  <a:lnTo>
                    <a:pt x="1408606" y="2985711"/>
                  </a:lnTo>
                  <a:close/>
                  <a:moveTo>
                    <a:pt x="363513" y="2758150"/>
                  </a:moveTo>
                  <a:lnTo>
                    <a:pt x="139783" y="2870804"/>
                  </a:lnTo>
                  <a:lnTo>
                    <a:pt x="139783" y="3125424"/>
                  </a:lnTo>
                  <a:lnTo>
                    <a:pt x="363513" y="3012770"/>
                  </a:lnTo>
                  <a:lnTo>
                    <a:pt x="363513" y="2758150"/>
                  </a:lnTo>
                  <a:close/>
                  <a:moveTo>
                    <a:pt x="1853354" y="2701313"/>
                  </a:moveTo>
                  <a:lnTo>
                    <a:pt x="1533044" y="2899193"/>
                  </a:lnTo>
                  <a:lnTo>
                    <a:pt x="1533044" y="3195464"/>
                  </a:lnTo>
                  <a:lnTo>
                    <a:pt x="1853354" y="2997584"/>
                  </a:lnTo>
                  <a:lnTo>
                    <a:pt x="1853354" y="2701313"/>
                  </a:lnTo>
                  <a:close/>
                  <a:moveTo>
                    <a:pt x="638367" y="2645144"/>
                  </a:moveTo>
                  <a:lnTo>
                    <a:pt x="414637" y="2757798"/>
                  </a:lnTo>
                  <a:lnTo>
                    <a:pt x="414637" y="3012417"/>
                  </a:lnTo>
                  <a:lnTo>
                    <a:pt x="638367" y="2899763"/>
                  </a:lnTo>
                  <a:lnTo>
                    <a:pt x="638367" y="2645144"/>
                  </a:lnTo>
                  <a:close/>
                  <a:moveTo>
                    <a:pt x="1408606" y="2518265"/>
                  </a:moveTo>
                  <a:lnTo>
                    <a:pt x="1088296" y="2716145"/>
                  </a:lnTo>
                  <a:lnTo>
                    <a:pt x="1088296" y="3012416"/>
                  </a:lnTo>
                  <a:lnTo>
                    <a:pt x="1408606" y="2814536"/>
                  </a:lnTo>
                  <a:lnTo>
                    <a:pt x="1408606" y="2518265"/>
                  </a:lnTo>
                  <a:close/>
                  <a:moveTo>
                    <a:pt x="1853351" y="2233867"/>
                  </a:moveTo>
                  <a:lnTo>
                    <a:pt x="1533044" y="2431747"/>
                  </a:lnTo>
                  <a:lnTo>
                    <a:pt x="1533044" y="2728018"/>
                  </a:lnTo>
                  <a:lnTo>
                    <a:pt x="1853351" y="2530138"/>
                  </a:lnTo>
                  <a:lnTo>
                    <a:pt x="1853351" y="2233867"/>
                  </a:lnTo>
                  <a:close/>
                  <a:moveTo>
                    <a:pt x="1408603" y="2024112"/>
                  </a:moveTo>
                  <a:lnTo>
                    <a:pt x="1088296" y="2221992"/>
                  </a:lnTo>
                  <a:lnTo>
                    <a:pt x="1088296" y="2518263"/>
                  </a:lnTo>
                  <a:lnTo>
                    <a:pt x="1408603" y="2320383"/>
                  </a:lnTo>
                  <a:lnTo>
                    <a:pt x="1408603" y="2024112"/>
                  </a:lnTo>
                  <a:close/>
                  <a:moveTo>
                    <a:pt x="1853351" y="1739714"/>
                  </a:moveTo>
                  <a:lnTo>
                    <a:pt x="1533040" y="1937594"/>
                  </a:lnTo>
                  <a:lnTo>
                    <a:pt x="1533040" y="2233865"/>
                  </a:lnTo>
                  <a:lnTo>
                    <a:pt x="1853351" y="2035985"/>
                  </a:lnTo>
                  <a:lnTo>
                    <a:pt x="1853351" y="1739714"/>
                  </a:lnTo>
                  <a:close/>
                  <a:moveTo>
                    <a:pt x="1408603" y="1529960"/>
                  </a:moveTo>
                  <a:lnTo>
                    <a:pt x="1088292" y="1727841"/>
                  </a:lnTo>
                  <a:lnTo>
                    <a:pt x="1088292" y="2024112"/>
                  </a:lnTo>
                  <a:lnTo>
                    <a:pt x="1408603" y="1826232"/>
                  </a:lnTo>
                  <a:lnTo>
                    <a:pt x="1408603" y="1529960"/>
                  </a:lnTo>
                  <a:close/>
                  <a:moveTo>
                    <a:pt x="1853347" y="1245563"/>
                  </a:moveTo>
                  <a:lnTo>
                    <a:pt x="1533040" y="1443443"/>
                  </a:lnTo>
                  <a:lnTo>
                    <a:pt x="1533040" y="1739714"/>
                  </a:lnTo>
                  <a:lnTo>
                    <a:pt x="1853347" y="1541834"/>
                  </a:lnTo>
                  <a:lnTo>
                    <a:pt x="1853347" y="1245563"/>
                  </a:lnTo>
                  <a:close/>
                  <a:moveTo>
                    <a:pt x="1403074" y="1047895"/>
                  </a:moveTo>
                  <a:lnTo>
                    <a:pt x="1081355" y="1229250"/>
                  </a:lnTo>
                  <a:lnTo>
                    <a:pt x="1081355" y="1391257"/>
                  </a:lnTo>
                  <a:lnTo>
                    <a:pt x="1081355" y="1511151"/>
                  </a:lnTo>
                  <a:lnTo>
                    <a:pt x="1403703" y="1329441"/>
                  </a:lnTo>
                  <a:cubicBezTo>
                    <a:pt x="1403548" y="1289564"/>
                    <a:pt x="1403392" y="1249686"/>
                    <a:pt x="1403237" y="1209809"/>
                  </a:cubicBezTo>
                  <a:lnTo>
                    <a:pt x="1403703" y="1209546"/>
                  </a:lnTo>
                  <a:cubicBezTo>
                    <a:pt x="1403493" y="1155662"/>
                    <a:pt x="1403284" y="1101779"/>
                    <a:pt x="1403074" y="1047895"/>
                  </a:cubicBezTo>
                  <a:close/>
                  <a:moveTo>
                    <a:pt x="1845986" y="769289"/>
                  </a:moveTo>
                  <a:lnTo>
                    <a:pt x="1524267" y="950644"/>
                  </a:lnTo>
                  <a:lnTo>
                    <a:pt x="1524267" y="1112651"/>
                  </a:lnTo>
                  <a:lnTo>
                    <a:pt x="1524267" y="1232545"/>
                  </a:lnTo>
                  <a:lnTo>
                    <a:pt x="1846615" y="1050835"/>
                  </a:lnTo>
                  <a:cubicBezTo>
                    <a:pt x="1846460" y="1010958"/>
                    <a:pt x="1846304" y="971080"/>
                    <a:pt x="1846149" y="931203"/>
                  </a:cubicBezTo>
                  <a:lnTo>
                    <a:pt x="1846615" y="930940"/>
                  </a:lnTo>
                  <a:cubicBezTo>
                    <a:pt x="1846405" y="877056"/>
                    <a:pt x="1846196" y="823173"/>
                    <a:pt x="1845986" y="769289"/>
                  </a:cubicBezTo>
                  <a:close/>
                  <a:moveTo>
                    <a:pt x="1403074" y="557698"/>
                  </a:moveTo>
                  <a:lnTo>
                    <a:pt x="1081355" y="739053"/>
                  </a:lnTo>
                  <a:lnTo>
                    <a:pt x="1081355" y="901060"/>
                  </a:lnTo>
                  <a:lnTo>
                    <a:pt x="1081355" y="1020954"/>
                  </a:lnTo>
                  <a:lnTo>
                    <a:pt x="1403703" y="839244"/>
                  </a:lnTo>
                  <a:cubicBezTo>
                    <a:pt x="1403548" y="799367"/>
                    <a:pt x="1403392" y="759489"/>
                    <a:pt x="1403237" y="719612"/>
                  </a:cubicBezTo>
                  <a:lnTo>
                    <a:pt x="1403703" y="719349"/>
                  </a:lnTo>
                  <a:cubicBezTo>
                    <a:pt x="1403493" y="665465"/>
                    <a:pt x="1403284" y="611582"/>
                    <a:pt x="1403074" y="557698"/>
                  </a:cubicBezTo>
                  <a:close/>
                  <a:moveTo>
                    <a:pt x="1845986" y="279092"/>
                  </a:moveTo>
                  <a:lnTo>
                    <a:pt x="1524267" y="460447"/>
                  </a:lnTo>
                  <a:lnTo>
                    <a:pt x="1524267" y="622454"/>
                  </a:lnTo>
                  <a:lnTo>
                    <a:pt x="1524267" y="742348"/>
                  </a:lnTo>
                  <a:lnTo>
                    <a:pt x="1846615" y="560638"/>
                  </a:lnTo>
                  <a:cubicBezTo>
                    <a:pt x="1846460" y="520761"/>
                    <a:pt x="1846304" y="480883"/>
                    <a:pt x="1846149" y="441006"/>
                  </a:cubicBezTo>
                  <a:lnTo>
                    <a:pt x="1846615" y="440743"/>
                  </a:lnTo>
                  <a:cubicBezTo>
                    <a:pt x="1846405" y="386859"/>
                    <a:pt x="1846196" y="332976"/>
                    <a:pt x="1845986" y="279092"/>
                  </a:cubicBezTo>
                  <a:close/>
                  <a:moveTo>
                    <a:pt x="2044241" y="4811"/>
                  </a:moveTo>
                  <a:lnTo>
                    <a:pt x="2918971" y="490586"/>
                  </a:lnTo>
                  <a:lnTo>
                    <a:pt x="2904930" y="1476991"/>
                  </a:lnTo>
                  <a:lnTo>
                    <a:pt x="2908076" y="1478842"/>
                  </a:lnTo>
                  <a:lnTo>
                    <a:pt x="2908076" y="4656709"/>
                  </a:lnTo>
                  <a:lnTo>
                    <a:pt x="2056101" y="4656709"/>
                  </a:lnTo>
                  <a:lnTo>
                    <a:pt x="2039061" y="967657"/>
                  </a:lnTo>
                  <a:lnTo>
                    <a:pt x="2039530" y="967933"/>
                  </a:lnTo>
                  <a:cubicBezTo>
                    <a:pt x="2041100" y="646892"/>
                    <a:pt x="2042671" y="325851"/>
                    <a:pt x="2044241" y="4811"/>
                  </a:cubicBezTo>
                  <a:close/>
                  <a:moveTo>
                    <a:pt x="1983920" y="0"/>
                  </a:moveTo>
                  <a:cubicBezTo>
                    <a:pt x="1984983" y="257785"/>
                    <a:pt x="1986047" y="515568"/>
                    <a:pt x="1987110" y="773354"/>
                  </a:cubicBezTo>
                  <a:lnTo>
                    <a:pt x="1985653" y="774129"/>
                  </a:lnTo>
                  <a:cubicBezTo>
                    <a:pt x="1985909" y="836111"/>
                    <a:pt x="1986164" y="898095"/>
                    <a:pt x="1986420" y="960077"/>
                  </a:cubicBezTo>
                  <a:lnTo>
                    <a:pt x="1987942" y="959137"/>
                  </a:lnTo>
                  <a:lnTo>
                    <a:pt x="1987942" y="4662389"/>
                  </a:lnTo>
                  <a:lnTo>
                    <a:pt x="0" y="4649609"/>
                  </a:lnTo>
                  <a:lnTo>
                    <a:pt x="0" y="3401466"/>
                  </a:lnTo>
                  <a:lnTo>
                    <a:pt x="79518" y="3378746"/>
                  </a:lnTo>
                  <a:lnTo>
                    <a:pt x="68158" y="2708526"/>
                  </a:lnTo>
                  <a:lnTo>
                    <a:pt x="727019" y="2424534"/>
                  </a:lnTo>
                  <a:cubicBezTo>
                    <a:pt x="730806" y="2664980"/>
                    <a:pt x="734591" y="2905427"/>
                    <a:pt x="738378" y="3145873"/>
                  </a:cubicBezTo>
                  <a:lnTo>
                    <a:pt x="829256" y="3094754"/>
                  </a:lnTo>
                  <a:lnTo>
                    <a:pt x="829256" y="3821773"/>
                  </a:lnTo>
                  <a:lnTo>
                    <a:pt x="999651" y="3719536"/>
                  </a:lnTo>
                  <a:lnTo>
                    <a:pt x="976932" y="1583918"/>
                  </a:lnTo>
                  <a:lnTo>
                    <a:pt x="979047" y="1582611"/>
                  </a:lnTo>
                  <a:lnTo>
                    <a:pt x="979047" y="1309798"/>
                  </a:lnTo>
                  <a:lnTo>
                    <a:pt x="979047" y="770583"/>
                  </a:lnTo>
                  <a:cubicBezTo>
                    <a:pt x="979047" y="652597"/>
                    <a:pt x="983808" y="653677"/>
                    <a:pt x="983808" y="535693"/>
                  </a:cubicBezTo>
                  <a:cubicBezTo>
                    <a:pt x="1480691" y="249179"/>
                    <a:pt x="1620387" y="210314"/>
                    <a:pt x="198392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grpSp>
      <p:sp>
        <p:nvSpPr>
          <p:cNvPr id="34" name="圆角矩形 33"/>
          <p:cNvSpPr/>
          <p:nvPr>
            <p:custDataLst>
              <p:tags r:id="rId1"/>
            </p:custDataLst>
          </p:nvPr>
        </p:nvSpPr>
        <p:spPr>
          <a:xfrm>
            <a:off x="1091565" y="2625090"/>
            <a:ext cx="6408420" cy="3891280"/>
          </a:xfrm>
          <a:prstGeom prst="roundRect">
            <a:avLst>
              <a:gd name="adj" fmla="val 6115"/>
            </a:avLst>
          </a:prstGeom>
          <a:solidFill>
            <a:schemeClr val="accent1">
              <a:lumMod val="20000"/>
              <a:lumOff val="80000"/>
              <a:alpha val="35000"/>
            </a:schemeClr>
          </a:solidFill>
          <a:ln w="28575" cmpd="sng">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56665" y="1359535"/>
            <a:ext cx="5851525" cy="2806700"/>
            <a:chOff x="1726448" y="1708325"/>
            <a:chExt cx="3667837" cy="1782716"/>
          </a:xfrm>
        </p:grpSpPr>
        <p:sp>
          <p:nvSpPr>
            <p:cNvPr id="6" name="矩形 5"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2"/>
              </p:custDataLst>
            </p:nvPr>
          </p:nvSpPr>
          <p:spPr>
            <a:xfrm>
              <a:off x="3051270" y="2198020"/>
              <a:ext cx="1907896" cy="415313"/>
            </a:xfrm>
            <a:prstGeom prst="rect">
              <a:avLst/>
            </a:prstGeom>
          </p:spPr>
          <p:txBody>
            <a:bodyPr wrap="square">
              <a:spAutoFit/>
            </a:bodyPr>
            <a:lstStyle/>
            <a:p>
              <a:pPr>
                <a:lnSpc>
                  <a:spcPct val="120000"/>
                </a:lnSpc>
              </a:pPr>
              <a:endParaRPr lang="en-US" altLang="zh-CN" sz="2000" b="1" dirty="0">
                <a:solidFill>
                  <a:srgbClr val="5DF4FB"/>
                </a:solidFill>
                <a:latin typeface="微软雅黑" panose="020B0503020204020204" charset="-122"/>
                <a:ea typeface="微软雅黑" panose="020B0503020204020204" charset="-122"/>
              </a:endParaRPr>
            </a:p>
          </p:txBody>
        </p:sp>
        <p:sp>
          <p:nvSpPr>
            <p:cNvPr id="7" name="矩形 6"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3"/>
              </p:custDataLst>
            </p:nvPr>
          </p:nvSpPr>
          <p:spPr>
            <a:xfrm>
              <a:off x="1927851" y="2670669"/>
              <a:ext cx="3466434" cy="820372"/>
            </a:xfrm>
            <a:prstGeom prst="rect">
              <a:avLst/>
            </a:prstGeom>
          </p:spPr>
          <p:txBody>
            <a:bodyPr wrap="square">
              <a:spAutoFit/>
            </a:bodyPr>
            <a:lstStyle/>
            <a:p>
              <a:pPr>
                <a:lnSpc>
                  <a:spcPct val="130000"/>
                </a:lnSpc>
              </a:pPr>
              <a:r>
                <a:rPr lang="zh-CN" altLang="en-US" sz="2000" dirty="0">
                  <a:solidFill>
                    <a:schemeClr val="bg1"/>
                  </a:solidFill>
                  <a:latin typeface="微软雅黑" panose="020B0503020204020204" charset="-122"/>
                  <a:ea typeface="微软雅黑" panose="020B0503020204020204" charset="-122"/>
                </a:rPr>
                <a:t>基于第三方数据识别出</a:t>
              </a:r>
              <a:r>
                <a:rPr lang="zh-CN" altLang="en-US" sz="2000" b="1" dirty="0">
                  <a:solidFill>
                    <a:srgbClr val="5DF4FB"/>
                  </a:solidFill>
                  <a:latin typeface="微软雅黑" panose="020B0503020204020204" charset="-122"/>
                  <a:ea typeface="微软雅黑" panose="020B0503020204020204" charset="-122"/>
                </a:rPr>
                <a:t>3</a:t>
              </a:r>
              <a:r>
                <a:rPr lang="zh-CN" altLang="en-US" sz="2000" dirty="0">
                  <a:solidFill>
                    <a:schemeClr val="bg1"/>
                  </a:solidFill>
                  <a:latin typeface="微软雅黑" panose="020B0503020204020204" charset="-122"/>
                  <a:ea typeface="微软雅黑" panose="020B0503020204020204" charset="-122"/>
                </a:rPr>
                <a:t>次管理滞后的风险疑点，主要为企业已有网签销售数据，但金三还未做不动产和土增税项目报告，预防漏征漏管风险。</a:t>
              </a:r>
              <a:endParaRPr lang="zh-CN" altLang="en-US" sz="2000" dirty="0">
                <a:solidFill>
                  <a:schemeClr val="bg1"/>
                </a:solidFill>
                <a:latin typeface="微软雅黑" panose="020B0503020204020204" charset="-122"/>
                <a:ea typeface="微软雅黑" panose="020B0503020204020204" charset="-122"/>
              </a:endParaRPr>
            </a:p>
          </p:txBody>
        </p:sp>
        <p:grpSp>
          <p:nvGrpSpPr>
            <p:cNvPr id="9" name="组合 8"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GrpSpPr/>
            <p:nvPr/>
          </p:nvGrpSpPr>
          <p:grpSpPr>
            <a:xfrm>
              <a:off x="1726448" y="2741523"/>
              <a:ext cx="156010" cy="156006"/>
              <a:chOff x="1125737" y="2957005"/>
              <a:chExt cx="156010" cy="156006"/>
            </a:xfrm>
          </p:grpSpPr>
          <p:sp>
            <p:nvSpPr>
              <p:cNvPr id="30" name="椭圆 29"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custDataLst>
                  <p:tags r:id="rId4"/>
                </p:custDataLst>
              </p:nvPr>
            </p:nvSpPr>
            <p:spPr>
              <a:xfrm>
                <a:off x="1125737" y="2957005"/>
                <a:ext cx="156010" cy="156006"/>
              </a:xfrm>
              <a:prstGeom prst="ellipse">
                <a:avLst/>
              </a:prstGeom>
              <a:solidFill>
                <a:schemeClr val="bg1">
                  <a:alpha val="20000"/>
                </a:schemeClr>
              </a:solidFill>
            </p:spPr>
            <p:txBody>
              <a:bodyPr wrap="square" rtlCol="0" anchor="ctr">
                <a:noAutofit/>
              </a:bodyPr>
              <a:lstStyle/>
              <a:p>
                <a:pPr algn="ctr">
                  <a:lnSpc>
                    <a:spcPct val="110000"/>
                  </a:lnSpc>
                </a:pPr>
                <a:endParaRPr kumimoji="1" lang="zh-CN" altLang="en-US" b="1" dirty="0">
                  <a:latin typeface="微软雅黑" panose="020B0503020204020204" charset="-122"/>
                  <a:ea typeface="微软雅黑" panose="020B0503020204020204" charset="-122"/>
                </a:endParaRPr>
              </a:p>
            </p:txBody>
          </p:sp>
          <p:sp>
            <p:nvSpPr>
              <p:cNvPr id="31" name="椭圆 30"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custDataLst>
                  <p:tags r:id="rId5"/>
                </p:custDataLst>
              </p:nvPr>
            </p:nvSpPr>
            <p:spPr>
              <a:xfrm>
                <a:off x="1164362" y="2995629"/>
                <a:ext cx="78760" cy="78758"/>
              </a:xfrm>
              <a:prstGeom prst="ellipse">
                <a:avLst/>
              </a:prstGeom>
              <a:solidFill>
                <a:schemeClr val="bg1"/>
              </a:solidFill>
            </p:spPr>
            <p:txBody>
              <a:bodyPr wrap="square" rtlCol="0" anchor="ctr">
                <a:noAutofit/>
              </a:bodyPr>
              <a:lstStyle/>
              <a:p>
                <a:pPr algn="ctr">
                  <a:lnSpc>
                    <a:spcPct val="110000"/>
                  </a:lnSpc>
                </a:pPr>
                <a:endParaRPr kumimoji="1" lang="zh-CN" altLang="en-US" b="1" dirty="0">
                  <a:latin typeface="微软雅黑" panose="020B0503020204020204" charset="-122"/>
                  <a:ea typeface="微软雅黑" panose="020B0503020204020204" charset="-122"/>
                </a:endParaRPr>
              </a:p>
            </p:txBody>
          </p:sp>
        </p:grpSp>
        <p:grpSp>
          <p:nvGrpSpPr>
            <p:cNvPr id="16" name="组合 15"/>
            <p:cNvGrpSpPr/>
            <p:nvPr/>
          </p:nvGrpSpPr>
          <p:grpSpPr>
            <a:xfrm>
              <a:off x="1754013" y="1708325"/>
              <a:ext cx="3470318" cy="758980"/>
              <a:chOff x="1754013" y="1708325"/>
              <a:chExt cx="3470318" cy="758980"/>
            </a:xfrm>
          </p:grpSpPr>
          <p:grpSp>
            <p:nvGrpSpPr>
              <p:cNvPr id="20" name="组合 19"/>
              <p:cNvGrpSpPr/>
              <p:nvPr/>
            </p:nvGrpSpPr>
            <p:grpSpPr>
              <a:xfrm>
                <a:off x="1754013" y="2032407"/>
                <a:ext cx="1239046" cy="434898"/>
                <a:chOff x="1754013" y="2032407"/>
                <a:chExt cx="1239046" cy="434898"/>
              </a:xfrm>
            </p:grpSpPr>
            <p:sp>
              <p:nvSpPr>
                <p:cNvPr id="2" name="任意多边形: 形状 21"/>
                <p:cNvSpPr/>
                <p:nvPr>
                  <p:custDataLst>
                    <p:tags r:id="rId6"/>
                  </p:custDataLst>
                </p:nvPr>
              </p:nvSpPr>
              <p:spPr>
                <a:xfrm>
                  <a:off x="1754013" y="2032407"/>
                  <a:ext cx="1239046" cy="434898"/>
                </a:xfrm>
                <a:custGeom>
                  <a:avLst/>
                  <a:gdLst>
                    <a:gd name="connsiteX0" fmla="*/ 0 w 1304472"/>
                    <a:gd name="connsiteY0" fmla="*/ 0 h 1304472"/>
                    <a:gd name="connsiteX1" fmla="*/ 1304472 w 1304472"/>
                    <a:gd name="connsiteY1" fmla="*/ 0 h 1304472"/>
                    <a:gd name="connsiteX2" fmla="*/ 1304472 w 1304472"/>
                    <a:gd name="connsiteY2" fmla="*/ 465788 h 1304472"/>
                    <a:gd name="connsiteX3" fmla="*/ 950948 w 1304472"/>
                    <a:gd name="connsiteY3" fmla="*/ 465788 h 1304472"/>
                    <a:gd name="connsiteX4" fmla="*/ 950948 w 1304472"/>
                    <a:gd name="connsiteY4" fmla="*/ 1161058 h 1304472"/>
                    <a:gd name="connsiteX5" fmla="*/ 1304472 w 1304472"/>
                    <a:gd name="connsiteY5" fmla="*/ 1161058 h 1304472"/>
                    <a:gd name="connsiteX6" fmla="*/ 1304472 w 1304472"/>
                    <a:gd name="connsiteY6" fmla="*/ 1304472 h 1304472"/>
                    <a:gd name="connsiteX7" fmla="*/ 0 w 1304472"/>
                    <a:gd name="connsiteY7" fmla="*/ 1304472 h 1304472"/>
                    <a:gd name="connsiteX0-1" fmla="*/ 950948 w 1304472"/>
                    <a:gd name="connsiteY0-2" fmla="*/ 465788 h 1304472"/>
                    <a:gd name="connsiteX1-3" fmla="*/ 950948 w 1304472"/>
                    <a:gd name="connsiteY1-4" fmla="*/ 1161058 h 1304472"/>
                    <a:gd name="connsiteX2-5" fmla="*/ 1304472 w 1304472"/>
                    <a:gd name="connsiteY2-6" fmla="*/ 1161058 h 1304472"/>
                    <a:gd name="connsiteX3-7" fmla="*/ 1304472 w 1304472"/>
                    <a:gd name="connsiteY3-8" fmla="*/ 1304472 h 1304472"/>
                    <a:gd name="connsiteX4-9" fmla="*/ 0 w 1304472"/>
                    <a:gd name="connsiteY4-10" fmla="*/ 1304472 h 1304472"/>
                    <a:gd name="connsiteX5-11" fmla="*/ 0 w 1304472"/>
                    <a:gd name="connsiteY5-12" fmla="*/ 0 h 1304472"/>
                    <a:gd name="connsiteX6-13" fmla="*/ 1304472 w 1304472"/>
                    <a:gd name="connsiteY6-14" fmla="*/ 0 h 1304472"/>
                    <a:gd name="connsiteX7-15" fmla="*/ 1304472 w 1304472"/>
                    <a:gd name="connsiteY7-16" fmla="*/ 465788 h 1304472"/>
                    <a:gd name="connsiteX8" fmla="*/ 1042388 w 1304472"/>
                    <a:gd name="connsiteY8" fmla="*/ 557228 h 1304472"/>
                    <a:gd name="connsiteX0-17" fmla="*/ 950948 w 1304472"/>
                    <a:gd name="connsiteY0-18" fmla="*/ 465788 h 1304472"/>
                    <a:gd name="connsiteX1-19" fmla="*/ 950948 w 1304472"/>
                    <a:gd name="connsiteY1-20" fmla="*/ 1161058 h 1304472"/>
                    <a:gd name="connsiteX2-21" fmla="*/ 1304472 w 1304472"/>
                    <a:gd name="connsiteY2-22" fmla="*/ 1161058 h 1304472"/>
                    <a:gd name="connsiteX3-23" fmla="*/ 1304472 w 1304472"/>
                    <a:gd name="connsiteY3-24" fmla="*/ 1304472 h 1304472"/>
                    <a:gd name="connsiteX4-25" fmla="*/ 0 w 1304472"/>
                    <a:gd name="connsiteY4-26" fmla="*/ 1304472 h 1304472"/>
                    <a:gd name="connsiteX5-27" fmla="*/ 0 w 1304472"/>
                    <a:gd name="connsiteY5-28" fmla="*/ 0 h 1304472"/>
                    <a:gd name="connsiteX6-29" fmla="*/ 1304472 w 1304472"/>
                    <a:gd name="connsiteY6-30" fmla="*/ 0 h 1304472"/>
                    <a:gd name="connsiteX7-31" fmla="*/ 1304472 w 1304472"/>
                    <a:gd name="connsiteY7-32" fmla="*/ 465788 h 1304472"/>
                    <a:gd name="connsiteX0-33" fmla="*/ 950948 w 1304472"/>
                    <a:gd name="connsiteY0-34" fmla="*/ 1161058 h 1304472"/>
                    <a:gd name="connsiteX1-35" fmla="*/ 1304472 w 1304472"/>
                    <a:gd name="connsiteY1-36" fmla="*/ 1161058 h 1304472"/>
                    <a:gd name="connsiteX2-37" fmla="*/ 1304472 w 1304472"/>
                    <a:gd name="connsiteY2-38" fmla="*/ 1304472 h 1304472"/>
                    <a:gd name="connsiteX3-39" fmla="*/ 0 w 1304472"/>
                    <a:gd name="connsiteY3-40" fmla="*/ 1304472 h 1304472"/>
                    <a:gd name="connsiteX4-41" fmla="*/ 0 w 1304472"/>
                    <a:gd name="connsiteY4-42" fmla="*/ 0 h 1304472"/>
                    <a:gd name="connsiteX5-43" fmla="*/ 1304472 w 1304472"/>
                    <a:gd name="connsiteY5-44" fmla="*/ 0 h 1304472"/>
                    <a:gd name="connsiteX6-45" fmla="*/ 1304472 w 1304472"/>
                    <a:gd name="connsiteY6-46" fmla="*/ 465788 h 1304472"/>
                    <a:gd name="connsiteX0-47" fmla="*/ 1304472 w 1304472"/>
                    <a:gd name="connsiteY0-48" fmla="*/ 1161058 h 1304472"/>
                    <a:gd name="connsiteX1-49" fmla="*/ 1304472 w 1304472"/>
                    <a:gd name="connsiteY1-50" fmla="*/ 1304472 h 1304472"/>
                    <a:gd name="connsiteX2-51" fmla="*/ 0 w 1304472"/>
                    <a:gd name="connsiteY2-52" fmla="*/ 1304472 h 1304472"/>
                    <a:gd name="connsiteX3-53" fmla="*/ 0 w 1304472"/>
                    <a:gd name="connsiteY3-54" fmla="*/ 0 h 1304472"/>
                    <a:gd name="connsiteX4-55" fmla="*/ 1304472 w 1304472"/>
                    <a:gd name="connsiteY4-56" fmla="*/ 0 h 1304472"/>
                    <a:gd name="connsiteX5-57" fmla="*/ 1304472 w 1304472"/>
                    <a:gd name="connsiteY5-58" fmla="*/ 465788 h 1304472"/>
                    <a:gd name="connsiteX0-59" fmla="*/ 1304472 w 1304472"/>
                    <a:gd name="connsiteY0-60" fmla="*/ 1161058 h 1304472"/>
                    <a:gd name="connsiteX1-61" fmla="*/ 1304472 w 1304472"/>
                    <a:gd name="connsiteY1-62" fmla="*/ 1304472 h 1304472"/>
                    <a:gd name="connsiteX2-63" fmla="*/ 0 w 1304472"/>
                    <a:gd name="connsiteY2-64" fmla="*/ 1304472 h 1304472"/>
                    <a:gd name="connsiteX3-65" fmla="*/ 0 w 1304472"/>
                    <a:gd name="connsiteY3-66" fmla="*/ 0 h 1304472"/>
                    <a:gd name="connsiteX4-67" fmla="*/ 1304472 w 1304472"/>
                    <a:gd name="connsiteY4-68" fmla="*/ 0 h 1304472"/>
                    <a:gd name="connsiteX0-69" fmla="*/ 1304472 w 1304472"/>
                    <a:gd name="connsiteY0-70" fmla="*/ 1161058 h 1304472"/>
                    <a:gd name="connsiteX1-71" fmla="*/ 1304472 w 1304472"/>
                    <a:gd name="connsiteY1-72" fmla="*/ 1304472 h 1304472"/>
                    <a:gd name="connsiteX2-73" fmla="*/ 0 w 1304472"/>
                    <a:gd name="connsiteY2-74" fmla="*/ 1304472 h 1304472"/>
                    <a:gd name="connsiteX3-75" fmla="*/ 0 w 1304472"/>
                    <a:gd name="connsiteY3-76" fmla="*/ 0 h 1304472"/>
                    <a:gd name="connsiteX4-77" fmla="*/ 416787 w 1304472"/>
                    <a:gd name="connsiteY4-78" fmla="*/ 0 h 1304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4472" h="1304472">
                      <a:moveTo>
                        <a:pt x="1304472" y="1161058"/>
                      </a:moveTo>
                      <a:lnTo>
                        <a:pt x="1304472" y="1304472"/>
                      </a:lnTo>
                      <a:lnTo>
                        <a:pt x="0" y="1304472"/>
                      </a:lnTo>
                      <a:lnTo>
                        <a:pt x="0" y="0"/>
                      </a:lnTo>
                      <a:lnTo>
                        <a:pt x="416787" y="0"/>
                      </a:lnTo>
                    </a:path>
                  </a:pathLst>
                </a:custGeom>
                <a:noFill/>
                <a:ln w="19050">
                  <a:solidFill>
                    <a:schemeClr val="bg1">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3" name="直接连接符 22"/>
                <p:cNvCxnSpPr/>
                <p:nvPr>
                  <p:custDataLst>
                    <p:tags r:id="rId7"/>
                  </p:custDataLst>
                </p:nvPr>
              </p:nvCxnSpPr>
              <p:spPr>
                <a:xfrm>
                  <a:off x="1891190" y="2467305"/>
                  <a:ext cx="17335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custDataLst>
                  <p:tags r:id="rId8"/>
                </p:custDataLst>
              </p:nvPr>
            </p:nvSpPr>
            <p:spPr>
              <a:xfrm>
                <a:off x="2148903" y="1708325"/>
                <a:ext cx="3075428" cy="683643"/>
              </a:xfrm>
              <a:prstGeom prst="rect">
                <a:avLst/>
              </a:prstGeom>
              <a:noFill/>
            </p:spPr>
            <p:txBody>
              <a:bodyPr wrap="square" rtlCol="0">
                <a:spAutoFit/>
              </a:bodyPr>
              <a:lstStyle/>
              <a:p>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解决管理滞后风险</a:t>
                </a:r>
                <a:endPar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endParaRPr>
              </a:p>
              <a:p>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 </a:t>
                </a:r>
                <a:r>
                  <a:rPr lang="en-US" altLang="zh-CN" sz="3200" dirty="0">
                    <a:gradFill>
                      <a:gsLst>
                        <a:gs pos="23000">
                          <a:prstClr val="white"/>
                        </a:gs>
                        <a:gs pos="52000">
                          <a:prstClr val="white"/>
                        </a:gs>
                      </a:gsLst>
                      <a:lin ang="10800000" scaled="1"/>
                    </a:gradFill>
                    <a:latin typeface="Impact" panose="020B0806030902050204"/>
                    <a:ea typeface="黑体" panose="02010609060101010101" charset="-122"/>
                    <a:sym typeface="+mn-lt"/>
                  </a:rPr>
                  <a:t>                   </a:t>
                </a:r>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堵塞税收征管漏洞</a:t>
                </a:r>
                <a:endPar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endParaRPr>
              </a:p>
            </p:txBody>
          </p:sp>
        </p:grpSp>
      </p:grpSp>
      <p:sp>
        <p:nvSpPr>
          <p:cNvPr id="3" name="文本框 35"/>
          <p:cNvSpPr txBox="1">
            <a:spLocks noChangeArrowheads="1"/>
          </p:cNvSpPr>
          <p:nvPr/>
        </p:nvSpPr>
        <p:spPr bwMode="auto">
          <a:xfrm>
            <a:off x="634592" y="89186"/>
            <a:ext cx="27108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3.10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取得成效</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之三</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custDataLst>
              <p:tags r:id="rId1"/>
            </p:custDataLst>
          </p:nvPr>
        </p:nvSpPr>
        <p:spPr>
          <a:xfrm>
            <a:off x="6237605" y="2680970"/>
            <a:ext cx="5844540" cy="3696335"/>
          </a:xfrm>
          <a:prstGeom prst="roundRect">
            <a:avLst>
              <a:gd name="adj" fmla="val 6115"/>
            </a:avLst>
          </a:prstGeom>
          <a:solidFill>
            <a:schemeClr val="accent1">
              <a:lumMod val="20000"/>
              <a:lumOff val="80000"/>
              <a:alpha val="35000"/>
            </a:schemeClr>
          </a:solidFill>
          <a:ln w="28575" cmpd="sng">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364605" y="1386840"/>
            <a:ext cx="5662942" cy="4006870"/>
            <a:chOff x="1726448" y="1708325"/>
            <a:chExt cx="3668032" cy="2545132"/>
          </a:xfrm>
        </p:grpSpPr>
        <p:sp>
          <p:nvSpPr>
            <p:cNvPr id="6" name="矩形 5"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2"/>
              </p:custDataLst>
            </p:nvPr>
          </p:nvSpPr>
          <p:spPr>
            <a:xfrm>
              <a:off x="3051270" y="2198020"/>
              <a:ext cx="1907896" cy="415313"/>
            </a:xfrm>
            <a:prstGeom prst="rect">
              <a:avLst/>
            </a:prstGeom>
          </p:spPr>
          <p:txBody>
            <a:bodyPr wrap="square">
              <a:spAutoFit/>
            </a:bodyPr>
            <a:lstStyle/>
            <a:p>
              <a:pPr>
                <a:lnSpc>
                  <a:spcPct val="120000"/>
                </a:lnSpc>
              </a:pPr>
              <a:endParaRPr lang="en-US" altLang="zh-CN" sz="2000" b="1" dirty="0">
                <a:solidFill>
                  <a:srgbClr val="5DF4FB"/>
                </a:solidFill>
                <a:latin typeface="微软雅黑" panose="020B0503020204020204" charset="-122"/>
                <a:ea typeface="微软雅黑" panose="020B0503020204020204" charset="-122"/>
              </a:endParaRPr>
            </a:p>
          </p:txBody>
        </p:sp>
        <p:sp>
          <p:nvSpPr>
            <p:cNvPr id="7" name="矩形 6"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3"/>
              </p:custDataLst>
            </p:nvPr>
          </p:nvSpPr>
          <p:spPr>
            <a:xfrm>
              <a:off x="1927759" y="2670724"/>
              <a:ext cx="3386920" cy="1582733"/>
            </a:xfrm>
            <a:prstGeom prst="rect">
              <a:avLst/>
            </a:prstGeom>
          </p:spPr>
          <p:txBody>
            <a:bodyPr wrap="square">
              <a:spAutoFit/>
            </a:bodyPr>
            <a:lstStyle/>
            <a:p>
              <a:pPr>
                <a:lnSpc>
                  <a:spcPct val="130000"/>
                </a:lnSpc>
              </a:pPr>
              <a:r>
                <a:rPr lang="zh-CN" altLang="en-US" sz="2000" dirty="0">
                  <a:solidFill>
                    <a:schemeClr val="bg1"/>
                  </a:solidFill>
                  <a:latin typeface="微软雅黑" panose="020B0503020204020204" charset="-122"/>
                  <a:ea typeface="微软雅黑" panose="020B0503020204020204" charset="-122"/>
                </a:rPr>
                <a:t>将第三方数据与税收数据进行比对分析，实现动态管理，提升行业管理水平。</a:t>
              </a:r>
              <a:endParaRPr lang="zh-CN" altLang="en-US" sz="2000" dirty="0">
                <a:solidFill>
                  <a:schemeClr val="bg1"/>
                </a:solidFill>
                <a:latin typeface="微软雅黑" panose="020B0503020204020204" charset="-122"/>
                <a:ea typeface="微软雅黑" panose="020B0503020204020204" charset="-122"/>
              </a:endParaRPr>
            </a:p>
            <a:p>
              <a:pPr>
                <a:lnSpc>
                  <a:spcPct val="130000"/>
                </a:lnSpc>
              </a:pPr>
              <a:endParaRPr lang="zh-CN" altLang="en-US" sz="2000" dirty="0">
                <a:solidFill>
                  <a:schemeClr val="bg1"/>
                </a:solidFill>
                <a:latin typeface="微软雅黑" panose="020B0503020204020204" charset="-122"/>
                <a:ea typeface="微软雅黑" panose="020B0503020204020204" charset="-122"/>
              </a:endParaRPr>
            </a:p>
            <a:p>
              <a:pPr>
                <a:lnSpc>
                  <a:spcPct val="130000"/>
                </a:lnSpc>
              </a:pPr>
              <a:r>
                <a:rPr lang="zh-CN" altLang="en-US" sz="2000" dirty="0">
                  <a:solidFill>
                    <a:schemeClr val="bg1"/>
                  </a:solidFill>
                  <a:latin typeface="微软雅黑" panose="020B0503020204020204" charset="-122"/>
                  <a:ea typeface="微软雅黑" panose="020B0503020204020204" charset="-122"/>
                </a:rPr>
                <a:t>目前，通过平台推送行业风险4批次共236户纳税人，预估应缴税费9249万元，已核实入库8659万元，税款入库率达83.62%；</a:t>
              </a:r>
              <a:endParaRPr lang="zh-CN" altLang="en-US" sz="2000" dirty="0">
                <a:solidFill>
                  <a:schemeClr val="bg1"/>
                </a:solidFill>
                <a:latin typeface="微软雅黑" panose="020B0503020204020204" charset="-122"/>
                <a:ea typeface="微软雅黑" panose="020B0503020204020204" charset="-122"/>
              </a:endParaRPr>
            </a:p>
          </p:txBody>
        </p:sp>
        <p:grpSp>
          <p:nvGrpSpPr>
            <p:cNvPr id="9" name="组合 8"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GrpSpPr/>
            <p:nvPr/>
          </p:nvGrpSpPr>
          <p:grpSpPr>
            <a:xfrm>
              <a:off x="1726448" y="2741523"/>
              <a:ext cx="156010" cy="156006"/>
              <a:chOff x="1125737" y="2957005"/>
              <a:chExt cx="156010" cy="156006"/>
            </a:xfrm>
          </p:grpSpPr>
          <p:sp>
            <p:nvSpPr>
              <p:cNvPr id="30" name="椭圆 29"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custDataLst>
                  <p:tags r:id="rId4"/>
                </p:custDataLst>
              </p:nvPr>
            </p:nvSpPr>
            <p:spPr>
              <a:xfrm>
                <a:off x="1125737" y="2957005"/>
                <a:ext cx="156010" cy="156006"/>
              </a:xfrm>
              <a:prstGeom prst="ellipse">
                <a:avLst/>
              </a:prstGeom>
              <a:solidFill>
                <a:schemeClr val="bg1">
                  <a:alpha val="20000"/>
                </a:schemeClr>
              </a:solidFill>
            </p:spPr>
            <p:txBody>
              <a:bodyPr wrap="square" rtlCol="0" anchor="ctr">
                <a:noAutofit/>
              </a:bodyPr>
              <a:lstStyle/>
              <a:p>
                <a:pPr algn="ctr">
                  <a:lnSpc>
                    <a:spcPct val="110000"/>
                  </a:lnSpc>
                </a:pPr>
                <a:endParaRPr kumimoji="1" lang="zh-CN" altLang="en-US" b="1" dirty="0">
                  <a:latin typeface="微软雅黑" panose="020B0503020204020204" charset="-122"/>
                  <a:ea typeface="微软雅黑" panose="020B0503020204020204" charset="-122"/>
                </a:endParaRPr>
              </a:p>
            </p:txBody>
          </p:sp>
          <p:sp>
            <p:nvSpPr>
              <p:cNvPr id="31" name="椭圆 30" descr="e7d195523061f1c0d3ba7f298e59d031c9c3f97027ed136f882110EF8F17BAD1F2C348D17C7856EF46CB4678CC9E44EE1ABA681E3133328A7B4D22AAF822B2429426B2355AA8CC4431B8568D2CF3B73A608EADBFD87AE0DC2085F49D4C585EE85AD222AAB0F9867648B54ABAF32054115737F34E4D49AA79217DAAD96EC749D63CD56D4C4DBEFB4D"/>
              <p:cNvSpPr/>
              <p:nvPr>
                <p:custDataLst>
                  <p:tags r:id="rId5"/>
                </p:custDataLst>
              </p:nvPr>
            </p:nvSpPr>
            <p:spPr>
              <a:xfrm>
                <a:off x="1164362" y="2995629"/>
                <a:ext cx="78760" cy="78758"/>
              </a:xfrm>
              <a:prstGeom prst="ellipse">
                <a:avLst/>
              </a:prstGeom>
              <a:solidFill>
                <a:schemeClr val="bg1"/>
              </a:solidFill>
            </p:spPr>
            <p:txBody>
              <a:bodyPr wrap="square" rtlCol="0" anchor="ctr">
                <a:noAutofit/>
              </a:bodyPr>
              <a:lstStyle/>
              <a:p>
                <a:pPr algn="ctr">
                  <a:lnSpc>
                    <a:spcPct val="110000"/>
                  </a:lnSpc>
                </a:pPr>
                <a:endParaRPr kumimoji="1" lang="zh-CN" altLang="en-US" b="1" dirty="0">
                  <a:latin typeface="微软雅黑" panose="020B0503020204020204" charset="-122"/>
                  <a:ea typeface="微软雅黑" panose="020B0503020204020204" charset="-122"/>
                </a:endParaRPr>
              </a:p>
            </p:txBody>
          </p:sp>
        </p:grpSp>
        <p:grpSp>
          <p:nvGrpSpPr>
            <p:cNvPr id="16" name="组合 15"/>
            <p:cNvGrpSpPr/>
            <p:nvPr/>
          </p:nvGrpSpPr>
          <p:grpSpPr>
            <a:xfrm>
              <a:off x="1754013" y="1708325"/>
              <a:ext cx="3640467" cy="758980"/>
              <a:chOff x="1754013" y="1708325"/>
              <a:chExt cx="3640467" cy="758980"/>
            </a:xfrm>
          </p:grpSpPr>
          <p:grpSp>
            <p:nvGrpSpPr>
              <p:cNvPr id="20" name="组合 19"/>
              <p:cNvGrpSpPr/>
              <p:nvPr/>
            </p:nvGrpSpPr>
            <p:grpSpPr>
              <a:xfrm>
                <a:off x="1754013" y="2032407"/>
                <a:ext cx="1239046" cy="434898"/>
                <a:chOff x="1754013" y="2032407"/>
                <a:chExt cx="1239046" cy="434898"/>
              </a:xfrm>
            </p:grpSpPr>
            <p:sp>
              <p:nvSpPr>
                <p:cNvPr id="2" name="任意多边形: 形状 21"/>
                <p:cNvSpPr/>
                <p:nvPr>
                  <p:custDataLst>
                    <p:tags r:id="rId6"/>
                  </p:custDataLst>
                </p:nvPr>
              </p:nvSpPr>
              <p:spPr>
                <a:xfrm>
                  <a:off x="1754013" y="2032407"/>
                  <a:ext cx="1239046" cy="434898"/>
                </a:xfrm>
                <a:custGeom>
                  <a:avLst/>
                  <a:gdLst>
                    <a:gd name="connsiteX0" fmla="*/ 0 w 1304472"/>
                    <a:gd name="connsiteY0" fmla="*/ 0 h 1304472"/>
                    <a:gd name="connsiteX1" fmla="*/ 1304472 w 1304472"/>
                    <a:gd name="connsiteY1" fmla="*/ 0 h 1304472"/>
                    <a:gd name="connsiteX2" fmla="*/ 1304472 w 1304472"/>
                    <a:gd name="connsiteY2" fmla="*/ 465788 h 1304472"/>
                    <a:gd name="connsiteX3" fmla="*/ 950948 w 1304472"/>
                    <a:gd name="connsiteY3" fmla="*/ 465788 h 1304472"/>
                    <a:gd name="connsiteX4" fmla="*/ 950948 w 1304472"/>
                    <a:gd name="connsiteY4" fmla="*/ 1161058 h 1304472"/>
                    <a:gd name="connsiteX5" fmla="*/ 1304472 w 1304472"/>
                    <a:gd name="connsiteY5" fmla="*/ 1161058 h 1304472"/>
                    <a:gd name="connsiteX6" fmla="*/ 1304472 w 1304472"/>
                    <a:gd name="connsiteY6" fmla="*/ 1304472 h 1304472"/>
                    <a:gd name="connsiteX7" fmla="*/ 0 w 1304472"/>
                    <a:gd name="connsiteY7" fmla="*/ 1304472 h 1304472"/>
                    <a:gd name="connsiteX0-1" fmla="*/ 950948 w 1304472"/>
                    <a:gd name="connsiteY0-2" fmla="*/ 465788 h 1304472"/>
                    <a:gd name="connsiteX1-3" fmla="*/ 950948 w 1304472"/>
                    <a:gd name="connsiteY1-4" fmla="*/ 1161058 h 1304472"/>
                    <a:gd name="connsiteX2-5" fmla="*/ 1304472 w 1304472"/>
                    <a:gd name="connsiteY2-6" fmla="*/ 1161058 h 1304472"/>
                    <a:gd name="connsiteX3-7" fmla="*/ 1304472 w 1304472"/>
                    <a:gd name="connsiteY3-8" fmla="*/ 1304472 h 1304472"/>
                    <a:gd name="connsiteX4-9" fmla="*/ 0 w 1304472"/>
                    <a:gd name="connsiteY4-10" fmla="*/ 1304472 h 1304472"/>
                    <a:gd name="connsiteX5-11" fmla="*/ 0 w 1304472"/>
                    <a:gd name="connsiteY5-12" fmla="*/ 0 h 1304472"/>
                    <a:gd name="connsiteX6-13" fmla="*/ 1304472 w 1304472"/>
                    <a:gd name="connsiteY6-14" fmla="*/ 0 h 1304472"/>
                    <a:gd name="connsiteX7-15" fmla="*/ 1304472 w 1304472"/>
                    <a:gd name="connsiteY7-16" fmla="*/ 465788 h 1304472"/>
                    <a:gd name="connsiteX8" fmla="*/ 1042388 w 1304472"/>
                    <a:gd name="connsiteY8" fmla="*/ 557228 h 1304472"/>
                    <a:gd name="connsiteX0-17" fmla="*/ 950948 w 1304472"/>
                    <a:gd name="connsiteY0-18" fmla="*/ 465788 h 1304472"/>
                    <a:gd name="connsiteX1-19" fmla="*/ 950948 w 1304472"/>
                    <a:gd name="connsiteY1-20" fmla="*/ 1161058 h 1304472"/>
                    <a:gd name="connsiteX2-21" fmla="*/ 1304472 w 1304472"/>
                    <a:gd name="connsiteY2-22" fmla="*/ 1161058 h 1304472"/>
                    <a:gd name="connsiteX3-23" fmla="*/ 1304472 w 1304472"/>
                    <a:gd name="connsiteY3-24" fmla="*/ 1304472 h 1304472"/>
                    <a:gd name="connsiteX4-25" fmla="*/ 0 w 1304472"/>
                    <a:gd name="connsiteY4-26" fmla="*/ 1304472 h 1304472"/>
                    <a:gd name="connsiteX5-27" fmla="*/ 0 w 1304472"/>
                    <a:gd name="connsiteY5-28" fmla="*/ 0 h 1304472"/>
                    <a:gd name="connsiteX6-29" fmla="*/ 1304472 w 1304472"/>
                    <a:gd name="connsiteY6-30" fmla="*/ 0 h 1304472"/>
                    <a:gd name="connsiteX7-31" fmla="*/ 1304472 w 1304472"/>
                    <a:gd name="connsiteY7-32" fmla="*/ 465788 h 1304472"/>
                    <a:gd name="connsiteX0-33" fmla="*/ 950948 w 1304472"/>
                    <a:gd name="connsiteY0-34" fmla="*/ 1161058 h 1304472"/>
                    <a:gd name="connsiteX1-35" fmla="*/ 1304472 w 1304472"/>
                    <a:gd name="connsiteY1-36" fmla="*/ 1161058 h 1304472"/>
                    <a:gd name="connsiteX2-37" fmla="*/ 1304472 w 1304472"/>
                    <a:gd name="connsiteY2-38" fmla="*/ 1304472 h 1304472"/>
                    <a:gd name="connsiteX3-39" fmla="*/ 0 w 1304472"/>
                    <a:gd name="connsiteY3-40" fmla="*/ 1304472 h 1304472"/>
                    <a:gd name="connsiteX4-41" fmla="*/ 0 w 1304472"/>
                    <a:gd name="connsiteY4-42" fmla="*/ 0 h 1304472"/>
                    <a:gd name="connsiteX5-43" fmla="*/ 1304472 w 1304472"/>
                    <a:gd name="connsiteY5-44" fmla="*/ 0 h 1304472"/>
                    <a:gd name="connsiteX6-45" fmla="*/ 1304472 w 1304472"/>
                    <a:gd name="connsiteY6-46" fmla="*/ 465788 h 1304472"/>
                    <a:gd name="connsiteX0-47" fmla="*/ 1304472 w 1304472"/>
                    <a:gd name="connsiteY0-48" fmla="*/ 1161058 h 1304472"/>
                    <a:gd name="connsiteX1-49" fmla="*/ 1304472 w 1304472"/>
                    <a:gd name="connsiteY1-50" fmla="*/ 1304472 h 1304472"/>
                    <a:gd name="connsiteX2-51" fmla="*/ 0 w 1304472"/>
                    <a:gd name="connsiteY2-52" fmla="*/ 1304472 h 1304472"/>
                    <a:gd name="connsiteX3-53" fmla="*/ 0 w 1304472"/>
                    <a:gd name="connsiteY3-54" fmla="*/ 0 h 1304472"/>
                    <a:gd name="connsiteX4-55" fmla="*/ 1304472 w 1304472"/>
                    <a:gd name="connsiteY4-56" fmla="*/ 0 h 1304472"/>
                    <a:gd name="connsiteX5-57" fmla="*/ 1304472 w 1304472"/>
                    <a:gd name="connsiteY5-58" fmla="*/ 465788 h 1304472"/>
                    <a:gd name="connsiteX0-59" fmla="*/ 1304472 w 1304472"/>
                    <a:gd name="connsiteY0-60" fmla="*/ 1161058 h 1304472"/>
                    <a:gd name="connsiteX1-61" fmla="*/ 1304472 w 1304472"/>
                    <a:gd name="connsiteY1-62" fmla="*/ 1304472 h 1304472"/>
                    <a:gd name="connsiteX2-63" fmla="*/ 0 w 1304472"/>
                    <a:gd name="connsiteY2-64" fmla="*/ 1304472 h 1304472"/>
                    <a:gd name="connsiteX3-65" fmla="*/ 0 w 1304472"/>
                    <a:gd name="connsiteY3-66" fmla="*/ 0 h 1304472"/>
                    <a:gd name="connsiteX4-67" fmla="*/ 1304472 w 1304472"/>
                    <a:gd name="connsiteY4-68" fmla="*/ 0 h 1304472"/>
                    <a:gd name="connsiteX0-69" fmla="*/ 1304472 w 1304472"/>
                    <a:gd name="connsiteY0-70" fmla="*/ 1161058 h 1304472"/>
                    <a:gd name="connsiteX1-71" fmla="*/ 1304472 w 1304472"/>
                    <a:gd name="connsiteY1-72" fmla="*/ 1304472 h 1304472"/>
                    <a:gd name="connsiteX2-73" fmla="*/ 0 w 1304472"/>
                    <a:gd name="connsiteY2-74" fmla="*/ 1304472 h 1304472"/>
                    <a:gd name="connsiteX3-75" fmla="*/ 0 w 1304472"/>
                    <a:gd name="connsiteY3-76" fmla="*/ 0 h 1304472"/>
                    <a:gd name="connsiteX4-77" fmla="*/ 416787 w 1304472"/>
                    <a:gd name="connsiteY4-78" fmla="*/ 0 h 1304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4472" h="1304472">
                      <a:moveTo>
                        <a:pt x="1304472" y="1161058"/>
                      </a:moveTo>
                      <a:lnTo>
                        <a:pt x="1304472" y="1304472"/>
                      </a:lnTo>
                      <a:lnTo>
                        <a:pt x="0" y="1304472"/>
                      </a:lnTo>
                      <a:lnTo>
                        <a:pt x="0" y="0"/>
                      </a:lnTo>
                      <a:lnTo>
                        <a:pt x="416787" y="0"/>
                      </a:lnTo>
                    </a:path>
                  </a:pathLst>
                </a:custGeom>
                <a:noFill/>
                <a:ln w="19050">
                  <a:solidFill>
                    <a:schemeClr val="bg1">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3" name="直接连接符 22"/>
                <p:cNvCxnSpPr/>
                <p:nvPr>
                  <p:custDataLst>
                    <p:tags r:id="rId7"/>
                  </p:custDataLst>
                </p:nvPr>
              </p:nvCxnSpPr>
              <p:spPr>
                <a:xfrm>
                  <a:off x="1891190" y="2467305"/>
                  <a:ext cx="17335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custDataLst>
                  <p:tags r:id="rId8"/>
                </p:custDataLst>
              </p:nvPr>
            </p:nvSpPr>
            <p:spPr>
              <a:xfrm>
                <a:off x="2064138" y="1708325"/>
                <a:ext cx="3330342" cy="683673"/>
              </a:xfrm>
              <a:prstGeom prst="rect">
                <a:avLst/>
              </a:prstGeom>
              <a:noFill/>
            </p:spPr>
            <p:txBody>
              <a:bodyPr wrap="square" rtlCol="0">
                <a:spAutoFit/>
              </a:bodyPr>
              <a:lstStyle/>
              <a:p>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强化风险预警</a:t>
                </a:r>
                <a:endPar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endParaRPr>
              </a:p>
              <a:p>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 </a:t>
                </a:r>
                <a:r>
                  <a:rPr lang="en-US" altLang="zh-CN" sz="3200" dirty="0">
                    <a:gradFill>
                      <a:gsLst>
                        <a:gs pos="23000">
                          <a:prstClr val="white"/>
                        </a:gs>
                        <a:gs pos="52000">
                          <a:prstClr val="white"/>
                        </a:gs>
                      </a:gsLst>
                      <a:lin ang="10800000" scaled="1"/>
                    </a:gradFill>
                    <a:latin typeface="Impact" panose="020B0806030902050204"/>
                    <a:ea typeface="黑体" panose="02010609060101010101" charset="-122"/>
                    <a:sym typeface="+mn-lt"/>
                  </a:rPr>
                  <a:t>                      </a:t>
                </a:r>
                <a:r>
                  <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rPr>
                  <a:t>提升精准监管水平</a:t>
                </a:r>
                <a:endParaRPr lang="zh-CN" altLang="en-US" sz="3200" dirty="0">
                  <a:gradFill>
                    <a:gsLst>
                      <a:gs pos="23000">
                        <a:prstClr val="white"/>
                      </a:gs>
                      <a:gs pos="52000">
                        <a:prstClr val="white"/>
                      </a:gs>
                    </a:gsLst>
                    <a:lin ang="10800000" scaled="1"/>
                  </a:gradFill>
                  <a:latin typeface="Impact" panose="020B0806030902050204"/>
                  <a:ea typeface="黑体" panose="02010609060101010101" charset="-122"/>
                  <a:sym typeface="+mn-lt"/>
                </a:endParaRPr>
              </a:p>
            </p:txBody>
          </p:sp>
        </p:grpSp>
      </p:grpSp>
      <p:graphicFrame>
        <p:nvGraphicFramePr>
          <p:cNvPr id="4" name="表格 3"/>
          <p:cNvGraphicFramePr/>
          <p:nvPr>
            <p:custDataLst>
              <p:tags r:id="rId9"/>
            </p:custDataLst>
          </p:nvPr>
        </p:nvGraphicFramePr>
        <p:xfrm>
          <a:off x="281305" y="2505075"/>
          <a:ext cx="5584190" cy="3206750"/>
        </p:xfrm>
        <a:graphic>
          <a:graphicData uri="http://schemas.openxmlformats.org/drawingml/2006/table">
            <a:tbl>
              <a:tblPr firstRow="1" bandRow="1"/>
              <a:tblGrid>
                <a:gridCol w="1939925"/>
                <a:gridCol w="1783715"/>
                <a:gridCol w="1860550"/>
              </a:tblGrid>
              <a:tr h="469900">
                <a:tc>
                  <a:txBody>
                    <a:bodyPr/>
                    <a:lstStyle/>
                    <a:p>
                      <a:pPr indent="0" algn="ctr">
                        <a:buNone/>
                      </a:pPr>
                      <a:r>
                        <a:rPr lang="zh-CN" altLang="en-US" sz="1400" b="1" dirty="0" err="1">
                          <a:solidFill>
                            <a:schemeClr val="bg1"/>
                          </a:solidFill>
                          <a:latin typeface="微软雅黑" panose="020B0503020204020204" charset="-122"/>
                          <a:ea typeface="微软雅黑" panose="020B0503020204020204" charset="-122"/>
                          <a:cs typeface="宋体" panose="02010600030101010101" pitchFamily="2" charset="-122"/>
                          <a:sym typeface="+mn-ea"/>
                        </a:rPr>
                        <a:t>类型</a:t>
                      </a:r>
                      <a:endParaRPr lang="zh-CN" altLang="en-US" sz="1400" b="1" dirty="0" err="1">
                        <a:solidFill>
                          <a:schemeClr val="bg1"/>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w="19050">
                      <a:solidFill>
                        <a:srgbClr val="03A9F5"/>
                      </a:solidFill>
                      <a:prstDash val="solid"/>
                    </a:lnT>
                    <a:lnB w="19050">
                      <a:solidFill>
                        <a:srgbClr val="03A9F5"/>
                      </a:solidFill>
                      <a:prstDash val="solid"/>
                    </a:lnB>
                    <a:gradFill>
                      <a:gsLst>
                        <a:gs pos="0">
                          <a:srgbClr val="00B0F0"/>
                        </a:gs>
                        <a:gs pos="100000">
                          <a:srgbClr val="5DBDC3"/>
                        </a:gs>
                      </a:gsLst>
                      <a:lin ang="5400000" scaled="0"/>
                    </a:gradFill>
                  </a:tcPr>
                </a:tc>
                <a:tc>
                  <a:txBody>
                    <a:bodyPr/>
                    <a:lstStyle/>
                    <a:p>
                      <a:pPr indent="0" algn="ctr">
                        <a:buNone/>
                      </a:pPr>
                      <a:r>
                        <a:rPr lang="zh-CN" altLang="en-US" sz="1400" b="1" dirty="0">
                          <a:solidFill>
                            <a:schemeClr val="bg1"/>
                          </a:solidFill>
                          <a:latin typeface="微软雅黑" panose="020B0503020204020204" charset="-122"/>
                          <a:ea typeface="微软雅黑" panose="020B0503020204020204" charset="-122"/>
                          <a:cs typeface="宋体" panose="02010600030101010101" pitchFamily="2" charset="-122"/>
                        </a:rPr>
                        <a:t>数量</a:t>
                      </a:r>
                      <a:endParaRPr lang="zh-CN" altLang="en-US" sz="1400" b="1" dirty="0">
                        <a:solidFill>
                          <a:schemeClr val="bg1"/>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a:noFill/>
                    </a:lnL>
                    <a:lnR>
                      <a:noFill/>
                    </a:lnR>
                    <a:lnT w="19050">
                      <a:solidFill>
                        <a:srgbClr val="03A9F5"/>
                      </a:solidFill>
                      <a:prstDash val="solid"/>
                    </a:lnT>
                    <a:lnB w="19050">
                      <a:solidFill>
                        <a:srgbClr val="03A9F5"/>
                      </a:solidFill>
                      <a:prstDash val="solid"/>
                    </a:lnB>
                    <a:gradFill>
                      <a:gsLst>
                        <a:gs pos="0">
                          <a:srgbClr val="00B0F0"/>
                        </a:gs>
                        <a:gs pos="100000">
                          <a:srgbClr val="5DBDC3"/>
                        </a:gs>
                      </a:gsLst>
                      <a:lin ang="5400000" scaled="0"/>
                    </a:gradFill>
                  </a:tcPr>
                </a:tc>
                <a:tc>
                  <a:txBody>
                    <a:bodyPr/>
                    <a:lstStyle/>
                    <a:p>
                      <a:pPr indent="0" algn="ctr">
                        <a:buNone/>
                      </a:pPr>
                      <a:r>
                        <a:rPr lang="zh-CN" altLang="en-US" sz="1400" b="1">
                          <a:solidFill>
                            <a:schemeClr val="bg1"/>
                          </a:solidFill>
                          <a:latin typeface="微软雅黑" panose="020B0503020204020204" charset="-122"/>
                          <a:ea typeface="微软雅黑" panose="020B0503020204020204" charset="-122"/>
                          <a:cs typeface="宋体" panose="02010600030101010101" pitchFamily="2" charset="-122"/>
                        </a:rPr>
                        <a:t>同比增减率</a:t>
                      </a:r>
                      <a:endParaRPr lang="zh-CN" altLang="en-US" sz="1400" b="1">
                        <a:solidFill>
                          <a:schemeClr val="bg1"/>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a:noFill/>
                    </a:lnL>
                    <a:lnR>
                      <a:noFill/>
                    </a:lnR>
                    <a:lnT w="19050">
                      <a:solidFill>
                        <a:srgbClr val="03A9F5"/>
                      </a:solidFill>
                      <a:prstDash val="solid"/>
                    </a:lnT>
                    <a:lnB w="19050">
                      <a:solidFill>
                        <a:srgbClr val="03A9F5"/>
                      </a:solidFill>
                      <a:prstDash val="solid"/>
                    </a:lnB>
                    <a:gradFill>
                      <a:gsLst>
                        <a:gs pos="0">
                          <a:srgbClr val="00B0F0"/>
                        </a:gs>
                        <a:gs pos="100000">
                          <a:srgbClr val="5DBDC3"/>
                        </a:gs>
                      </a:gsLst>
                      <a:lin ang="5400000" scaled="0"/>
                    </a:gradFill>
                  </a:tcPr>
                </a:tc>
              </a:tr>
              <a:tr h="469265">
                <a:tc>
                  <a:txBody>
                    <a:bodyPr/>
                    <a:lstStyle/>
                    <a:p>
                      <a:pPr indent="0" algn="ctr">
                        <a:buNone/>
                      </a:pPr>
                      <a:r>
                        <a:rPr lang="en-US" sz="1400" b="1" dirty="0" err="1">
                          <a:solidFill>
                            <a:srgbClr val="03A9F5"/>
                          </a:solidFill>
                          <a:latin typeface="微软雅黑" panose="020B0503020204020204" charset="-122"/>
                          <a:ea typeface="微软雅黑" panose="020B0503020204020204" charset="-122"/>
                          <a:cs typeface="宋体" panose="02010600030101010101" pitchFamily="2" charset="-122"/>
                          <a:sym typeface="+mn-ea"/>
                        </a:rPr>
                        <a:t>销售套数</a:t>
                      </a:r>
                      <a:endParaRPr lang="en-US" altLang="en-US" sz="1400" b="1" dirty="0" err="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w="19050">
                      <a:solidFill>
                        <a:srgbClr val="03A9F5"/>
                      </a:solidFill>
                      <a:prstDash val="solid"/>
                    </a:lnT>
                    <a:lnB>
                      <a:noFill/>
                    </a:lnB>
                    <a:solidFill>
                      <a:srgbClr val="FFFFFF"/>
                    </a:solidFill>
                  </a:tcPr>
                </a:tc>
                <a:tc>
                  <a:txBody>
                    <a:bodyPr/>
                    <a:lstStyle/>
                    <a:p>
                      <a:pPr indent="0" algn="ctr">
                        <a:buNone/>
                      </a:pPr>
                      <a:r>
                        <a:rPr lang="en-US" sz="1400" b="1" dirty="0">
                          <a:solidFill>
                            <a:srgbClr val="03A9F5"/>
                          </a:solidFill>
                          <a:latin typeface="微软雅黑" panose="020B0503020204020204" charset="-122"/>
                          <a:ea typeface="微软雅黑" panose="020B0503020204020204" charset="-122"/>
                          <a:cs typeface="宋体" panose="02010600030101010101" pitchFamily="2" charset="-122"/>
                          <a:sym typeface="+mn-ea"/>
                        </a:rPr>
                        <a:t>17177</a:t>
                      </a:r>
                      <a:r>
                        <a:rPr lang="en-US" sz="1400" b="1" dirty="0">
                          <a:solidFill>
                            <a:srgbClr val="03A9F5"/>
                          </a:solidFill>
                          <a:latin typeface="微软雅黑" panose="020B0503020204020204" charset="-122"/>
                          <a:ea typeface="微软雅黑" panose="020B0503020204020204" charset="-122"/>
                          <a:cs typeface="宋体" panose="02010600030101010101" pitchFamily="2" charset="-122"/>
                        </a:rPr>
                        <a:t> </a:t>
                      </a:r>
                      <a:r>
                        <a:rPr lang="zh-CN" altLang="en-US" sz="1400" b="1" dirty="0">
                          <a:solidFill>
                            <a:srgbClr val="03A9F5"/>
                          </a:solidFill>
                          <a:latin typeface="微软雅黑" panose="020B0503020204020204" charset="-122"/>
                          <a:ea typeface="微软雅黑" panose="020B0503020204020204" charset="-122"/>
                          <a:cs typeface="宋体" panose="02010600030101010101" pitchFamily="2" charset="-122"/>
                        </a:rPr>
                        <a:t>套</a:t>
                      </a:r>
                      <a:endParaRPr lang="zh-CN" altLang="en-US" sz="1400" b="1" dirty="0">
                        <a:solidFill>
                          <a:srgbClr val="03A9F5"/>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a:noFill/>
                    </a:lnL>
                    <a:lnR>
                      <a:noFill/>
                    </a:lnR>
                    <a:lnT w="19050">
                      <a:solidFill>
                        <a:srgbClr val="03A9F5"/>
                      </a:solidFill>
                      <a:prstDash val="solid"/>
                    </a:lnT>
                    <a:lnB>
                      <a:noFill/>
                    </a:lnB>
                    <a:solidFill>
                      <a:srgbClr val="FFFFFF"/>
                    </a:solidFill>
                  </a:tcPr>
                </a:tc>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-0.16%</a:t>
                      </a:r>
                      <a:r>
                        <a:rPr lang="en-US" sz="1400" b="1">
                          <a:solidFill>
                            <a:srgbClr val="03A9F5"/>
                          </a:solidFill>
                          <a:latin typeface="微软雅黑" panose="020B0503020204020204" charset="-122"/>
                          <a:ea typeface="微软雅黑" panose="020B0503020204020204" charset="-122"/>
                          <a:cs typeface="宋体" panose="02010600030101010101" pitchFamily="2" charset="-122"/>
                        </a:rPr>
                        <a:t> </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a:noFill/>
                    </a:lnL>
                    <a:lnR>
                      <a:noFill/>
                    </a:lnR>
                    <a:lnT w="19050">
                      <a:solidFill>
                        <a:srgbClr val="03A9F5"/>
                      </a:solidFill>
                      <a:prstDash val="solid"/>
                    </a:lnT>
                    <a:lnB>
                      <a:noFill/>
                    </a:lnB>
                    <a:solidFill>
                      <a:srgbClr val="FFFFFF"/>
                    </a:solidFill>
                  </a:tcPr>
                </a:tc>
              </a:tr>
              <a:tr h="452120">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签订合同</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E2F6FF"/>
                    </a:solidFill>
                  </a:tcPr>
                </a:tc>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88.08亿元</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p>
                      <a:pPr indent="0" algn="ctr">
                        <a:buNone/>
                      </a:pPr>
                      <a:endParaRPr lang="en-US" altLang="en-US" sz="1400" b="1" dirty="0">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E2F6FF"/>
                    </a:solidFill>
                  </a:tcPr>
                </a:tc>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-2.05%</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E2F6FF"/>
                    </a:solidFill>
                  </a:tcPr>
                </a:tc>
              </a:tr>
              <a:tr h="408305">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收到预付款</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FFFFFF"/>
                    </a:solidFill>
                  </a:tcPr>
                </a:tc>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34.57亿元</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FFFFFF"/>
                    </a:solidFill>
                  </a:tcPr>
                </a:tc>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-18.9%</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FFFFFF"/>
                    </a:solidFill>
                  </a:tcPr>
                </a:tc>
              </a:tr>
              <a:tr h="462280">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银行放贷款</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E2F6FF"/>
                    </a:solidFill>
                  </a:tcPr>
                </a:tc>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42.21亿元</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E2F6FF"/>
                    </a:solidFill>
                  </a:tcPr>
                </a:tc>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-22.39%</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a:noFill/>
                    </a:lnL>
                    <a:lnR>
                      <a:noFill/>
                    </a:lnR>
                    <a:lnT>
                      <a:noFill/>
                    </a:lnT>
                    <a:lnB>
                      <a:noFill/>
                    </a:lnB>
                    <a:solidFill>
                      <a:srgbClr val="E2F6FF"/>
                    </a:solidFill>
                  </a:tcPr>
                </a:tc>
              </a:tr>
              <a:tr h="408305">
                <a:tc>
                  <a:txBody>
                    <a:bodyPr/>
                    <a:lstStyle/>
                    <a:p>
                      <a:pPr indent="0" algn="ctr">
                        <a:buNone/>
                      </a:pPr>
                      <a:r>
                        <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销售收入</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FFFFFF"/>
                    </a:solidFill>
                  </a:tcPr>
                </a:tc>
                <a:tc>
                  <a:txBody>
                    <a:bodyPr/>
                    <a:lstStyle/>
                    <a:p>
                      <a:pPr indent="0" algn="ctr">
                        <a:buNone/>
                      </a:pPr>
                      <a:r>
                        <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76.78</a:t>
                      </a: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亿元</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a:noFill/>
                    </a:lnB>
                    <a:solidFill>
                      <a:srgbClr val="FFFFFF"/>
                    </a:solidFill>
                  </a:tcPr>
                </a:tc>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a:t>
                      </a:r>
                      <a:r>
                        <a:rPr lang="en-US" altLang="en-US" sz="1400" b="1">
                          <a:solidFill>
                            <a:srgbClr val="03A9F5"/>
                          </a:solidFill>
                          <a:latin typeface="微软雅黑" panose="020B0503020204020204" charset="-122"/>
                          <a:ea typeface="微软雅黑" panose="020B0503020204020204" charset="-122"/>
                          <a:cs typeface="宋体" panose="02010600030101010101" pitchFamily="2" charset="-122"/>
                        </a:rPr>
                        <a:t>20.86%</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a:noFill/>
                    </a:lnL>
                    <a:lnR>
                      <a:noFill/>
                    </a:lnR>
                    <a:lnT>
                      <a:noFill/>
                    </a:lnT>
                    <a:lnB>
                      <a:noFill/>
                    </a:lnB>
                    <a:solidFill>
                      <a:srgbClr val="FFFFFF"/>
                    </a:solidFill>
                  </a:tcPr>
                </a:tc>
              </a:tr>
              <a:tr h="536575">
                <a:tc>
                  <a:txBody>
                    <a:bodyPr/>
                    <a:lstStyle/>
                    <a:p>
                      <a:pPr indent="0" algn="ctr">
                        <a:buNone/>
                      </a:pPr>
                      <a:r>
                        <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房地产行业税收</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w="19050">
                      <a:solidFill>
                        <a:srgbClr val="03A9F5"/>
                      </a:solidFill>
                      <a:prstDash val="solid"/>
                    </a:lnB>
                    <a:solidFill>
                      <a:srgbClr val="E2F6FF"/>
                    </a:solidFill>
                  </a:tcPr>
                </a:tc>
                <a:tc>
                  <a:txBody>
                    <a:bodyPr/>
                    <a:lstStyle/>
                    <a:p>
                      <a:pPr indent="0" algn="ctr">
                        <a:buNone/>
                      </a:pPr>
                      <a:r>
                        <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9.56</a:t>
                      </a: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亿元</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sym typeface="+mn-ea"/>
                      </a:endParaRPr>
                    </a:p>
                  </a:txBody>
                  <a:tcPr marL="68580" marR="68580" marT="0" marB="0" anchor="ctr">
                    <a:lnL>
                      <a:noFill/>
                    </a:lnL>
                    <a:lnR>
                      <a:noFill/>
                    </a:lnR>
                    <a:lnT>
                      <a:noFill/>
                    </a:lnT>
                    <a:lnB w="19050">
                      <a:solidFill>
                        <a:srgbClr val="03A9F5"/>
                      </a:solidFill>
                      <a:prstDash val="solid"/>
                    </a:lnB>
                    <a:solidFill>
                      <a:srgbClr val="E2F6FF"/>
                    </a:solidFill>
                  </a:tcPr>
                </a:tc>
                <a:tc>
                  <a:txBody>
                    <a:bodyPr/>
                    <a:lstStyle/>
                    <a:p>
                      <a:pPr indent="0" algn="ctr">
                        <a:buNone/>
                      </a:pPr>
                      <a:r>
                        <a:rPr lang="en-US" sz="1400" b="1">
                          <a:solidFill>
                            <a:srgbClr val="03A9F5"/>
                          </a:solidFill>
                          <a:latin typeface="微软雅黑" panose="020B0503020204020204" charset="-122"/>
                          <a:ea typeface="微软雅黑" panose="020B0503020204020204" charset="-122"/>
                          <a:cs typeface="宋体" panose="02010600030101010101" pitchFamily="2" charset="-122"/>
                          <a:sym typeface="+mn-ea"/>
                        </a:rPr>
                        <a:t>-</a:t>
                      </a:r>
                      <a:r>
                        <a:rPr lang="en-US" altLang="en-US" sz="1400" b="1">
                          <a:solidFill>
                            <a:srgbClr val="03A9F5"/>
                          </a:solidFill>
                          <a:latin typeface="微软雅黑" panose="020B0503020204020204" charset="-122"/>
                          <a:ea typeface="微软雅黑" panose="020B0503020204020204" charset="-122"/>
                          <a:cs typeface="宋体" panose="02010600030101010101" pitchFamily="2" charset="-122"/>
                        </a:rPr>
                        <a:t>20.39%</a:t>
                      </a:r>
                      <a:endParaRPr lang="en-US" altLang="en-US" sz="1400" b="1">
                        <a:solidFill>
                          <a:srgbClr val="03A9F5"/>
                        </a:solidFill>
                        <a:latin typeface="微软雅黑" panose="020B0503020204020204" charset="-122"/>
                        <a:ea typeface="微软雅黑" panose="020B0503020204020204" charset="-122"/>
                        <a:cs typeface="宋体" panose="02010600030101010101" pitchFamily="2" charset="-122"/>
                      </a:endParaRPr>
                    </a:p>
                  </a:txBody>
                  <a:tcPr marL="68580" marR="68580" marT="0" marB="0" anchor="ctr">
                    <a:lnL>
                      <a:noFill/>
                    </a:lnL>
                    <a:lnR>
                      <a:noFill/>
                    </a:lnR>
                    <a:lnT>
                      <a:noFill/>
                    </a:lnT>
                    <a:lnB w="19050">
                      <a:solidFill>
                        <a:srgbClr val="03A9F5"/>
                      </a:solidFill>
                      <a:prstDash val="solid"/>
                    </a:lnB>
                    <a:solidFill>
                      <a:srgbClr val="E2F6FF"/>
                    </a:solidFill>
                  </a:tcPr>
                </a:tc>
              </a:tr>
            </a:tbl>
          </a:graphicData>
        </a:graphic>
      </p:graphicFrame>
      <p:sp>
        <p:nvSpPr>
          <p:cNvPr id="10" name="文本框 9"/>
          <p:cNvSpPr txBox="1"/>
          <p:nvPr/>
        </p:nvSpPr>
        <p:spPr>
          <a:xfrm>
            <a:off x="147320" y="1974215"/>
            <a:ext cx="5594350" cy="706755"/>
          </a:xfrm>
          <a:prstGeom prst="rect">
            <a:avLst/>
          </a:prstGeom>
          <a:noFill/>
        </p:spPr>
        <p:txBody>
          <a:bodyPr wrap="square" rtlCol="0" anchor="t">
            <a:spAutoFit/>
          </a:bodyPr>
          <a:lstStyle/>
          <a:p>
            <a:pPr algn="ctr"/>
            <a:r>
              <a:rPr lang="zh-CN" altLang="en-US" sz="2000" b="1"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2023年1</a:t>
            </a:r>
            <a:r>
              <a:rPr lang="zh-CN" altLang="en-US" sz="2000" b="1" dirty="0" smtClean="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a:t>
            </a:r>
            <a:r>
              <a:rPr lang="en-US" altLang="zh-CN" sz="2000" b="1" dirty="0" smtClean="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6</a:t>
            </a:r>
            <a:r>
              <a:rPr lang="zh-CN" altLang="en-US" sz="2000" b="1" dirty="0" smtClean="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月</a:t>
            </a:r>
            <a:r>
              <a:rPr lang="zh-CN" altLang="en-US" sz="2000" b="1"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房地产市场</a:t>
            </a:r>
            <a:r>
              <a:rPr lang="zh-CN" altLang="en-US" sz="2000" b="1" dirty="0" err="1">
                <a:solidFill>
                  <a:schemeClr val="bg1"/>
                </a:solidFill>
                <a:latin typeface="微软雅黑" panose="020B0503020204020204" charset="-122"/>
                <a:ea typeface="微软雅黑" panose="020B0503020204020204" charset="-122"/>
                <a:cs typeface="宋体" panose="02010600030101010101" pitchFamily="2" charset="-122"/>
                <a:sym typeface="+mn-ea"/>
              </a:rPr>
              <a:t>销售及税收情况</a:t>
            </a:r>
            <a:endParaRPr lang="zh-CN" altLang="en-US" sz="2000" b="1" dirty="0" err="1">
              <a:solidFill>
                <a:schemeClr val="bg1"/>
              </a:solidFill>
              <a:latin typeface="微软雅黑" panose="020B0503020204020204" charset="-122"/>
              <a:ea typeface="微软雅黑" panose="020B0503020204020204" charset="-122"/>
              <a:cs typeface="宋体" panose="02010600030101010101" pitchFamily="2" charset="-122"/>
              <a:sym typeface="+mn-ea"/>
            </a:endParaRPr>
          </a:p>
          <a:p>
            <a:pPr algn="ctr"/>
            <a:endParaRPr lang="zh-CN" altLang="en-US" sz="2000" b="1"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35"/>
          <p:cNvSpPr txBox="1">
            <a:spLocks noChangeArrowheads="1"/>
          </p:cNvSpPr>
          <p:nvPr/>
        </p:nvSpPr>
        <p:spPr bwMode="auto">
          <a:xfrm>
            <a:off x="634592" y="89186"/>
            <a:ext cx="27108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3.10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取得成效</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之四</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等腰三角形 68"/>
          <p:cNvSpPr/>
          <p:nvPr/>
        </p:nvSpPr>
        <p:spPr>
          <a:xfrm rot="15360907">
            <a:off x="10409880" y="2122423"/>
            <a:ext cx="409835" cy="742415"/>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0" name="直接连接符 69"/>
          <p:cNvCxnSpPr/>
          <p:nvPr/>
        </p:nvCxnSpPr>
        <p:spPr>
          <a:xfrm flipV="1">
            <a:off x="11181190" y="529550"/>
            <a:ext cx="1068484" cy="500652"/>
          </a:xfrm>
          <a:prstGeom prst="line">
            <a:avLst/>
          </a:prstGeom>
          <a:noFill/>
          <a:ln w="1905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V="1">
            <a:off x="10496550" y="1117178"/>
            <a:ext cx="1733697" cy="702097"/>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flipH="1">
            <a:off x="-79875" y="4681007"/>
            <a:ext cx="3757355" cy="1945089"/>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39847" y="4792663"/>
            <a:ext cx="2037293" cy="681134"/>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7" name="直接连接符 76"/>
          <p:cNvCxnSpPr/>
          <p:nvPr/>
        </p:nvCxnSpPr>
        <p:spPr>
          <a:xfrm flipH="1">
            <a:off x="371476" y="5992316"/>
            <a:ext cx="1564897" cy="955632"/>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flipH="1">
            <a:off x="-49958" y="5905339"/>
            <a:ext cx="842868" cy="393236"/>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flipH="1">
            <a:off x="-79875" y="4884309"/>
            <a:ext cx="2380939" cy="88990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flipV="1">
            <a:off x="9610612" y="-56021"/>
            <a:ext cx="1108196" cy="84269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接连接符 80"/>
          <p:cNvCxnSpPr/>
          <p:nvPr/>
        </p:nvCxnSpPr>
        <p:spPr>
          <a:xfrm flipV="1">
            <a:off x="11134952" y="-56512"/>
            <a:ext cx="927580" cy="546097"/>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82" name="等腰三角形 81"/>
          <p:cNvSpPr/>
          <p:nvPr/>
        </p:nvSpPr>
        <p:spPr>
          <a:xfrm rot="15015087">
            <a:off x="9955257" y="1840582"/>
            <a:ext cx="408709" cy="55172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p:cNvSpPr/>
          <p:nvPr/>
        </p:nvSpPr>
        <p:spPr>
          <a:xfrm rot="4348860">
            <a:off x="798586" y="4378341"/>
            <a:ext cx="393324" cy="46484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任意多边形 66"/>
          <p:cNvSpPr/>
          <p:nvPr/>
        </p:nvSpPr>
        <p:spPr>
          <a:xfrm flipV="1">
            <a:off x="5981216" y="1345683"/>
            <a:ext cx="4216069" cy="3659162"/>
          </a:xfrm>
          <a:custGeom>
            <a:avLst/>
            <a:gdLst>
              <a:gd name="connsiteX0" fmla="*/ 2727548 w 5189873"/>
              <a:gd name="connsiteY0" fmla="*/ 1510371 h 4504335"/>
              <a:gd name="connsiteX1" fmla="*/ 3461308 w 5189873"/>
              <a:gd name="connsiteY1" fmla="*/ 1510371 h 4504335"/>
              <a:gd name="connsiteX2" fmla="*/ 2958996 w 5189873"/>
              <a:gd name="connsiteY2" fmla="*/ 640341 h 4504335"/>
              <a:gd name="connsiteX3" fmla="*/ 2960975 w 5189873"/>
              <a:gd name="connsiteY3" fmla="*/ 636913 h 4504335"/>
              <a:gd name="connsiteX4" fmla="*/ 2594937 w 5189873"/>
              <a:gd name="connsiteY4" fmla="*/ 0 h 4504335"/>
              <a:gd name="connsiteX5" fmla="*/ 1725790 w 5189873"/>
              <a:gd name="connsiteY5" fmla="*/ 1505405 h 4504335"/>
              <a:gd name="connsiteX6" fmla="*/ 2459551 w 5189873"/>
              <a:gd name="connsiteY6" fmla="*/ 1505406 h 4504335"/>
              <a:gd name="connsiteX7" fmla="*/ 2592116 w 5189873"/>
              <a:gd name="connsiteY7" fmla="*/ 1275797 h 4504335"/>
              <a:gd name="connsiteX8" fmla="*/ 5189873 w 5189873"/>
              <a:gd name="connsiteY8" fmla="*/ 4504335 h 4504335"/>
              <a:gd name="connsiteX9" fmla="*/ 5187527 w 5189873"/>
              <a:gd name="connsiteY9" fmla="*/ 4500271 h 4504335"/>
              <a:gd name="connsiteX10" fmla="*/ 5189873 w 5189873"/>
              <a:gd name="connsiteY10" fmla="*/ 4500271 h 4504335"/>
              <a:gd name="connsiteX11" fmla="*/ 4821309 w 5189873"/>
              <a:gd name="connsiteY11" fmla="*/ 3864816 h 4504335"/>
              <a:gd name="connsiteX12" fmla="*/ 4820647 w 5189873"/>
              <a:gd name="connsiteY12" fmla="*/ 3864816 h 4504335"/>
              <a:gd name="connsiteX13" fmla="*/ 4676399 w 5189873"/>
              <a:gd name="connsiteY13" fmla="*/ 3614971 h 4504335"/>
              <a:gd name="connsiteX14" fmla="*/ 3942638 w 5189873"/>
              <a:gd name="connsiteY14" fmla="*/ 3614971 h 4504335"/>
              <a:gd name="connsiteX15" fmla="*/ 4086886 w 5189873"/>
              <a:gd name="connsiteY15" fmla="*/ 3864816 h 4504335"/>
              <a:gd name="connsiteX16" fmla="*/ 1097345 w 5189873"/>
              <a:gd name="connsiteY16" fmla="*/ 3864816 h 4504335"/>
              <a:gd name="connsiteX17" fmla="*/ 1241593 w 5189873"/>
              <a:gd name="connsiteY17" fmla="*/ 3614971 h 4504335"/>
              <a:gd name="connsiteX18" fmla="*/ 507833 w 5189873"/>
              <a:gd name="connsiteY18" fmla="*/ 3614971 h 4504335"/>
              <a:gd name="connsiteX19" fmla="*/ 0 w 5189873"/>
              <a:gd name="connsiteY19" fmla="*/ 4494561 h 4504335"/>
              <a:gd name="connsiteX20" fmla="*/ 3315 w 5189873"/>
              <a:gd name="connsiteY20" fmla="*/ 4494555 h 4504335"/>
              <a:gd name="connsiteX21" fmla="*/ 0 w 5189873"/>
              <a:gd name="connsiteY21" fmla="*/ 4500271 h 4504335"/>
              <a:gd name="connsiteX22" fmla="*/ 4453766 w 5189873"/>
              <a:gd name="connsiteY22" fmla="*/ 4500271 h 4504335"/>
              <a:gd name="connsiteX23" fmla="*/ 4455271 w 5189873"/>
              <a:gd name="connsiteY23" fmla="*/ 4502876 h 450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89873" h="4504335">
                <a:moveTo>
                  <a:pt x="2727548" y="1510371"/>
                </a:moveTo>
                <a:lnTo>
                  <a:pt x="3461308" y="1510371"/>
                </a:lnTo>
                <a:lnTo>
                  <a:pt x="2958996" y="640341"/>
                </a:lnTo>
                <a:lnTo>
                  <a:pt x="2960975" y="636913"/>
                </a:lnTo>
                <a:lnTo>
                  <a:pt x="2594937" y="0"/>
                </a:lnTo>
                <a:lnTo>
                  <a:pt x="1725790" y="1505405"/>
                </a:lnTo>
                <a:lnTo>
                  <a:pt x="2459551" y="1505406"/>
                </a:lnTo>
                <a:lnTo>
                  <a:pt x="2592116" y="1275797"/>
                </a:lnTo>
                <a:close/>
                <a:moveTo>
                  <a:pt x="5189873" y="4504335"/>
                </a:moveTo>
                <a:lnTo>
                  <a:pt x="5187527" y="4500271"/>
                </a:lnTo>
                <a:lnTo>
                  <a:pt x="5189873" y="4500271"/>
                </a:lnTo>
                <a:lnTo>
                  <a:pt x="4821309" y="3864816"/>
                </a:lnTo>
                <a:lnTo>
                  <a:pt x="4820647" y="3864816"/>
                </a:lnTo>
                <a:lnTo>
                  <a:pt x="4676399" y="3614971"/>
                </a:lnTo>
                <a:lnTo>
                  <a:pt x="3942638" y="3614971"/>
                </a:lnTo>
                <a:lnTo>
                  <a:pt x="4086886" y="3864816"/>
                </a:lnTo>
                <a:lnTo>
                  <a:pt x="1097345" y="3864816"/>
                </a:lnTo>
                <a:lnTo>
                  <a:pt x="1241593" y="3614971"/>
                </a:lnTo>
                <a:lnTo>
                  <a:pt x="507833" y="3614971"/>
                </a:lnTo>
                <a:lnTo>
                  <a:pt x="0" y="4494561"/>
                </a:lnTo>
                <a:lnTo>
                  <a:pt x="3315" y="4494555"/>
                </a:lnTo>
                <a:lnTo>
                  <a:pt x="0" y="4500271"/>
                </a:lnTo>
                <a:lnTo>
                  <a:pt x="4453766" y="4500271"/>
                </a:lnTo>
                <a:lnTo>
                  <a:pt x="4455271" y="4502876"/>
                </a:lnTo>
                <a:close/>
              </a:path>
            </a:pathLst>
          </a:custGeom>
          <a:solidFill>
            <a:srgbClr val="00B0F0">
              <a:alpha val="40000"/>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4" name="组合 3"/>
          <p:cNvGrpSpPr/>
          <p:nvPr/>
        </p:nvGrpSpPr>
        <p:grpSpPr>
          <a:xfrm>
            <a:off x="5286671" y="2446507"/>
            <a:ext cx="5729925" cy="1494079"/>
            <a:chOff x="4994571" y="2039472"/>
            <a:chExt cx="5729925" cy="1494079"/>
          </a:xfrm>
        </p:grpSpPr>
        <p:sp>
          <p:nvSpPr>
            <p:cNvPr id="22" name="文本框 35"/>
            <p:cNvSpPr txBox="1">
              <a:spLocks noChangeArrowheads="1"/>
            </p:cNvSpPr>
            <p:nvPr/>
          </p:nvSpPr>
          <p:spPr bwMode="auto">
            <a:xfrm>
              <a:off x="5025371" y="2039472"/>
              <a:ext cx="56991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rPr>
                <a:t> </a:t>
              </a:r>
              <a:r>
                <a:rPr lang="zh-CN" altLang="en-US"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rPr>
                <a:t>下一步工作计划</a:t>
              </a:r>
              <a:endParaRPr lang="zh-CN" altLang="en-US" sz="5865" dirty="0">
                <a:gradFill>
                  <a:gsLst>
                    <a:gs pos="83000">
                      <a:prstClr val="white">
                        <a:lumMod val="95000"/>
                      </a:prstClr>
                    </a:gs>
                    <a:gs pos="100000">
                      <a:prstClr val="white">
                        <a:lumMod val="95000"/>
                      </a:prstClr>
                    </a:gs>
                  </a:gsLst>
                  <a:lin ang="5400000" scaled="1"/>
                </a:gradFill>
                <a:latin typeface="Segoe Print" panose="02000600000000000000" charset="0"/>
                <a:cs typeface="Arial" panose="020B0604020202020204" pitchFamily="34" charset="0"/>
              </a:endParaRPr>
            </a:p>
          </p:txBody>
        </p:sp>
        <p:sp>
          <p:nvSpPr>
            <p:cNvPr id="23" name="文本框 35"/>
            <p:cNvSpPr txBox="1">
              <a:spLocks noChangeArrowheads="1"/>
            </p:cNvSpPr>
            <p:nvPr/>
          </p:nvSpPr>
          <p:spPr bwMode="auto">
            <a:xfrm>
              <a:off x="4994571" y="3011581"/>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endParaRPr lang="zh-CN" altLang="en-US" sz="28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grpSp>
      <p:sp>
        <p:nvSpPr>
          <p:cNvPr id="51" name="任意多边形 50"/>
          <p:cNvSpPr/>
          <p:nvPr/>
        </p:nvSpPr>
        <p:spPr>
          <a:xfrm flipV="1">
            <a:off x="2042041" y="1801579"/>
            <a:ext cx="2147527" cy="2147527"/>
          </a:xfrm>
          <a:custGeom>
            <a:avLst/>
            <a:gdLst>
              <a:gd name="connsiteX0" fmla="*/ 1923320 w 3600000"/>
              <a:gd name="connsiteY0" fmla="*/ 634464 h 3600000"/>
              <a:gd name="connsiteX1" fmla="*/ 1957921 w 3600000"/>
              <a:gd name="connsiteY1" fmla="*/ 404900 h 3600000"/>
              <a:gd name="connsiteX2" fmla="*/ 1943607 w 3600000"/>
              <a:gd name="connsiteY2" fmla="*/ 402717 h 3600000"/>
              <a:gd name="connsiteX3" fmla="*/ 1851774 w 3600000"/>
              <a:gd name="connsiteY3" fmla="*/ 398079 h 3600000"/>
              <a:gd name="connsiteX4" fmla="*/ 1851774 w 3600000"/>
              <a:gd name="connsiteY4" fmla="*/ 627251 h 3600000"/>
              <a:gd name="connsiteX5" fmla="*/ 1676749 w 3600000"/>
              <a:gd name="connsiteY5" fmla="*/ 634904 h 3600000"/>
              <a:gd name="connsiteX6" fmla="*/ 1748228 w 3600000"/>
              <a:gd name="connsiteY6" fmla="*/ 627698 h 3600000"/>
              <a:gd name="connsiteX7" fmla="*/ 1748228 w 3600000"/>
              <a:gd name="connsiteY7" fmla="*/ 398079 h 3600000"/>
              <a:gd name="connsiteX8" fmla="*/ 1656395 w 3600000"/>
              <a:gd name="connsiteY8" fmla="*/ 402717 h 3600000"/>
              <a:gd name="connsiteX9" fmla="*/ 1642081 w 3600000"/>
              <a:gd name="connsiteY9" fmla="*/ 404900 h 3600000"/>
              <a:gd name="connsiteX10" fmla="*/ 2096364 w 3600000"/>
              <a:gd name="connsiteY10" fmla="*/ 663566 h 3600000"/>
              <a:gd name="connsiteX11" fmla="*/ 2162642 w 3600000"/>
              <a:gd name="connsiteY11" fmla="*/ 448703 h 3600000"/>
              <a:gd name="connsiteX12" fmla="*/ 2083064 w 3600000"/>
              <a:gd name="connsiteY12" fmla="*/ 424000 h 3600000"/>
              <a:gd name="connsiteX13" fmla="*/ 2060281 w 3600000"/>
              <a:gd name="connsiteY13" fmla="*/ 420522 h 3600000"/>
              <a:gd name="connsiteX14" fmla="*/ 2026467 w 3600000"/>
              <a:gd name="connsiteY14" fmla="*/ 644862 h 3600000"/>
              <a:gd name="connsiteX15" fmla="*/ 2040752 w 3600000"/>
              <a:gd name="connsiteY15" fmla="*/ 646303 h 3600000"/>
              <a:gd name="connsiteX16" fmla="*/ 1504026 w 3600000"/>
              <a:gd name="connsiteY16" fmla="*/ 664822 h 3600000"/>
              <a:gd name="connsiteX17" fmla="*/ 1563685 w 3600000"/>
              <a:gd name="connsiteY17" fmla="*/ 646303 h 3600000"/>
              <a:gd name="connsiteX18" fmla="*/ 1573600 w 3600000"/>
              <a:gd name="connsiteY18" fmla="*/ 645303 h 3600000"/>
              <a:gd name="connsiteX19" fmla="*/ 1539721 w 3600000"/>
              <a:gd name="connsiteY19" fmla="*/ 420522 h 3600000"/>
              <a:gd name="connsiteX20" fmla="*/ 1516938 w 3600000"/>
              <a:gd name="connsiteY20" fmla="*/ 424000 h 3600000"/>
              <a:gd name="connsiteX21" fmla="*/ 1437361 w 3600000"/>
              <a:gd name="connsiteY21" fmla="*/ 448703 h 3600000"/>
              <a:gd name="connsiteX22" fmla="*/ 2264505 w 3600000"/>
              <a:gd name="connsiteY22" fmla="*/ 716128 h 3600000"/>
              <a:gd name="connsiteX23" fmla="*/ 2361824 w 3600000"/>
              <a:gd name="connsiteY23" fmla="*/ 514043 h 3600000"/>
              <a:gd name="connsiteX24" fmla="*/ 2346710 w 3600000"/>
              <a:gd name="connsiteY24" fmla="*/ 505840 h 3600000"/>
              <a:gd name="connsiteX25" fmla="*/ 2261532 w 3600000"/>
              <a:gd name="connsiteY25" fmla="*/ 479399 h 3600000"/>
              <a:gd name="connsiteX26" fmla="*/ 2195256 w 3600000"/>
              <a:gd name="connsiteY26" fmla="*/ 694263 h 3600000"/>
              <a:gd name="connsiteX27" fmla="*/ 2262921 w 3600000"/>
              <a:gd name="connsiteY27" fmla="*/ 715267 h 3600000"/>
              <a:gd name="connsiteX28" fmla="*/ 1336416 w 3600000"/>
              <a:gd name="connsiteY28" fmla="*/ 718036 h 3600000"/>
              <a:gd name="connsiteX29" fmla="*/ 1341516 w 3600000"/>
              <a:gd name="connsiteY29" fmla="*/ 715267 h 3600000"/>
              <a:gd name="connsiteX30" fmla="*/ 1405134 w 3600000"/>
              <a:gd name="connsiteY30" fmla="*/ 695520 h 3600000"/>
              <a:gd name="connsiteX31" fmla="*/ 1338469 w 3600000"/>
              <a:gd name="connsiteY31" fmla="*/ 479399 h 3600000"/>
              <a:gd name="connsiteX32" fmla="*/ 1253292 w 3600000"/>
              <a:gd name="connsiteY32" fmla="*/ 505840 h 3600000"/>
              <a:gd name="connsiteX33" fmla="*/ 1238178 w 3600000"/>
              <a:gd name="connsiteY33" fmla="*/ 514043 h 3600000"/>
              <a:gd name="connsiteX34" fmla="*/ 2419102 w 3600000"/>
              <a:gd name="connsiteY34" fmla="*/ 800039 h 3600000"/>
              <a:gd name="connsiteX35" fmla="*/ 2545952 w 3600000"/>
              <a:gd name="connsiteY35" fmla="*/ 613985 h 3600000"/>
              <a:gd name="connsiteX36" fmla="*/ 2452934 w 3600000"/>
              <a:gd name="connsiteY36" fmla="*/ 563496 h 3600000"/>
              <a:gd name="connsiteX37" fmla="*/ 2355614 w 3600000"/>
              <a:gd name="connsiteY37" fmla="*/ 765579 h 3600000"/>
              <a:gd name="connsiteX38" fmla="*/ 1182096 w 3600000"/>
              <a:gd name="connsiteY38" fmla="*/ 801798 h 3600000"/>
              <a:gd name="connsiteX39" fmla="*/ 1245306 w 3600000"/>
              <a:gd name="connsiteY39" fmla="*/ 767488 h 3600000"/>
              <a:gd name="connsiteX40" fmla="*/ 1147069 w 3600000"/>
              <a:gd name="connsiteY40" fmla="*/ 563496 h 3600000"/>
              <a:gd name="connsiteX41" fmla="*/ 1054049 w 3600000"/>
              <a:gd name="connsiteY41" fmla="*/ 613985 h 3600000"/>
              <a:gd name="connsiteX42" fmla="*/ 2560617 w 3600000"/>
              <a:gd name="connsiteY42" fmla="*/ 904134 h 3600000"/>
              <a:gd name="connsiteX43" fmla="*/ 2712579 w 3600000"/>
              <a:gd name="connsiteY43" fmla="*/ 740359 h 3600000"/>
              <a:gd name="connsiteX44" fmla="*/ 2631002 w 3600000"/>
              <a:gd name="connsiteY44" fmla="*/ 673053 h 3600000"/>
              <a:gd name="connsiteX45" fmla="*/ 2504833 w 3600000"/>
              <a:gd name="connsiteY45" fmla="*/ 858108 h 3600000"/>
              <a:gd name="connsiteX46" fmla="*/ 1041307 w 3600000"/>
              <a:gd name="connsiteY46" fmla="*/ 906207 h 3600000"/>
              <a:gd name="connsiteX47" fmla="*/ 1096766 w 3600000"/>
              <a:gd name="connsiteY47" fmla="*/ 860450 h 3600000"/>
              <a:gd name="connsiteX48" fmla="*/ 969000 w 3600000"/>
              <a:gd name="connsiteY48" fmla="*/ 673053 h 3600000"/>
              <a:gd name="connsiteX49" fmla="*/ 887424 w 3600000"/>
              <a:gd name="connsiteY49" fmla="*/ 740359 h 3600000"/>
              <a:gd name="connsiteX50" fmla="*/ 2686748 w 3600000"/>
              <a:gd name="connsiteY50" fmla="*/ 1026623 h 3600000"/>
              <a:gd name="connsiteX51" fmla="*/ 2860299 w 3600000"/>
              <a:gd name="connsiteY51" fmla="*/ 888220 h 3600000"/>
              <a:gd name="connsiteX52" fmla="*/ 2793157 w 3600000"/>
              <a:gd name="connsiteY52" fmla="*/ 806844 h 3600000"/>
              <a:gd name="connsiteX53" fmla="*/ 2792582 w 3600000"/>
              <a:gd name="connsiteY53" fmla="*/ 806369 h 3600000"/>
              <a:gd name="connsiteX54" fmla="*/ 2640372 w 3600000"/>
              <a:gd name="connsiteY54" fmla="*/ 970415 h 3600000"/>
              <a:gd name="connsiteX55" fmla="*/ 915928 w 3600000"/>
              <a:gd name="connsiteY55" fmla="*/ 1028757 h 3600000"/>
              <a:gd name="connsiteX56" fmla="*/ 961978 w 3600000"/>
              <a:gd name="connsiteY56" fmla="*/ 972944 h 3600000"/>
              <a:gd name="connsiteX57" fmla="*/ 807420 w 3600000"/>
              <a:gd name="connsiteY57" fmla="*/ 806368 h 3600000"/>
              <a:gd name="connsiteX58" fmla="*/ 806843 w 3600000"/>
              <a:gd name="connsiteY58" fmla="*/ 806844 h 3600000"/>
              <a:gd name="connsiteX59" fmla="*/ 739702 w 3600000"/>
              <a:gd name="connsiteY59" fmla="*/ 888220 h 3600000"/>
              <a:gd name="connsiteX60" fmla="*/ 2795324 w 3600000"/>
              <a:gd name="connsiteY60" fmla="*/ 1165568 h 3600000"/>
              <a:gd name="connsiteX61" fmla="*/ 2986603 w 3600000"/>
              <a:gd name="connsiteY61" fmla="*/ 1055133 h 3600000"/>
              <a:gd name="connsiteX62" fmla="*/ 2964664 w 3600000"/>
              <a:gd name="connsiteY62" fmla="*/ 1014712 h 3600000"/>
              <a:gd name="connsiteX63" fmla="*/ 2926207 w 3600000"/>
              <a:gd name="connsiteY63" fmla="*/ 968102 h 3600000"/>
              <a:gd name="connsiteX64" fmla="*/ 2752655 w 3600000"/>
              <a:gd name="connsiteY64" fmla="*/ 1106504 h 3600000"/>
              <a:gd name="connsiteX65" fmla="*/ 2783663 w 3600000"/>
              <a:gd name="connsiteY65" fmla="*/ 1144085 h 3600000"/>
              <a:gd name="connsiteX66" fmla="*/ 808054 w 3600000"/>
              <a:gd name="connsiteY66" fmla="*/ 1167518 h 3600000"/>
              <a:gd name="connsiteX67" fmla="*/ 820774 w 3600000"/>
              <a:gd name="connsiteY67" fmla="*/ 1144085 h 3600000"/>
              <a:gd name="connsiteX68" fmla="*/ 850022 w 3600000"/>
              <a:gd name="connsiteY68" fmla="*/ 1108637 h 3600000"/>
              <a:gd name="connsiteX69" fmla="*/ 673795 w 3600000"/>
              <a:gd name="connsiteY69" fmla="*/ 968100 h 3600000"/>
              <a:gd name="connsiteX70" fmla="*/ 635336 w 3600000"/>
              <a:gd name="connsiteY70" fmla="*/ 1014712 h 3600000"/>
              <a:gd name="connsiteX71" fmla="*/ 613397 w 3600000"/>
              <a:gd name="connsiteY71" fmla="*/ 1055133 h 3600000"/>
              <a:gd name="connsiteX72" fmla="*/ 2879526 w 3600000"/>
              <a:gd name="connsiteY72" fmla="*/ 1320700 h 3600000"/>
              <a:gd name="connsiteX73" fmla="*/ 3086630 w 3600000"/>
              <a:gd name="connsiteY73" fmla="*/ 1239418 h 3600000"/>
              <a:gd name="connsiteX74" fmla="*/ 3036016 w 3600000"/>
              <a:gd name="connsiteY74" fmla="*/ 1146168 h 3600000"/>
              <a:gd name="connsiteX75" fmla="*/ 2844736 w 3600000"/>
              <a:gd name="connsiteY75" fmla="*/ 1256604 h 3600000"/>
              <a:gd name="connsiteX76" fmla="*/ 724131 w 3600000"/>
              <a:gd name="connsiteY76" fmla="*/ 1322135 h 3600000"/>
              <a:gd name="connsiteX77" fmla="*/ 758643 w 3600000"/>
              <a:gd name="connsiteY77" fmla="*/ 1258553 h 3600000"/>
              <a:gd name="connsiteX78" fmla="*/ 563985 w 3600000"/>
              <a:gd name="connsiteY78" fmla="*/ 1146168 h 3600000"/>
              <a:gd name="connsiteX79" fmla="*/ 513370 w 3600000"/>
              <a:gd name="connsiteY79" fmla="*/ 1239418 h 3600000"/>
              <a:gd name="connsiteX80" fmla="*/ 2936949 w 3600000"/>
              <a:gd name="connsiteY80" fmla="*/ 1487395 h 3600000"/>
              <a:gd name="connsiteX81" fmla="*/ 3151622 w 3600000"/>
              <a:gd name="connsiteY81" fmla="*/ 1438398 h 3600000"/>
              <a:gd name="connsiteX82" fmla="*/ 3120283 w 3600000"/>
              <a:gd name="connsiteY82" fmla="*/ 1337446 h 3600000"/>
              <a:gd name="connsiteX83" fmla="*/ 2915366 w 3600000"/>
              <a:gd name="connsiteY83" fmla="*/ 1417869 h 3600000"/>
              <a:gd name="connsiteX84" fmla="*/ 667194 w 3600000"/>
              <a:gd name="connsiteY84" fmla="*/ 1488339 h 3600000"/>
              <a:gd name="connsiteX85" fmla="*/ 688588 w 3600000"/>
              <a:gd name="connsiteY85" fmla="*/ 1419421 h 3600000"/>
              <a:gd name="connsiteX86" fmla="*/ 479717 w 3600000"/>
              <a:gd name="connsiteY86" fmla="*/ 1337446 h 3600000"/>
              <a:gd name="connsiteX87" fmla="*/ 448380 w 3600000"/>
              <a:gd name="connsiteY87" fmla="*/ 1438396 h 3600000"/>
              <a:gd name="connsiteX88" fmla="*/ 2971131 w 3600000"/>
              <a:gd name="connsiteY88" fmla="*/ 1660319 h 3600000"/>
              <a:gd name="connsiteX89" fmla="*/ 3195320 w 3600000"/>
              <a:gd name="connsiteY89" fmla="*/ 1643517 h 3600000"/>
              <a:gd name="connsiteX90" fmla="*/ 3179260 w 3600000"/>
              <a:gd name="connsiteY90" fmla="*/ 1538297 h 3600000"/>
              <a:gd name="connsiteX91" fmla="*/ 2963788 w 3600000"/>
              <a:gd name="connsiteY91" fmla="*/ 1587476 h 3600000"/>
              <a:gd name="connsiteX92" fmla="*/ 633274 w 3600000"/>
              <a:gd name="connsiteY92" fmla="*/ 1660647 h 3600000"/>
              <a:gd name="connsiteX93" fmla="*/ 640550 w 3600000"/>
              <a:gd name="connsiteY93" fmla="*/ 1588466 h 3600000"/>
              <a:gd name="connsiteX94" fmla="*/ 420740 w 3600000"/>
              <a:gd name="connsiteY94" fmla="*/ 1538297 h 3600000"/>
              <a:gd name="connsiteX95" fmla="*/ 404682 w 3600000"/>
              <a:gd name="connsiteY95" fmla="*/ 1643517 h 3600000"/>
              <a:gd name="connsiteX96" fmla="*/ 3201852 w 3600000"/>
              <a:gd name="connsiteY96" fmla="*/ 1853136 h 3600000"/>
              <a:gd name="connsiteX97" fmla="*/ 3204536 w 3600000"/>
              <a:gd name="connsiteY97" fmla="*/ 1800001 h 3600000"/>
              <a:gd name="connsiteX98" fmla="*/ 3201852 w 3600000"/>
              <a:gd name="connsiteY98" fmla="*/ 1746864 h 3600000"/>
              <a:gd name="connsiteX99" fmla="*/ 2981519 w 3600000"/>
              <a:gd name="connsiteY99" fmla="*/ 1763374 h 3600000"/>
              <a:gd name="connsiteX100" fmla="*/ 2985800 w 3600000"/>
              <a:gd name="connsiteY100" fmla="*/ 1805836 h 3600000"/>
              <a:gd name="connsiteX101" fmla="*/ 2982688 w 3600000"/>
              <a:gd name="connsiteY101" fmla="*/ 1836712 h 3600000"/>
              <a:gd name="connsiteX102" fmla="*/ 398148 w 3600000"/>
              <a:gd name="connsiteY102" fmla="*/ 1853136 h 3600000"/>
              <a:gd name="connsiteX103" fmla="*/ 621716 w 3600000"/>
              <a:gd name="connsiteY103" fmla="*/ 1836382 h 3600000"/>
              <a:gd name="connsiteX104" fmla="*/ 618637 w 3600000"/>
              <a:gd name="connsiteY104" fmla="*/ 1805836 h 3600000"/>
              <a:gd name="connsiteX105" fmla="*/ 622884 w 3600000"/>
              <a:gd name="connsiteY105" fmla="*/ 1763705 h 3600000"/>
              <a:gd name="connsiteX106" fmla="*/ 398148 w 3600000"/>
              <a:gd name="connsiteY106" fmla="*/ 1746864 h 3600000"/>
              <a:gd name="connsiteX107" fmla="*/ 395464 w 3600000"/>
              <a:gd name="connsiteY107" fmla="*/ 1800001 h 3600000"/>
              <a:gd name="connsiteX108" fmla="*/ 3179260 w 3600000"/>
              <a:gd name="connsiteY108" fmla="*/ 2061703 h 3600000"/>
              <a:gd name="connsiteX109" fmla="*/ 3195320 w 3600000"/>
              <a:gd name="connsiteY109" fmla="*/ 1956482 h 3600000"/>
              <a:gd name="connsiteX110" fmla="*/ 2972298 w 3600000"/>
              <a:gd name="connsiteY110" fmla="*/ 1939770 h 3600000"/>
              <a:gd name="connsiteX111" fmla="*/ 2964938 w 3600000"/>
              <a:gd name="connsiteY111" fmla="*/ 2012785 h 3600000"/>
              <a:gd name="connsiteX112" fmla="*/ 420740 w 3600000"/>
              <a:gd name="connsiteY112" fmla="*/ 2061703 h 3600000"/>
              <a:gd name="connsiteX113" fmla="*/ 639400 w 3600000"/>
              <a:gd name="connsiteY113" fmla="*/ 2011795 h 3600000"/>
              <a:gd name="connsiteX114" fmla="*/ 632106 w 3600000"/>
              <a:gd name="connsiteY114" fmla="*/ 1939440 h 3600000"/>
              <a:gd name="connsiteX115" fmla="*/ 404682 w 3600000"/>
              <a:gd name="connsiteY115" fmla="*/ 1956482 h 3600000"/>
              <a:gd name="connsiteX116" fmla="*/ 3120283 w 3600000"/>
              <a:gd name="connsiteY116" fmla="*/ 2262556 h 3600000"/>
              <a:gd name="connsiteX117" fmla="*/ 3151622 w 3600000"/>
              <a:gd name="connsiteY117" fmla="*/ 2161603 h 3600000"/>
              <a:gd name="connsiteX118" fmla="*/ 2940332 w 3600000"/>
              <a:gd name="connsiteY118" fmla="*/ 2113378 h 3600000"/>
              <a:gd name="connsiteX119" fmla="*/ 2918597 w 3600000"/>
              <a:gd name="connsiteY119" fmla="*/ 2183398 h 3600000"/>
              <a:gd name="connsiteX120" fmla="*/ 479717 w 3600000"/>
              <a:gd name="connsiteY120" fmla="*/ 2262556 h 3600000"/>
              <a:gd name="connsiteX121" fmla="*/ 685359 w 3600000"/>
              <a:gd name="connsiteY121" fmla="*/ 2181847 h 3600000"/>
              <a:gd name="connsiteX122" fmla="*/ 663811 w 3600000"/>
              <a:gd name="connsiteY122" fmla="*/ 2112430 h 3600000"/>
              <a:gd name="connsiteX123" fmla="*/ 448378 w 3600000"/>
              <a:gd name="connsiteY123" fmla="*/ 2161601 h 3600000"/>
              <a:gd name="connsiteX124" fmla="*/ 3036017 w 3600000"/>
              <a:gd name="connsiteY124" fmla="*/ 2453831 h 3600000"/>
              <a:gd name="connsiteX125" fmla="*/ 3086630 w 3600000"/>
              <a:gd name="connsiteY125" fmla="*/ 2360583 h 3600000"/>
              <a:gd name="connsiteX126" fmla="*/ 2884749 w 3600000"/>
              <a:gd name="connsiteY126" fmla="*/ 2281349 h 3600000"/>
              <a:gd name="connsiteX127" fmla="*/ 2849560 w 3600000"/>
              <a:gd name="connsiteY127" fmla="*/ 2346180 h 3600000"/>
              <a:gd name="connsiteX128" fmla="*/ 563985 w 3600000"/>
              <a:gd name="connsiteY128" fmla="*/ 2453831 h 3600000"/>
              <a:gd name="connsiteX129" fmla="*/ 753819 w 3600000"/>
              <a:gd name="connsiteY129" fmla="*/ 2344231 h 3600000"/>
              <a:gd name="connsiteX130" fmla="*/ 718909 w 3600000"/>
              <a:gd name="connsiteY130" fmla="*/ 2279914 h 3600000"/>
              <a:gd name="connsiteX131" fmla="*/ 513370 w 3600000"/>
              <a:gd name="connsiteY131" fmla="*/ 2360581 h 3600000"/>
              <a:gd name="connsiteX132" fmla="*/ 2926207 w 3600000"/>
              <a:gd name="connsiteY132" fmla="*/ 2631900 h 3600000"/>
              <a:gd name="connsiteX133" fmla="*/ 2964664 w 3600000"/>
              <a:gd name="connsiteY133" fmla="*/ 2585290 h 3600000"/>
              <a:gd name="connsiteX134" fmla="*/ 2986605 w 3600000"/>
              <a:gd name="connsiteY134" fmla="*/ 2544867 h 3600000"/>
              <a:gd name="connsiteX135" fmla="*/ 2800148 w 3600000"/>
              <a:gd name="connsiteY135" fmla="*/ 2437215 h 3600000"/>
              <a:gd name="connsiteX136" fmla="*/ 2783663 w 3600000"/>
              <a:gd name="connsiteY136" fmla="*/ 2467586 h 3600000"/>
              <a:gd name="connsiteX137" fmla="*/ 2758463 w 3600000"/>
              <a:gd name="connsiteY137" fmla="*/ 2498129 h 3600000"/>
              <a:gd name="connsiteX138" fmla="*/ 673793 w 3600000"/>
              <a:gd name="connsiteY138" fmla="*/ 2631900 h 3600000"/>
              <a:gd name="connsiteX139" fmla="*/ 844213 w 3600000"/>
              <a:gd name="connsiteY139" fmla="*/ 2495994 h 3600000"/>
              <a:gd name="connsiteX140" fmla="*/ 820774 w 3600000"/>
              <a:gd name="connsiteY140" fmla="*/ 2467586 h 3600000"/>
              <a:gd name="connsiteX141" fmla="*/ 803232 w 3600000"/>
              <a:gd name="connsiteY141" fmla="*/ 2435266 h 3600000"/>
              <a:gd name="connsiteX142" fmla="*/ 613396 w 3600000"/>
              <a:gd name="connsiteY142" fmla="*/ 2544867 h 3600000"/>
              <a:gd name="connsiteX143" fmla="*/ 635336 w 3600000"/>
              <a:gd name="connsiteY143" fmla="*/ 2585290 h 3600000"/>
              <a:gd name="connsiteX144" fmla="*/ 807418 w 3600000"/>
              <a:gd name="connsiteY144" fmla="*/ 2793630 h 3600000"/>
              <a:gd name="connsiteX145" fmla="*/ 956882 w 3600000"/>
              <a:gd name="connsiteY145" fmla="*/ 2632547 h 3600000"/>
              <a:gd name="connsiteX146" fmla="*/ 910121 w 3600000"/>
              <a:gd name="connsiteY146" fmla="*/ 2575873 h 3600000"/>
              <a:gd name="connsiteX147" fmla="*/ 739702 w 3600000"/>
              <a:gd name="connsiteY147" fmla="*/ 2711779 h 3600000"/>
              <a:gd name="connsiteX148" fmla="*/ 806843 w 3600000"/>
              <a:gd name="connsiteY148" fmla="*/ 2793157 h 3600000"/>
              <a:gd name="connsiteX149" fmla="*/ 2792582 w 3600000"/>
              <a:gd name="connsiteY149" fmla="*/ 2793632 h 3600000"/>
              <a:gd name="connsiteX150" fmla="*/ 2793157 w 3600000"/>
              <a:gd name="connsiteY150" fmla="*/ 2793157 h 3600000"/>
              <a:gd name="connsiteX151" fmla="*/ 2860301 w 3600000"/>
              <a:gd name="connsiteY151" fmla="*/ 2711779 h 3600000"/>
              <a:gd name="connsiteX152" fmla="*/ 2692555 w 3600000"/>
              <a:gd name="connsiteY152" fmla="*/ 2578008 h 3600000"/>
              <a:gd name="connsiteX153" fmla="*/ 2645467 w 3600000"/>
              <a:gd name="connsiteY153" fmla="*/ 2635079 h 3600000"/>
              <a:gd name="connsiteX154" fmla="*/ 1800000 w 3600000"/>
              <a:gd name="connsiteY154" fmla="*/ 2833463 h 3600000"/>
              <a:gd name="connsiteX155" fmla="*/ 2833463 w 3600000"/>
              <a:gd name="connsiteY155" fmla="*/ 1800000 h 3600000"/>
              <a:gd name="connsiteX156" fmla="*/ 1800000 w 3600000"/>
              <a:gd name="connsiteY156" fmla="*/ 766537 h 3600000"/>
              <a:gd name="connsiteX157" fmla="*/ 766537 w 3600000"/>
              <a:gd name="connsiteY157" fmla="*/ 1800000 h 3600000"/>
              <a:gd name="connsiteX158" fmla="*/ 1800000 w 3600000"/>
              <a:gd name="connsiteY158" fmla="*/ 2833463 h 3600000"/>
              <a:gd name="connsiteX159" fmla="*/ 2631002 w 3600000"/>
              <a:gd name="connsiteY159" fmla="*/ 2926947 h 3600000"/>
              <a:gd name="connsiteX160" fmla="*/ 2712579 w 3600000"/>
              <a:gd name="connsiteY160" fmla="*/ 2859640 h 3600000"/>
              <a:gd name="connsiteX161" fmla="*/ 2566750 w 3600000"/>
              <a:gd name="connsiteY161" fmla="*/ 2702476 h 3600000"/>
              <a:gd name="connsiteX162" fmla="*/ 2509926 w 3600000"/>
              <a:gd name="connsiteY162" fmla="*/ 2749361 h 3600000"/>
              <a:gd name="connsiteX163" fmla="*/ 968998 w 3600000"/>
              <a:gd name="connsiteY163" fmla="*/ 2926947 h 3600000"/>
              <a:gd name="connsiteX164" fmla="*/ 1091673 w 3600000"/>
              <a:gd name="connsiteY164" fmla="*/ 2747018 h 3600000"/>
              <a:gd name="connsiteX165" fmla="*/ 1035174 w 3600000"/>
              <a:gd name="connsiteY165" fmla="*/ 2700403 h 3600000"/>
              <a:gd name="connsiteX166" fmla="*/ 887422 w 3600000"/>
              <a:gd name="connsiteY166" fmla="*/ 2859640 h 3600000"/>
              <a:gd name="connsiteX167" fmla="*/ 1147067 w 3600000"/>
              <a:gd name="connsiteY167" fmla="*/ 3036503 h 3600000"/>
              <a:gd name="connsiteX168" fmla="*/ 1240849 w 3600000"/>
              <a:gd name="connsiteY168" fmla="*/ 2841763 h 3600000"/>
              <a:gd name="connsiteX169" fmla="*/ 1176289 w 3600000"/>
              <a:gd name="connsiteY169" fmla="*/ 2806721 h 3600000"/>
              <a:gd name="connsiteX170" fmla="*/ 1054049 w 3600000"/>
              <a:gd name="connsiteY170" fmla="*/ 2986015 h 3600000"/>
              <a:gd name="connsiteX171" fmla="*/ 2452932 w 3600000"/>
              <a:gd name="connsiteY171" fmla="*/ 3036505 h 3600000"/>
              <a:gd name="connsiteX172" fmla="*/ 2545952 w 3600000"/>
              <a:gd name="connsiteY172" fmla="*/ 2986015 h 3600000"/>
              <a:gd name="connsiteX173" fmla="*/ 2424909 w 3600000"/>
              <a:gd name="connsiteY173" fmla="*/ 2808479 h 3600000"/>
              <a:gd name="connsiteX174" fmla="*/ 2360069 w 3600000"/>
              <a:gd name="connsiteY174" fmla="*/ 2843673 h 3600000"/>
              <a:gd name="connsiteX175" fmla="*/ 2261532 w 3600000"/>
              <a:gd name="connsiteY175" fmla="*/ 3120600 h 3600000"/>
              <a:gd name="connsiteX176" fmla="*/ 2346710 w 3600000"/>
              <a:gd name="connsiteY176" fmla="*/ 3094160 h 3600000"/>
              <a:gd name="connsiteX177" fmla="*/ 2361822 w 3600000"/>
              <a:gd name="connsiteY177" fmla="*/ 3085957 h 3600000"/>
              <a:gd name="connsiteX178" fmla="*/ 2268960 w 3600000"/>
              <a:gd name="connsiteY178" fmla="*/ 2893125 h 3600000"/>
              <a:gd name="connsiteX179" fmla="*/ 2262921 w 3600000"/>
              <a:gd name="connsiteY179" fmla="*/ 2896402 h 3600000"/>
              <a:gd name="connsiteX180" fmla="*/ 2198541 w 3600000"/>
              <a:gd name="connsiteY180" fmla="*/ 2916388 h 3600000"/>
              <a:gd name="connsiteX181" fmla="*/ 1338469 w 3600000"/>
              <a:gd name="connsiteY181" fmla="*/ 3120600 h 3600000"/>
              <a:gd name="connsiteX182" fmla="*/ 1401849 w 3600000"/>
              <a:gd name="connsiteY182" fmla="*/ 2915131 h 3600000"/>
              <a:gd name="connsiteX183" fmla="*/ 1341516 w 3600000"/>
              <a:gd name="connsiteY183" fmla="*/ 2896402 h 3600000"/>
              <a:gd name="connsiteX184" fmla="*/ 1331961 w 3600000"/>
              <a:gd name="connsiteY184" fmla="*/ 2891216 h 3600000"/>
              <a:gd name="connsiteX185" fmla="*/ 1238178 w 3600000"/>
              <a:gd name="connsiteY185" fmla="*/ 3085957 h 3600000"/>
              <a:gd name="connsiteX186" fmla="*/ 1253292 w 3600000"/>
              <a:gd name="connsiteY186" fmla="*/ 3094160 h 3600000"/>
              <a:gd name="connsiteX187" fmla="*/ 2060281 w 3600000"/>
              <a:gd name="connsiteY187" fmla="*/ 3179477 h 3600000"/>
              <a:gd name="connsiteX188" fmla="*/ 2083064 w 3600000"/>
              <a:gd name="connsiteY188" fmla="*/ 3176000 h 3600000"/>
              <a:gd name="connsiteX189" fmla="*/ 2162642 w 3600000"/>
              <a:gd name="connsiteY189" fmla="*/ 3151297 h 3600000"/>
              <a:gd name="connsiteX190" fmla="*/ 2099651 w 3600000"/>
              <a:gd name="connsiteY190" fmla="*/ 2947085 h 3600000"/>
              <a:gd name="connsiteX191" fmla="*/ 2040752 w 3600000"/>
              <a:gd name="connsiteY191" fmla="*/ 2965369 h 3600000"/>
              <a:gd name="connsiteX192" fmla="*/ 2028201 w 3600000"/>
              <a:gd name="connsiteY192" fmla="*/ 2966634 h 3600000"/>
              <a:gd name="connsiteX193" fmla="*/ 1539719 w 3600000"/>
              <a:gd name="connsiteY193" fmla="*/ 3179477 h 3600000"/>
              <a:gd name="connsiteX194" fmla="*/ 1571868 w 3600000"/>
              <a:gd name="connsiteY194" fmla="*/ 2966192 h 3600000"/>
              <a:gd name="connsiteX195" fmla="*/ 1563685 w 3600000"/>
              <a:gd name="connsiteY195" fmla="*/ 2965369 h 3600000"/>
              <a:gd name="connsiteX196" fmla="*/ 1500737 w 3600000"/>
              <a:gd name="connsiteY196" fmla="*/ 2945828 h 3600000"/>
              <a:gd name="connsiteX197" fmla="*/ 1437359 w 3600000"/>
              <a:gd name="connsiteY197" fmla="*/ 3151297 h 3600000"/>
              <a:gd name="connsiteX198" fmla="*/ 1516938 w 3600000"/>
              <a:gd name="connsiteY198" fmla="*/ 3176000 h 3600000"/>
              <a:gd name="connsiteX199" fmla="*/ 1851774 w 3600000"/>
              <a:gd name="connsiteY199" fmla="*/ 3201921 h 3600000"/>
              <a:gd name="connsiteX200" fmla="*/ 1943607 w 3600000"/>
              <a:gd name="connsiteY200" fmla="*/ 3197284 h 3600000"/>
              <a:gd name="connsiteX201" fmla="*/ 1957921 w 3600000"/>
              <a:gd name="connsiteY201" fmla="*/ 3195099 h 3600000"/>
              <a:gd name="connsiteX202" fmla="*/ 1925052 w 3600000"/>
              <a:gd name="connsiteY202" fmla="*/ 2977031 h 3600000"/>
              <a:gd name="connsiteX203" fmla="*/ 1851774 w 3600000"/>
              <a:gd name="connsiteY203" fmla="*/ 2984418 h 3600000"/>
              <a:gd name="connsiteX204" fmla="*/ 1748228 w 3600000"/>
              <a:gd name="connsiteY204" fmla="*/ 3201921 h 3600000"/>
              <a:gd name="connsiteX205" fmla="*/ 1748228 w 3600000"/>
              <a:gd name="connsiteY205" fmla="*/ 2983971 h 3600000"/>
              <a:gd name="connsiteX206" fmla="*/ 1675015 w 3600000"/>
              <a:gd name="connsiteY206" fmla="*/ 2976591 h 3600000"/>
              <a:gd name="connsiteX207" fmla="*/ 1642081 w 3600000"/>
              <a:gd name="connsiteY207" fmla="*/ 3195099 h 3600000"/>
              <a:gd name="connsiteX208" fmla="*/ 1656395 w 3600000"/>
              <a:gd name="connsiteY208" fmla="*/ 3197284 h 3600000"/>
              <a:gd name="connsiteX209" fmla="*/ 1800000 w 3600000"/>
              <a:gd name="connsiteY209" fmla="*/ 3362100 h 3600000"/>
              <a:gd name="connsiteX210" fmla="*/ 237900 w 3600000"/>
              <a:gd name="connsiteY210" fmla="*/ 1800000 h 3600000"/>
              <a:gd name="connsiteX211" fmla="*/ 1800000 w 3600000"/>
              <a:gd name="connsiteY211" fmla="*/ 237900 h 3600000"/>
              <a:gd name="connsiteX212" fmla="*/ 3362100 w 3600000"/>
              <a:gd name="connsiteY212" fmla="*/ 1800000 h 3600000"/>
              <a:gd name="connsiteX213" fmla="*/ 1800000 w 3600000"/>
              <a:gd name="connsiteY213" fmla="*/ 3362100 h 3600000"/>
              <a:gd name="connsiteX214" fmla="*/ 1800000 w 3600000"/>
              <a:gd name="connsiteY214" fmla="*/ 3600000 h 3600000"/>
              <a:gd name="connsiteX215" fmla="*/ 3600000 w 3600000"/>
              <a:gd name="connsiteY215" fmla="*/ 1800000 h 3600000"/>
              <a:gd name="connsiteX216" fmla="*/ 1800000 w 3600000"/>
              <a:gd name="connsiteY216" fmla="*/ 0 h 3600000"/>
              <a:gd name="connsiteX217" fmla="*/ 0 w 3600000"/>
              <a:gd name="connsiteY217" fmla="*/ 1800000 h 3600000"/>
              <a:gd name="connsiteX218" fmla="*/ 1800000 w 3600000"/>
              <a:gd name="connsiteY218"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3600000" h="3600000">
                <a:moveTo>
                  <a:pt x="1923320" y="634464"/>
                </a:moveTo>
                <a:lnTo>
                  <a:pt x="1957921" y="404900"/>
                </a:lnTo>
                <a:lnTo>
                  <a:pt x="1943607" y="402717"/>
                </a:lnTo>
                <a:lnTo>
                  <a:pt x="1851774" y="398079"/>
                </a:lnTo>
                <a:lnTo>
                  <a:pt x="1851774" y="627251"/>
                </a:lnTo>
                <a:close/>
                <a:moveTo>
                  <a:pt x="1676749" y="634904"/>
                </a:moveTo>
                <a:lnTo>
                  <a:pt x="1748228" y="627698"/>
                </a:lnTo>
                <a:lnTo>
                  <a:pt x="1748228" y="398079"/>
                </a:lnTo>
                <a:lnTo>
                  <a:pt x="1656395" y="402717"/>
                </a:lnTo>
                <a:lnTo>
                  <a:pt x="1642081" y="404900"/>
                </a:lnTo>
                <a:close/>
                <a:moveTo>
                  <a:pt x="2096364" y="663566"/>
                </a:moveTo>
                <a:lnTo>
                  <a:pt x="2162642" y="448703"/>
                </a:lnTo>
                <a:lnTo>
                  <a:pt x="2083064" y="424000"/>
                </a:lnTo>
                <a:lnTo>
                  <a:pt x="2060281" y="420522"/>
                </a:lnTo>
                <a:lnTo>
                  <a:pt x="2026467" y="644862"/>
                </a:lnTo>
                <a:lnTo>
                  <a:pt x="2040752" y="646303"/>
                </a:lnTo>
                <a:close/>
                <a:moveTo>
                  <a:pt x="1504026" y="664822"/>
                </a:moveTo>
                <a:lnTo>
                  <a:pt x="1563685" y="646303"/>
                </a:lnTo>
                <a:lnTo>
                  <a:pt x="1573600" y="645303"/>
                </a:lnTo>
                <a:lnTo>
                  <a:pt x="1539721" y="420522"/>
                </a:lnTo>
                <a:lnTo>
                  <a:pt x="1516938" y="424000"/>
                </a:lnTo>
                <a:lnTo>
                  <a:pt x="1437361" y="448703"/>
                </a:lnTo>
                <a:close/>
                <a:moveTo>
                  <a:pt x="2264505" y="716128"/>
                </a:moveTo>
                <a:lnTo>
                  <a:pt x="2361824" y="514043"/>
                </a:lnTo>
                <a:lnTo>
                  <a:pt x="2346710" y="505840"/>
                </a:lnTo>
                <a:lnTo>
                  <a:pt x="2261532" y="479399"/>
                </a:lnTo>
                <a:lnTo>
                  <a:pt x="2195256" y="694263"/>
                </a:lnTo>
                <a:lnTo>
                  <a:pt x="2262921" y="715267"/>
                </a:lnTo>
                <a:close/>
                <a:moveTo>
                  <a:pt x="1336416" y="718036"/>
                </a:moveTo>
                <a:lnTo>
                  <a:pt x="1341516" y="715267"/>
                </a:lnTo>
                <a:lnTo>
                  <a:pt x="1405134" y="695520"/>
                </a:lnTo>
                <a:lnTo>
                  <a:pt x="1338469" y="479399"/>
                </a:lnTo>
                <a:lnTo>
                  <a:pt x="1253292" y="505840"/>
                </a:lnTo>
                <a:lnTo>
                  <a:pt x="1238178" y="514043"/>
                </a:lnTo>
                <a:close/>
                <a:moveTo>
                  <a:pt x="2419102" y="800039"/>
                </a:moveTo>
                <a:lnTo>
                  <a:pt x="2545952" y="613985"/>
                </a:lnTo>
                <a:lnTo>
                  <a:pt x="2452934" y="563496"/>
                </a:lnTo>
                <a:lnTo>
                  <a:pt x="2355614" y="765579"/>
                </a:lnTo>
                <a:close/>
                <a:moveTo>
                  <a:pt x="1182096" y="801798"/>
                </a:moveTo>
                <a:lnTo>
                  <a:pt x="1245306" y="767488"/>
                </a:lnTo>
                <a:lnTo>
                  <a:pt x="1147069" y="563496"/>
                </a:lnTo>
                <a:lnTo>
                  <a:pt x="1054049" y="613985"/>
                </a:lnTo>
                <a:close/>
                <a:moveTo>
                  <a:pt x="2560617" y="904134"/>
                </a:moveTo>
                <a:lnTo>
                  <a:pt x="2712579" y="740359"/>
                </a:lnTo>
                <a:lnTo>
                  <a:pt x="2631002" y="673053"/>
                </a:lnTo>
                <a:lnTo>
                  <a:pt x="2504833" y="858108"/>
                </a:lnTo>
                <a:close/>
                <a:moveTo>
                  <a:pt x="1041307" y="906207"/>
                </a:moveTo>
                <a:lnTo>
                  <a:pt x="1096766" y="860450"/>
                </a:lnTo>
                <a:lnTo>
                  <a:pt x="969000" y="673053"/>
                </a:lnTo>
                <a:lnTo>
                  <a:pt x="887424" y="740359"/>
                </a:lnTo>
                <a:close/>
                <a:moveTo>
                  <a:pt x="2686748" y="1026623"/>
                </a:moveTo>
                <a:lnTo>
                  <a:pt x="2860299" y="888220"/>
                </a:lnTo>
                <a:lnTo>
                  <a:pt x="2793157" y="806844"/>
                </a:lnTo>
                <a:lnTo>
                  <a:pt x="2792582" y="806369"/>
                </a:lnTo>
                <a:lnTo>
                  <a:pt x="2640372" y="970415"/>
                </a:lnTo>
                <a:close/>
                <a:moveTo>
                  <a:pt x="915928" y="1028757"/>
                </a:moveTo>
                <a:lnTo>
                  <a:pt x="961978" y="972944"/>
                </a:lnTo>
                <a:lnTo>
                  <a:pt x="807420" y="806368"/>
                </a:lnTo>
                <a:lnTo>
                  <a:pt x="806843" y="806844"/>
                </a:lnTo>
                <a:lnTo>
                  <a:pt x="739702" y="888220"/>
                </a:lnTo>
                <a:close/>
                <a:moveTo>
                  <a:pt x="2795324" y="1165568"/>
                </a:moveTo>
                <a:lnTo>
                  <a:pt x="2986603" y="1055133"/>
                </a:lnTo>
                <a:lnTo>
                  <a:pt x="2964664" y="1014712"/>
                </a:lnTo>
                <a:lnTo>
                  <a:pt x="2926207" y="968102"/>
                </a:lnTo>
                <a:lnTo>
                  <a:pt x="2752655" y="1106504"/>
                </a:lnTo>
                <a:lnTo>
                  <a:pt x="2783663" y="1144085"/>
                </a:lnTo>
                <a:close/>
                <a:moveTo>
                  <a:pt x="808054" y="1167518"/>
                </a:moveTo>
                <a:lnTo>
                  <a:pt x="820774" y="1144085"/>
                </a:lnTo>
                <a:lnTo>
                  <a:pt x="850022" y="1108637"/>
                </a:lnTo>
                <a:lnTo>
                  <a:pt x="673795" y="968100"/>
                </a:lnTo>
                <a:lnTo>
                  <a:pt x="635336" y="1014712"/>
                </a:lnTo>
                <a:lnTo>
                  <a:pt x="613397" y="1055133"/>
                </a:lnTo>
                <a:close/>
                <a:moveTo>
                  <a:pt x="2879526" y="1320700"/>
                </a:moveTo>
                <a:lnTo>
                  <a:pt x="3086630" y="1239418"/>
                </a:lnTo>
                <a:lnTo>
                  <a:pt x="3036016" y="1146168"/>
                </a:lnTo>
                <a:lnTo>
                  <a:pt x="2844736" y="1256604"/>
                </a:lnTo>
                <a:close/>
                <a:moveTo>
                  <a:pt x="724131" y="1322135"/>
                </a:moveTo>
                <a:lnTo>
                  <a:pt x="758643" y="1258553"/>
                </a:lnTo>
                <a:lnTo>
                  <a:pt x="563985" y="1146168"/>
                </a:lnTo>
                <a:lnTo>
                  <a:pt x="513370" y="1239418"/>
                </a:lnTo>
                <a:close/>
                <a:moveTo>
                  <a:pt x="2936949" y="1487395"/>
                </a:moveTo>
                <a:lnTo>
                  <a:pt x="3151622" y="1438398"/>
                </a:lnTo>
                <a:lnTo>
                  <a:pt x="3120283" y="1337446"/>
                </a:lnTo>
                <a:lnTo>
                  <a:pt x="2915366" y="1417869"/>
                </a:lnTo>
                <a:close/>
                <a:moveTo>
                  <a:pt x="667194" y="1488339"/>
                </a:moveTo>
                <a:lnTo>
                  <a:pt x="688588" y="1419421"/>
                </a:lnTo>
                <a:lnTo>
                  <a:pt x="479717" y="1337446"/>
                </a:lnTo>
                <a:lnTo>
                  <a:pt x="448380" y="1438396"/>
                </a:lnTo>
                <a:close/>
                <a:moveTo>
                  <a:pt x="2971131" y="1660319"/>
                </a:moveTo>
                <a:lnTo>
                  <a:pt x="3195320" y="1643517"/>
                </a:lnTo>
                <a:lnTo>
                  <a:pt x="3179260" y="1538297"/>
                </a:lnTo>
                <a:lnTo>
                  <a:pt x="2963788" y="1587476"/>
                </a:lnTo>
                <a:close/>
                <a:moveTo>
                  <a:pt x="633274" y="1660647"/>
                </a:moveTo>
                <a:lnTo>
                  <a:pt x="640550" y="1588466"/>
                </a:lnTo>
                <a:lnTo>
                  <a:pt x="420740" y="1538297"/>
                </a:lnTo>
                <a:lnTo>
                  <a:pt x="404682" y="1643517"/>
                </a:lnTo>
                <a:close/>
                <a:moveTo>
                  <a:pt x="3201852" y="1853136"/>
                </a:moveTo>
                <a:lnTo>
                  <a:pt x="3204536" y="1800001"/>
                </a:lnTo>
                <a:lnTo>
                  <a:pt x="3201852" y="1746864"/>
                </a:lnTo>
                <a:lnTo>
                  <a:pt x="2981519" y="1763374"/>
                </a:lnTo>
                <a:lnTo>
                  <a:pt x="2985800" y="1805836"/>
                </a:lnTo>
                <a:lnTo>
                  <a:pt x="2982688" y="1836712"/>
                </a:lnTo>
                <a:close/>
                <a:moveTo>
                  <a:pt x="398148" y="1853136"/>
                </a:moveTo>
                <a:lnTo>
                  <a:pt x="621716" y="1836382"/>
                </a:lnTo>
                <a:lnTo>
                  <a:pt x="618637" y="1805836"/>
                </a:lnTo>
                <a:lnTo>
                  <a:pt x="622884" y="1763705"/>
                </a:lnTo>
                <a:lnTo>
                  <a:pt x="398148" y="1746864"/>
                </a:lnTo>
                <a:lnTo>
                  <a:pt x="395464" y="1800001"/>
                </a:lnTo>
                <a:close/>
                <a:moveTo>
                  <a:pt x="3179260" y="2061703"/>
                </a:moveTo>
                <a:lnTo>
                  <a:pt x="3195320" y="1956482"/>
                </a:lnTo>
                <a:lnTo>
                  <a:pt x="2972298" y="1939770"/>
                </a:lnTo>
                <a:lnTo>
                  <a:pt x="2964938" y="2012785"/>
                </a:lnTo>
                <a:close/>
                <a:moveTo>
                  <a:pt x="420740" y="2061703"/>
                </a:moveTo>
                <a:lnTo>
                  <a:pt x="639400" y="2011795"/>
                </a:lnTo>
                <a:lnTo>
                  <a:pt x="632106" y="1939440"/>
                </a:lnTo>
                <a:lnTo>
                  <a:pt x="404682" y="1956482"/>
                </a:lnTo>
                <a:close/>
                <a:moveTo>
                  <a:pt x="3120283" y="2262556"/>
                </a:moveTo>
                <a:lnTo>
                  <a:pt x="3151622" y="2161603"/>
                </a:lnTo>
                <a:lnTo>
                  <a:pt x="2940332" y="2113378"/>
                </a:lnTo>
                <a:lnTo>
                  <a:pt x="2918597" y="2183398"/>
                </a:lnTo>
                <a:close/>
                <a:moveTo>
                  <a:pt x="479717" y="2262556"/>
                </a:moveTo>
                <a:lnTo>
                  <a:pt x="685359" y="2181847"/>
                </a:lnTo>
                <a:lnTo>
                  <a:pt x="663811" y="2112430"/>
                </a:lnTo>
                <a:lnTo>
                  <a:pt x="448378" y="2161601"/>
                </a:lnTo>
                <a:close/>
                <a:moveTo>
                  <a:pt x="3036017" y="2453831"/>
                </a:moveTo>
                <a:lnTo>
                  <a:pt x="3086630" y="2360583"/>
                </a:lnTo>
                <a:lnTo>
                  <a:pt x="2884749" y="2281349"/>
                </a:lnTo>
                <a:lnTo>
                  <a:pt x="2849560" y="2346180"/>
                </a:lnTo>
                <a:close/>
                <a:moveTo>
                  <a:pt x="563985" y="2453831"/>
                </a:moveTo>
                <a:lnTo>
                  <a:pt x="753819" y="2344231"/>
                </a:lnTo>
                <a:lnTo>
                  <a:pt x="718909" y="2279914"/>
                </a:lnTo>
                <a:lnTo>
                  <a:pt x="513370" y="2360581"/>
                </a:lnTo>
                <a:close/>
                <a:moveTo>
                  <a:pt x="2926207" y="2631900"/>
                </a:moveTo>
                <a:lnTo>
                  <a:pt x="2964664" y="2585290"/>
                </a:lnTo>
                <a:lnTo>
                  <a:pt x="2986605" y="2544867"/>
                </a:lnTo>
                <a:lnTo>
                  <a:pt x="2800148" y="2437215"/>
                </a:lnTo>
                <a:lnTo>
                  <a:pt x="2783663" y="2467586"/>
                </a:lnTo>
                <a:lnTo>
                  <a:pt x="2758463" y="2498129"/>
                </a:lnTo>
                <a:close/>
                <a:moveTo>
                  <a:pt x="673793" y="2631900"/>
                </a:moveTo>
                <a:lnTo>
                  <a:pt x="844213" y="2495994"/>
                </a:lnTo>
                <a:lnTo>
                  <a:pt x="820774" y="2467586"/>
                </a:lnTo>
                <a:lnTo>
                  <a:pt x="803232" y="2435266"/>
                </a:lnTo>
                <a:lnTo>
                  <a:pt x="613396" y="2544867"/>
                </a:lnTo>
                <a:lnTo>
                  <a:pt x="635336" y="2585290"/>
                </a:lnTo>
                <a:close/>
                <a:moveTo>
                  <a:pt x="807418" y="2793630"/>
                </a:moveTo>
                <a:lnTo>
                  <a:pt x="956882" y="2632547"/>
                </a:lnTo>
                <a:lnTo>
                  <a:pt x="910121" y="2575873"/>
                </a:lnTo>
                <a:lnTo>
                  <a:pt x="739702" y="2711779"/>
                </a:lnTo>
                <a:lnTo>
                  <a:pt x="806843" y="2793157"/>
                </a:lnTo>
                <a:close/>
                <a:moveTo>
                  <a:pt x="2792582" y="2793632"/>
                </a:moveTo>
                <a:lnTo>
                  <a:pt x="2793157" y="2793157"/>
                </a:lnTo>
                <a:lnTo>
                  <a:pt x="2860301" y="2711779"/>
                </a:lnTo>
                <a:lnTo>
                  <a:pt x="2692555" y="2578008"/>
                </a:lnTo>
                <a:lnTo>
                  <a:pt x="2645467" y="2635079"/>
                </a:lnTo>
                <a:close/>
                <a:moveTo>
                  <a:pt x="1800000" y="2833463"/>
                </a:moveTo>
                <a:cubicBezTo>
                  <a:pt x="2370766" y="2833463"/>
                  <a:pt x="2833463" y="2370766"/>
                  <a:pt x="2833463" y="1800000"/>
                </a:cubicBezTo>
                <a:cubicBezTo>
                  <a:pt x="2833463" y="1229234"/>
                  <a:pt x="2370766" y="766537"/>
                  <a:pt x="1800000" y="766537"/>
                </a:cubicBezTo>
                <a:cubicBezTo>
                  <a:pt x="1229234" y="766537"/>
                  <a:pt x="766537" y="1229234"/>
                  <a:pt x="766537" y="1800000"/>
                </a:cubicBezTo>
                <a:cubicBezTo>
                  <a:pt x="766537" y="2370766"/>
                  <a:pt x="1229234" y="2833463"/>
                  <a:pt x="1800000" y="2833463"/>
                </a:cubicBezTo>
                <a:close/>
                <a:moveTo>
                  <a:pt x="2631002" y="2926947"/>
                </a:moveTo>
                <a:lnTo>
                  <a:pt x="2712579" y="2859640"/>
                </a:lnTo>
                <a:lnTo>
                  <a:pt x="2566750" y="2702476"/>
                </a:lnTo>
                <a:lnTo>
                  <a:pt x="2509926" y="2749361"/>
                </a:lnTo>
                <a:close/>
                <a:moveTo>
                  <a:pt x="968998" y="2926947"/>
                </a:moveTo>
                <a:lnTo>
                  <a:pt x="1091673" y="2747018"/>
                </a:lnTo>
                <a:lnTo>
                  <a:pt x="1035174" y="2700403"/>
                </a:lnTo>
                <a:lnTo>
                  <a:pt x="887422" y="2859640"/>
                </a:lnTo>
                <a:close/>
                <a:moveTo>
                  <a:pt x="1147067" y="3036503"/>
                </a:moveTo>
                <a:lnTo>
                  <a:pt x="1240849" y="2841763"/>
                </a:lnTo>
                <a:lnTo>
                  <a:pt x="1176289" y="2806721"/>
                </a:lnTo>
                <a:lnTo>
                  <a:pt x="1054049" y="2986015"/>
                </a:lnTo>
                <a:close/>
                <a:moveTo>
                  <a:pt x="2452932" y="3036505"/>
                </a:moveTo>
                <a:lnTo>
                  <a:pt x="2545952" y="2986015"/>
                </a:lnTo>
                <a:lnTo>
                  <a:pt x="2424909" y="2808479"/>
                </a:lnTo>
                <a:lnTo>
                  <a:pt x="2360069" y="2843673"/>
                </a:lnTo>
                <a:close/>
                <a:moveTo>
                  <a:pt x="2261532" y="3120600"/>
                </a:moveTo>
                <a:lnTo>
                  <a:pt x="2346710" y="3094160"/>
                </a:lnTo>
                <a:lnTo>
                  <a:pt x="2361822" y="3085957"/>
                </a:lnTo>
                <a:lnTo>
                  <a:pt x="2268960" y="2893125"/>
                </a:lnTo>
                <a:lnTo>
                  <a:pt x="2262921" y="2896402"/>
                </a:lnTo>
                <a:lnTo>
                  <a:pt x="2198541" y="2916388"/>
                </a:lnTo>
                <a:close/>
                <a:moveTo>
                  <a:pt x="1338469" y="3120600"/>
                </a:moveTo>
                <a:lnTo>
                  <a:pt x="1401849" y="2915131"/>
                </a:lnTo>
                <a:lnTo>
                  <a:pt x="1341516" y="2896402"/>
                </a:lnTo>
                <a:lnTo>
                  <a:pt x="1331961" y="2891216"/>
                </a:lnTo>
                <a:lnTo>
                  <a:pt x="1238178" y="3085957"/>
                </a:lnTo>
                <a:lnTo>
                  <a:pt x="1253292" y="3094160"/>
                </a:lnTo>
                <a:close/>
                <a:moveTo>
                  <a:pt x="2060281" y="3179477"/>
                </a:moveTo>
                <a:lnTo>
                  <a:pt x="2083064" y="3176000"/>
                </a:lnTo>
                <a:lnTo>
                  <a:pt x="2162642" y="3151297"/>
                </a:lnTo>
                <a:lnTo>
                  <a:pt x="2099651" y="2947085"/>
                </a:lnTo>
                <a:lnTo>
                  <a:pt x="2040752" y="2965369"/>
                </a:lnTo>
                <a:lnTo>
                  <a:pt x="2028201" y="2966634"/>
                </a:lnTo>
                <a:close/>
                <a:moveTo>
                  <a:pt x="1539719" y="3179477"/>
                </a:moveTo>
                <a:lnTo>
                  <a:pt x="1571868" y="2966192"/>
                </a:lnTo>
                <a:lnTo>
                  <a:pt x="1563685" y="2965369"/>
                </a:lnTo>
                <a:lnTo>
                  <a:pt x="1500737" y="2945828"/>
                </a:lnTo>
                <a:lnTo>
                  <a:pt x="1437359" y="3151297"/>
                </a:lnTo>
                <a:lnTo>
                  <a:pt x="1516938" y="3176000"/>
                </a:lnTo>
                <a:close/>
                <a:moveTo>
                  <a:pt x="1851774" y="3201921"/>
                </a:moveTo>
                <a:lnTo>
                  <a:pt x="1943607" y="3197284"/>
                </a:lnTo>
                <a:lnTo>
                  <a:pt x="1957921" y="3195099"/>
                </a:lnTo>
                <a:lnTo>
                  <a:pt x="1925052" y="2977031"/>
                </a:lnTo>
                <a:lnTo>
                  <a:pt x="1851774" y="2984418"/>
                </a:lnTo>
                <a:close/>
                <a:moveTo>
                  <a:pt x="1748228" y="3201921"/>
                </a:moveTo>
                <a:lnTo>
                  <a:pt x="1748228" y="2983971"/>
                </a:lnTo>
                <a:lnTo>
                  <a:pt x="1675015" y="2976591"/>
                </a:lnTo>
                <a:lnTo>
                  <a:pt x="1642081" y="3195099"/>
                </a:lnTo>
                <a:lnTo>
                  <a:pt x="1656395" y="3197284"/>
                </a:lnTo>
                <a:close/>
                <a:moveTo>
                  <a:pt x="1800000" y="3362100"/>
                </a:moveTo>
                <a:cubicBezTo>
                  <a:pt x="937276" y="3362100"/>
                  <a:pt x="237900" y="2662724"/>
                  <a:pt x="237900" y="1800000"/>
                </a:cubicBezTo>
                <a:cubicBezTo>
                  <a:pt x="237900" y="937276"/>
                  <a:pt x="937276" y="237900"/>
                  <a:pt x="1800000" y="237900"/>
                </a:cubicBezTo>
                <a:cubicBezTo>
                  <a:pt x="2662724" y="237900"/>
                  <a:pt x="3362100" y="937276"/>
                  <a:pt x="3362100" y="1800000"/>
                </a:cubicBezTo>
                <a:cubicBezTo>
                  <a:pt x="3362100" y="2662724"/>
                  <a:pt x="2662724" y="3362100"/>
                  <a:pt x="1800000" y="3362100"/>
                </a:cubicBezTo>
                <a:close/>
                <a:moveTo>
                  <a:pt x="1800000" y="3600000"/>
                </a:moveTo>
                <a:cubicBezTo>
                  <a:pt x="2794113" y="3600000"/>
                  <a:pt x="3600000" y="2794113"/>
                  <a:pt x="3600000" y="1800000"/>
                </a:cubicBezTo>
                <a:cubicBezTo>
                  <a:pt x="3600000" y="805887"/>
                  <a:pt x="2794113" y="0"/>
                  <a:pt x="1800000" y="0"/>
                </a:cubicBezTo>
                <a:cubicBezTo>
                  <a:pt x="805887" y="0"/>
                  <a:pt x="0" y="805887"/>
                  <a:pt x="0" y="1800000"/>
                </a:cubicBezTo>
                <a:cubicBezTo>
                  <a:pt x="0" y="2794113"/>
                  <a:pt x="805887" y="3600000"/>
                  <a:pt x="1800000" y="3600000"/>
                </a:cubicBezTo>
                <a:close/>
              </a:path>
            </a:pathLst>
          </a:custGeom>
          <a:solidFill>
            <a:srgbClr val="0070C0">
              <a:alpha val="60000"/>
            </a:srgbClr>
          </a:solidFill>
          <a:ln w="12700" cap="flat" cmpd="sng" algn="ctr">
            <a:noFill/>
            <a:prstDash val="solid"/>
            <a:miter lim="800000"/>
          </a:ln>
          <a:effectLst/>
        </p:spPr>
        <p:txBody>
          <a:bodyPr wrap="square" rtlCol="0" anchor="ctr">
            <a:noAutofit/>
          </a:bodyP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2" name="任意多边形 51"/>
          <p:cNvSpPr/>
          <p:nvPr/>
        </p:nvSpPr>
        <p:spPr>
          <a:xfrm>
            <a:off x="2183957" y="1943495"/>
            <a:ext cx="1863695" cy="1863695"/>
          </a:xfrm>
          <a:custGeom>
            <a:avLst/>
            <a:gdLst>
              <a:gd name="connsiteX0" fmla="*/ 1685420 w 3124200"/>
              <a:gd name="connsiteY0" fmla="*/ 2727636 h 3124200"/>
              <a:gd name="connsiteX1" fmla="*/ 1613874 w 3124200"/>
              <a:gd name="connsiteY1" fmla="*/ 2734849 h 3124200"/>
              <a:gd name="connsiteX2" fmla="*/ 1613874 w 3124200"/>
              <a:gd name="connsiteY2" fmla="*/ 2964021 h 3124200"/>
              <a:gd name="connsiteX3" fmla="*/ 1705707 w 3124200"/>
              <a:gd name="connsiteY3" fmla="*/ 2959383 h 3124200"/>
              <a:gd name="connsiteX4" fmla="*/ 1720021 w 3124200"/>
              <a:gd name="connsiteY4" fmla="*/ 2957200 h 3124200"/>
              <a:gd name="connsiteX5" fmla="*/ 1438849 w 3124200"/>
              <a:gd name="connsiteY5" fmla="*/ 2727196 h 3124200"/>
              <a:gd name="connsiteX6" fmla="*/ 1404181 w 3124200"/>
              <a:gd name="connsiteY6" fmla="*/ 2957200 h 3124200"/>
              <a:gd name="connsiteX7" fmla="*/ 1418495 w 3124200"/>
              <a:gd name="connsiteY7" fmla="*/ 2959383 h 3124200"/>
              <a:gd name="connsiteX8" fmla="*/ 1510328 w 3124200"/>
              <a:gd name="connsiteY8" fmla="*/ 2964021 h 3124200"/>
              <a:gd name="connsiteX9" fmla="*/ 1510328 w 3124200"/>
              <a:gd name="connsiteY9" fmla="*/ 2734402 h 3124200"/>
              <a:gd name="connsiteX10" fmla="*/ 1858464 w 3124200"/>
              <a:gd name="connsiteY10" fmla="*/ 2698534 h 3124200"/>
              <a:gd name="connsiteX11" fmla="*/ 1802852 w 3124200"/>
              <a:gd name="connsiteY11" fmla="*/ 2715797 h 3124200"/>
              <a:gd name="connsiteX12" fmla="*/ 1788567 w 3124200"/>
              <a:gd name="connsiteY12" fmla="*/ 2717238 h 3124200"/>
              <a:gd name="connsiteX13" fmla="*/ 1822381 w 3124200"/>
              <a:gd name="connsiteY13" fmla="*/ 2941578 h 3124200"/>
              <a:gd name="connsiteX14" fmla="*/ 1845164 w 3124200"/>
              <a:gd name="connsiteY14" fmla="*/ 2938100 h 3124200"/>
              <a:gd name="connsiteX15" fmla="*/ 1924742 w 3124200"/>
              <a:gd name="connsiteY15" fmla="*/ 2913397 h 3124200"/>
              <a:gd name="connsiteX16" fmla="*/ 1266126 w 3124200"/>
              <a:gd name="connsiteY16" fmla="*/ 2697278 h 3124200"/>
              <a:gd name="connsiteX17" fmla="*/ 1199461 w 3124200"/>
              <a:gd name="connsiteY17" fmla="*/ 2913397 h 3124200"/>
              <a:gd name="connsiteX18" fmla="*/ 1279038 w 3124200"/>
              <a:gd name="connsiteY18" fmla="*/ 2938100 h 3124200"/>
              <a:gd name="connsiteX19" fmla="*/ 1301821 w 3124200"/>
              <a:gd name="connsiteY19" fmla="*/ 2941578 h 3124200"/>
              <a:gd name="connsiteX20" fmla="*/ 1335700 w 3124200"/>
              <a:gd name="connsiteY20" fmla="*/ 2716797 h 3124200"/>
              <a:gd name="connsiteX21" fmla="*/ 1325785 w 3124200"/>
              <a:gd name="connsiteY21" fmla="*/ 2715797 h 3124200"/>
              <a:gd name="connsiteX22" fmla="*/ 2026605 w 3124200"/>
              <a:gd name="connsiteY22" fmla="*/ 2645972 h 3124200"/>
              <a:gd name="connsiteX23" fmla="*/ 2025021 w 3124200"/>
              <a:gd name="connsiteY23" fmla="*/ 2646833 h 3124200"/>
              <a:gd name="connsiteX24" fmla="*/ 1957356 w 3124200"/>
              <a:gd name="connsiteY24" fmla="*/ 2667837 h 3124200"/>
              <a:gd name="connsiteX25" fmla="*/ 2023632 w 3124200"/>
              <a:gd name="connsiteY25" fmla="*/ 2882701 h 3124200"/>
              <a:gd name="connsiteX26" fmla="*/ 2108810 w 3124200"/>
              <a:gd name="connsiteY26" fmla="*/ 2856260 h 3124200"/>
              <a:gd name="connsiteX27" fmla="*/ 2123924 w 3124200"/>
              <a:gd name="connsiteY27" fmla="*/ 2848057 h 3124200"/>
              <a:gd name="connsiteX28" fmla="*/ 1098516 w 3124200"/>
              <a:gd name="connsiteY28" fmla="*/ 2644064 h 3124200"/>
              <a:gd name="connsiteX29" fmla="*/ 1000278 w 3124200"/>
              <a:gd name="connsiteY29" fmla="*/ 2848057 h 3124200"/>
              <a:gd name="connsiteX30" fmla="*/ 1015392 w 3124200"/>
              <a:gd name="connsiteY30" fmla="*/ 2856260 h 3124200"/>
              <a:gd name="connsiteX31" fmla="*/ 1100569 w 3124200"/>
              <a:gd name="connsiteY31" fmla="*/ 2882701 h 3124200"/>
              <a:gd name="connsiteX32" fmla="*/ 1167234 w 3124200"/>
              <a:gd name="connsiteY32" fmla="*/ 2666580 h 3124200"/>
              <a:gd name="connsiteX33" fmla="*/ 1103616 w 3124200"/>
              <a:gd name="connsiteY33" fmla="*/ 2646833 h 3124200"/>
              <a:gd name="connsiteX34" fmla="*/ 2181202 w 3124200"/>
              <a:gd name="connsiteY34" fmla="*/ 2562061 h 3124200"/>
              <a:gd name="connsiteX35" fmla="*/ 2117714 w 3124200"/>
              <a:gd name="connsiteY35" fmla="*/ 2596521 h 3124200"/>
              <a:gd name="connsiteX36" fmla="*/ 2215034 w 3124200"/>
              <a:gd name="connsiteY36" fmla="*/ 2798604 h 3124200"/>
              <a:gd name="connsiteX37" fmla="*/ 2308052 w 3124200"/>
              <a:gd name="connsiteY37" fmla="*/ 2748115 h 3124200"/>
              <a:gd name="connsiteX38" fmla="*/ 944196 w 3124200"/>
              <a:gd name="connsiteY38" fmla="*/ 2560302 h 3124200"/>
              <a:gd name="connsiteX39" fmla="*/ 816149 w 3124200"/>
              <a:gd name="connsiteY39" fmla="*/ 2748115 h 3124200"/>
              <a:gd name="connsiteX40" fmla="*/ 909169 w 3124200"/>
              <a:gd name="connsiteY40" fmla="*/ 2798604 h 3124200"/>
              <a:gd name="connsiteX41" fmla="*/ 1007406 w 3124200"/>
              <a:gd name="connsiteY41" fmla="*/ 2594612 h 3124200"/>
              <a:gd name="connsiteX42" fmla="*/ 2322717 w 3124200"/>
              <a:gd name="connsiteY42" fmla="*/ 2457966 h 3124200"/>
              <a:gd name="connsiteX43" fmla="*/ 2266933 w 3124200"/>
              <a:gd name="connsiteY43" fmla="*/ 2503992 h 3124200"/>
              <a:gd name="connsiteX44" fmla="*/ 2393102 w 3124200"/>
              <a:gd name="connsiteY44" fmla="*/ 2689047 h 3124200"/>
              <a:gd name="connsiteX45" fmla="*/ 2474679 w 3124200"/>
              <a:gd name="connsiteY45" fmla="*/ 2621741 h 3124200"/>
              <a:gd name="connsiteX46" fmla="*/ 803407 w 3124200"/>
              <a:gd name="connsiteY46" fmla="*/ 2455893 h 3124200"/>
              <a:gd name="connsiteX47" fmla="*/ 649524 w 3124200"/>
              <a:gd name="connsiteY47" fmla="*/ 2621741 h 3124200"/>
              <a:gd name="connsiteX48" fmla="*/ 731100 w 3124200"/>
              <a:gd name="connsiteY48" fmla="*/ 2689047 h 3124200"/>
              <a:gd name="connsiteX49" fmla="*/ 858866 w 3124200"/>
              <a:gd name="connsiteY49" fmla="*/ 2501650 h 3124200"/>
              <a:gd name="connsiteX50" fmla="*/ 2448848 w 3124200"/>
              <a:gd name="connsiteY50" fmla="*/ 2335477 h 3124200"/>
              <a:gd name="connsiteX51" fmla="*/ 2402472 w 3124200"/>
              <a:gd name="connsiteY51" fmla="*/ 2391685 h 3124200"/>
              <a:gd name="connsiteX52" fmla="*/ 2554682 w 3124200"/>
              <a:gd name="connsiteY52" fmla="*/ 2555731 h 3124200"/>
              <a:gd name="connsiteX53" fmla="*/ 2555257 w 3124200"/>
              <a:gd name="connsiteY53" fmla="*/ 2555256 h 3124200"/>
              <a:gd name="connsiteX54" fmla="*/ 2622399 w 3124200"/>
              <a:gd name="connsiteY54" fmla="*/ 2473880 h 3124200"/>
              <a:gd name="connsiteX55" fmla="*/ 678028 w 3124200"/>
              <a:gd name="connsiteY55" fmla="*/ 2333343 h 3124200"/>
              <a:gd name="connsiteX56" fmla="*/ 501802 w 3124200"/>
              <a:gd name="connsiteY56" fmla="*/ 2473880 h 3124200"/>
              <a:gd name="connsiteX57" fmla="*/ 568943 w 3124200"/>
              <a:gd name="connsiteY57" fmla="*/ 2555256 h 3124200"/>
              <a:gd name="connsiteX58" fmla="*/ 569520 w 3124200"/>
              <a:gd name="connsiteY58" fmla="*/ 2555732 h 3124200"/>
              <a:gd name="connsiteX59" fmla="*/ 724078 w 3124200"/>
              <a:gd name="connsiteY59" fmla="*/ 2389156 h 3124200"/>
              <a:gd name="connsiteX60" fmla="*/ 2557424 w 3124200"/>
              <a:gd name="connsiteY60" fmla="*/ 2196532 h 3124200"/>
              <a:gd name="connsiteX61" fmla="*/ 2545763 w 3124200"/>
              <a:gd name="connsiteY61" fmla="*/ 2218015 h 3124200"/>
              <a:gd name="connsiteX62" fmla="*/ 2514755 w 3124200"/>
              <a:gd name="connsiteY62" fmla="*/ 2255596 h 3124200"/>
              <a:gd name="connsiteX63" fmla="*/ 2688307 w 3124200"/>
              <a:gd name="connsiteY63" fmla="*/ 2393998 h 3124200"/>
              <a:gd name="connsiteX64" fmla="*/ 2726764 w 3124200"/>
              <a:gd name="connsiteY64" fmla="*/ 2347388 h 3124200"/>
              <a:gd name="connsiteX65" fmla="*/ 2748703 w 3124200"/>
              <a:gd name="connsiteY65" fmla="*/ 2306967 h 3124200"/>
              <a:gd name="connsiteX66" fmla="*/ 570154 w 3124200"/>
              <a:gd name="connsiteY66" fmla="*/ 2194582 h 3124200"/>
              <a:gd name="connsiteX67" fmla="*/ 375497 w 3124200"/>
              <a:gd name="connsiteY67" fmla="*/ 2306967 h 3124200"/>
              <a:gd name="connsiteX68" fmla="*/ 397436 w 3124200"/>
              <a:gd name="connsiteY68" fmla="*/ 2347388 h 3124200"/>
              <a:gd name="connsiteX69" fmla="*/ 435895 w 3124200"/>
              <a:gd name="connsiteY69" fmla="*/ 2394000 h 3124200"/>
              <a:gd name="connsiteX70" fmla="*/ 612122 w 3124200"/>
              <a:gd name="connsiteY70" fmla="*/ 2253463 h 3124200"/>
              <a:gd name="connsiteX71" fmla="*/ 582874 w 3124200"/>
              <a:gd name="connsiteY71" fmla="*/ 2218015 h 3124200"/>
              <a:gd name="connsiteX72" fmla="*/ 2641626 w 3124200"/>
              <a:gd name="connsiteY72" fmla="*/ 2041400 h 3124200"/>
              <a:gd name="connsiteX73" fmla="*/ 2606836 w 3124200"/>
              <a:gd name="connsiteY73" fmla="*/ 2105496 h 3124200"/>
              <a:gd name="connsiteX74" fmla="*/ 2798116 w 3124200"/>
              <a:gd name="connsiteY74" fmla="*/ 2215932 h 3124200"/>
              <a:gd name="connsiteX75" fmla="*/ 2848730 w 3124200"/>
              <a:gd name="connsiteY75" fmla="*/ 2122682 h 3124200"/>
              <a:gd name="connsiteX76" fmla="*/ 486231 w 3124200"/>
              <a:gd name="connsiteY76" fmla="*/ 2039965 h 3124200"/>
              <a:gd name="connsiteX77" fmla="*/ 275470 w 3124200"/>
              <a:gd name="connsiteY77" fmla="*/ 2122682 h 3124200"/>
              <a:gd name="connsiteX78" fmla="*/ 326085 w 3124200"/>
              <a:gd name="connsiteY78" fmla="*/ 2215932 h 3124200"/>
              <a:gd name="connsiteX79" fmla="*/ 520743 w 3124200"/>
              <a:gd name="connsiteY79" fmla="*/ 2103547 h 3124200"/>
              <a:gd name="connsiteX80" fmla="*/ 2699049 w 3124200"/>
              <a:gd name="connsiteY80" fmla="*/ 1874705 h 3124200"/>
              <a:gd name="connsiteX81" fmla="*/ 2677466 w 3124200"/>
              <a:gd name="connsiteY81" fmla="*/ 1944231 h 3124200"/>
              <a:gd name="connsiteX82" fmla="*/ 2882383 w 3124200"/>
              <a:gd name="connsiteY82" fmla="*/ 2024654 h 3124200"/>
              <a:gd name="connsiteX83" fmla="*/ 2913722 w 3124200"/>
              <a:gd name="connsiteY83" fmla="*/ 1923702 h 3124200"/>
              <a:gd name="connsiteX84" fmla="*/ 429294 w 3124200"/>
              <a:gd name="connsiteY84" fmla="*/ 1873761 h 3124200"/>
              <a:gd name="connsiteX85" fmla="*/ 210480 w 3124200"/>
              <a:gd name="connsiteY85" fmla="*/ 1923704 h 3124200"/>
              <a:gd name="connsiteX86" fmla="*/ 241817 w 3124200"/>
              <a:gd name="connsiteY86" fmla="*/ 2024654 h 3124200"/>
              <a:gd name="connsiteX87" fmla="*/ 450688 w 3124200"/>
              <a:gd name="connsiteY87" fmla="*/ 1942679 h 3124200"/>
              <a:gd name="connsiteX88" fmla="*/ 2733231 w 3124200"/>
              <a:gd name="connsiteY88" fmla="*/ 1701781 h 3124200"/>
              <a:gd name="connsiteX89" fmla="*/ 2725888 w 3124200"/>
              <a:gd name="connsiteY89" fmla="*/ 1774624 h 3124200"/>
              <a:gd name="connsiteX90" fmla="*/ 2941360 w 3124200"/>
              <a:gd name="connsiteY90" fmla="*/ 1823803 h 3124200"/>
              <a:gd name="connsiteX91" fmla="*/ 2957420 w 3124200"/>
              <a:gd name="connsiteY91" fmla="*/ 1718583 h 3124200"/>
              <a:gd name="connsiteX92" fmla="*/ 395374 w 3124200"/>
              <a:gd name="connsiteY92" fmla="*/ 1701453 h 3124200"/>
              <a:gd name="connsiteX93" fmla="*/ 166782 w 3124200"/>
              <a:gd name="connsiteY93" fmla="*/ 1718583 h 3124200"/>
              <a:gd name="connsiteX94" fmla="*/ 182840 w 3124200"/>
              <a:gd name="connsiteY94" fmla="*/ 1823803 h 3124200"/>
              <a:gd name="connsiteX95" fmla="*/ 402650 w 3124200"/>
              <a:gd name="connsiteY95" fmla="*/ 1773634 h 3124200"/>
              <a:gd name="connsiteX96" fmla="*/ 2963952 w 3124200"/>
              <a:gd name="connsiteY96" fmla="*/ 1508964 h 3124200"/>
              <a:gd name="connsiteX97" fmla="*/ 2744788 w 3124200"/>
              <a:gd name="connsiteY97" fmla="*/ 1525388 h 3124200"/>
              <a:gd name="connsiteX98" fmla="*/ 2747900 w 3124200"/>
              <a:gd name="connsiteY98" fmla="*/ 1556264 h 3124200"/>
              <a:gd name="connsiteX99" fmla="*/ 2743619 w 3124200"/>
              <a:gd name="connsiteY99" fmla="*/ 1598726 h 3124200"/>
              <a:gd name="connsiteX100" fmla="*/ 2963952 w 3124200"/>
              <a:gd name="connsiteY100" fmla="*/ 1615236 h 3124200"/>
              <a:gd name="connsiteX101" fmla="*/ 2966636 w 3124200"/>
              <a:gd name="connsiteY101" fmla="*/ 1562099 h 3124200"/>
              <a:gd name="connsiteX102" fmla="*/ 160248 w 3124200"/>
              <a:gd name="connsiteY102" fmla="*/ 1508964 h 3124200"/>
              <a:gd name="connsiteX103" fmla="*/ 157564 w 3124200"/>
              <a:gd name="connsiteY103" fmla="*/ 1562099 h 3124200"/>
              <a:gd name="connsiteX104" fmla="*/ 160248 w 3124200"/>
              <a:gd name="connsiteY104" fmla="*/ 1615236 h 3124200"/>
              <a:gd name="connsiteX105" fmla="*/ 384984 w 3124200"/>
              <a:gd name="connsiteY105" fmla="*/ 1598395 h 3124200"/>
              <a:gd name="connsiteX106" fmla="*/ 380737 w 3124200"/>
              <a:gd name="connsiteY106" fmla="*/ 1556264 h 3124200"/>
              <a:gd name="connsiteX107" fmla="*/ 383816 w 3124200"/>
              <a:gd name="connsiteY107" fmla="*/ 1525718 h 3124200"/>
              <a:gd name="connsiteX108" fmla="*/ 2941360 w 3124200"/>
              <a:gd name="connsiteY108" fmla="*/ 1300397 h 3124200"/>
              <a:gd name="connsiteX109" fmla="*/ 2727038 w 3124200"/>
              <a:gd name="connsiteY109" fmla="*/ 1349315 h 3124200"/>
              <a:gd name="connsiteX110" fmla="*/ 2734398 w 3124200"/>
              <a:gd name="connsiteY110" fmla="*/ 1422330 h 3124200"/>
              <a:gd name="connsiteX111" fmla="*/ 2957420 w 3124200"/>
              <a:gd name="connsiteY111" fmla="*/ 1405618 h 3124200"/>
              <a:gd name="connsiteX112" fmla="*/ 182840 w 3124200"/>
              <a:gd name="connsiteY112" fmla="*/ 1300397 h 3124200"/>
              <a:gd name="connsiteX113" fmla="*/ 166782 w 3124200"/>
              <a:gd name="connsiteY113" fmla="*/ 1405618 h 3124200"/>
              <a:gd name="connsiteX114" fmla="*/ 394206 w 3124200"/>
              <a:gd name="connsiteY114" fmla="*/ 1422660 h 3124200"/>
              <a:gd name="connsiteX115" fmla="*/ 401500 w 3124200"/>
              <a:gd name="connsiteY115" fmla="*/ 1350305 h 3124200"/>
              <a:gd name="connsiteX116" fmla="*/ 2882383 w 3124200"/>
              <a:gd name="connsiteY116" fmla="*/ 1099544 h 3124200"/>
              <a:gd name="connsiteX117" fmla="*/ 2680697 w 3124200"/>
              <a:gd name="connsiteY117" fmla="*/ 1178702 h 3124200"/>
              <a:gd name="connsiteX118" fmla="*/ 2702432 w 3124200"/>
              <a:gd name="connsiteY118" fmla="*/ 1248722 h 3124200"/>
              <a:gd name="connsiteX119" fmla="*/ 2913722 w 3124200"/>
              <a:gd name="connsiteY119" fmla="*/ 1200497 h 3124200"/>
              <a:gd name="connsiteX120" fmla="*/ 241817 w 3124200"/>
              <a:gd name="connsiteY120" fmla="*/ 1099544 h 3124200"/>
              <a:gd name="connsiteX121" fmla="*/ 210478 w 3124200"/>
              <a:gd name="connsiteY121" fmla="*/ 1200499 h 3124200"/>
              <a:gd name="connsiteX122" fmla="*/ 425911 w 3124200"/>
              <a:gd name="connsiteY122" fmla="*/ 1249670 h 3124200"/>
              <a:gd name="connsiteX123" fmla="*/ 447459 w 3124200"/>
              <a:gd name="connsiteY123" fmla="*/ 1180253 h 3124200"/>
              <a:gd name="connsiteX124" fmla="*/ 2798117 w 3124200"/>
              <a:gd name="connsiteY124" fmla="*/ 908269 h 3124200"/>
              <a:gd name="connsiteX125" fmla="*/ 2611660 w 3124200"/>
              <a:gd name="connsiteY125" fmla="*/ 1015920 h 3124200"/>
              <a:gd name="connsiteX126" fmla="*/ 2646849 w 3124200"/>
              <a:gd name="connsiteY126" fmla="*/ 1080751 h 3124200"/>
              <a:gd name="connsiteX127" fmla="*/ 2848730 w 3124200"/>
              <a:gd name="connsiteY127" fmla="*/ 1001517 h 3124200"/>
              <a:gd name="connsiteX128" fmla="*/ 326085 w 3124200"/>
              <a:gd name="connsiteY128" fmla="*/ 908269 h 3124200"/>
              <a:gd name="connsiteX129" fmla="*/ 275470 w 3124200"/>
              <a:gd name="connsiteY129" fmla="*/ 1001519 h 3124200"/>
              <a:gd name="connsiteX130" fmla="*/ 481009 w 3124200"/>
              <a:gd name="connsiteY130" fmla="*/ 1082186 h 3124200"/>
              <a:gd name="connsiteX131" fmla="*/ 515919 w 3124200"/>
              <a:gd name="connsiteY131" fmla="*/ 1017869 h 3124200"/>
              <a:gd name="connsiteX132" fmla="*/ 2688307 w 3124200"/>
              <a:gd name="connsiteY132" fmla="*/ 730200 h 3124200"/>
              <a:gd name="connsiteX133" fmla="*/ 2520563 w 3124200"/>
              <a:gd name="connsiteY133" fmla="*/ 863971 h 3124200"/>
              <a:gd name="connsiteX134" fmla="*/ 2545763 w 3124200"/>
              <a:gd name="connsiteY134" fmla="*/ 894514 h 3124200"/>
              <a:gd name="connsiteX135" fmla="*/ 2562248 w 3124200"/>
              <a:gd name="connsiteY135" fmla="*/ 924885 h 3124200"/>
              <a:gd name="connsiteX136" fmla="*/ 2748705 w 3124200"/>
              <a:gd name="connsiteY136" fmla="*/ 817233 h 3124200"/>
              <a:gd name="connsiteX137" fmla="*/ 2726764 w 3124200"/>
              <a:gd name="connsiteY137" fmla="*/ 776810 h 3124200"/>
              <a:gd name="connsiteX138" fmla="*/ 435893 w 3124200"/>
              <a:gd name="connsiteY138" fmla="*/ 730200 h 3124200"/>
              <a:gd name="connsiteX139" fmla="*/ 397436 w 3124200"/>
              <a:gd name="connsiteY139" fmla="*/ 776810 h 3124200"/>
              <a:gd name="connsiteX140" fmla="*/ 375496 w 3124200"/>
              <a:gd name="connsiteY140" fmla="*/ 817233 h 3124200"/>
              <a:gd name="connsiteX141" fmla="*/ 565332 w 3124200"/>
              <a:gd name="connsiteY141" fmla="*/ 926834 h 3124200"/>
              <a:gd name="connsiteX142" fmla="*/ 582874 w 3124200"/>
              <a:gd name="connsiteY142" fmla="*/ 894514 h 3124200"/>
              <a:gd name="connsiteX143" fmla="*/ 606313 w 3124200"/>
              <a:gd name="connsiteY143" fmla="*/ 866106 h 3124200"/>
              <a:gd name="connsiteX144" fmla="*/ 569518 w 3124200"/>
              <a:gd name="connsiteY144" fmla="*/ 568470 h 3124200"/>
              <a:gd name="connsiteX145" fmla="*/ 568943 w 3124200"/>
              <a:gd name="connsiteY145" fmla="*/ 568943 h 3124200"/>
              <a:gd name="connsiteX146" fmla="*/ 501802 w 3124200"/>
              <a:gd name="connsiteY146" fmla="*/ 650321 h 3124200"/>
              <a:gd name="connsiteX147" fmla="*/ 672221 w 3124200"/>
              <a:gd name="connsiteY147" fmla="*/ 786227 h 3124200"/>
              <a:gd name="connsiteX148" fmla="*/ 718982 w 3124200"/>
              <a:gd name="connsiteY148" fmla="*/ 729553 h 3124200"/>
              <a:gd name="connsiteX149" fmla="*/ 2554682 w 3124200"/>
              <a:gd name="connsiteY149" fmla="*/ 568468 h 3124200"/>
              <a:gd name="connsiteX150" fmla="*/ 2407567 w 3124200"/>
              <a:gd name="connsiteY150" fmla="*/ 727021 h 3124200"/>
              <a:gd name="connsiteX151" fmla="*/ 2454655 w 3124200"/>
              <a:gd name="connsiteY151" fmla="*/ 784092 h 3124200"/>
              <a:gd name="connsiteX152" fmla="*/ 2622401 w 3124200"/>
              <a:gd name="connsiteY152" fmla="*/ 650321 h 3124200"/>
              <a:gd name="connsiteX153" fmla="*/ 2555257 w 3124200"/>
              <a:gd name="connsiteY153" fmla="*/ 568943 h 3124200"/>
              <a:gd name="connsiteX154" fmla="*/ 1562100 w 3124200"/>
              <a:gd name="connsiteY154" fmla="*/ 528637 h 3124200"/>
              <a:gd name="connsiteX155" fmla="*/ 528637 w 3124200"/>
              <a:gd name="connsiteY155" fmla="*/ 1562100 h 3124200"/>
              <a:gd name="connsiteX156" fmla="*/ 1562100 w 3124200"/>
              <a:gd name="connsiteY156" fmla="*/ 2595563 h 3124200"/>
              <a:gd name="connsiteX157" fmla="*/ 2595563 w 3124200"/>
              <a:gd name="connsiteY157" fmla="*/ 1562100 h 3124200"/>
              <a:gd name="connsiteX158" fmla="*/ 1562100 w 3124200"/>
              <a:gd name="connsiteY158" fmla="*/ 528637 h 3124200"/>
              <a:gd name="connsiteX159" fmla="*/ 2393102 w 3124200"/>
              <a:gd name="connsiteY159" fmla="*/ 435153 h 3124200"/>
              <a:gd name="connsiteX160" fmla="*/ 2272026 w 3124200"/>
              <a:gd name="connsiteY160" fmla="*/ 612739 h 3124200"/>
              <a:gd name="connsiteX161" fmla="*/ 2328850 w 3124200"/>
              <a:gd name="connsiteY161" fmla="*/ 659624 h 3124200"/>
              <a:gd name="connsiteX162" fmla="*/ 2474679 w 3124200"/>
              <a:gd name="connsiteY162" fmla="*/ 502460 h 3124200"/>
              <a:gd name="connsiteX163" fmla="*/ 731098 w 3124200"/>
              <a:gd name="connsiteY163" fmla="*/ 435153 h 3124200"/>
              <a:gd name="connsiteX164" fmla="*/ 649522 w 3124200"/>
              <a:gd name="connsiteY164" fmla="*/ 502460 h 3124200"/>
              <a:gd name="connsiteX165" fmla="*/ 797274 w 3124200"/>
              <a:gd name="connsiteY165" fmla="*/ 661697 h 3124200"/>
              <a:gd name="connsiteX166" fmla="*/ 853773 w 3124200"/>
              <a:gd name="connsiteY166" fmla="*/ 615082 h 3124200"/>
              <a:gd name="connsiteX167" fmla="*/ 909167 w 3124200"/>
              <a:gd name="connsiteY167" fmla="*/ 325597 h 3124200"/>
              <a:gd name="connsiteX168" fmla="*/ 816149 w 3124200"/>
              <a:gd name="connsiteY168" fmla="*/ 376085 h 3124200"/>
              <a:gd name="connsiteX169" fmla="*/ 938389 w 3124200"/>
              <a:gd name="connsiteY169" fmla="*/ 555379 h 3124200"/>
              <a:gd name="connsiteX170" fmla="*/ 1002949 w 3124200"/>
              <a:gd name="connsiteY170" fmla="*/ 520337 h 3124200"/>
              <a:gd name="connsiteX171" fmla="*/ 2215032 w 3124200"/>
              <a:gd name="connsiteY171" fmla="*/ 325595 h 3124200"/>
              <a:gd name="connsiteX172" fmla="*/ 2122169 w 3124200"/>
              <a:gd name="connsiteY172" fmla="*/ 518427 h 3124200"/>
              <a:gd name="connsiteX173" fmla="*/ 2187009 w 3124200"/>
              <a:gd name="connsiteY173" fmla="*/ 553621 h 3124200"/>
              <a:gd name="connsiteX174" fmla="*/ 2308052 w 3124200"/>
              <a:gd name="connsiteY174" fmla="*/ 376085 h 3124200"/>
              <a:gd name="connsiteX175" fmla="*/ 2023632 w 3124200"/>
              <a:gd name="connsiteY175" fmla="*/ 241500 h 3124200"/>
              <a:gd name="connsiteX176" fmla="*/ 1960641 w 3124200"/>
              <a:gd name="connsiteY176" fmla="*/ 445712 h 3124200"/>
              <a:gd name="connsiteX177" fmla="*/ 2025021 w 3124200"/>
              <a:gd name="connsiteY177" fmla="*/ 465698 h 3124200"/>
              <a:gd name="connsiteX178" fmla="*/ 2031060 w 3124200"/>
              <a:gd name="connsiteY178" fmla="*/ 468975 h 3124200"/>
              <a:gd name="connsiteX179" fmla="*/ 2123922 w 3124200"/>
              <a:gd name="connsiteY179" fmla="*/ 276143 h 3124200"/>
              <a:gd name="connsiteX180" fmla="*/ 2108810 w 3124200"/>
              <a:gd name="connsiteY180" fmla="*/ 267940 h 3124200"/>
              <a:gd name="connsiteX181" fmla="*/ 1100569 w 3124200"/>
              <a:gd name="connsiteY181" fmla="*/ 241500 h 3124200"/>
              <a:gd name="connsiteX182" fmla="*/ 1015392 w 3124200"/>
              <a:gd name="connsiteY182" fmla="*/ 267940 h 3124200"/>
              <a:gd name="connsiteX183" fmla="*/ 1000278 w 3124200"/>
              <a:gd name="connsiteY183" fmla="*/ 276143 h 3124200"/>
              <a:gd name="connsiteX184" fmla="*/ 1094061 w 3124200"/>
              <a:gd name="connsiteY184" fmla="*/ 470884 h 3124200"/>
              <a:gd name="connsiteX185" fmla="*/ 1103616 w 3124200"/>
              <a:gd name="connsiteY185" fmla="*/ 465698 h 3124200"/>
              <a:gd name="connsiteX186" fmla="*/ 1163949 w 3124200"/>
              <a:gd name="connsiteY186" fmla="*/ 446969 h 3124200"/>
              <a:gd name="connsiteX187" fmla="*/ 1822381 w 3124200"/>
              <a:gd name="connsiteY187" fmla="*/ 182623 h 3124200"/>
              <a:gd name="connsiteX188" fmla="*/ 1790301 w 3124200"/>
              <a:gd name="connsiteY188" fmla="*/ 395466 h 3124200"/>
              <a:gd name="connsiteX189" fmla="*/ 1802852 w 3124200"/>
              <a:gd name="connsiteY189" fmla="*/ 396731 h 3124200"/>
              <a:gd name="connsiteX190" fmla="*/ 1861751 w 3124200"/>
              <a:gd name="connsiteY190" fmla="*/ 415015 h 3124200"/>
              <a:gd name="connsiteX191" fmla="*/ 1924742 w 3124200"/>
              <a:gd name="connsiteY191" fmla="*/ 210803 h 3124200"/>
              <a:gd name="connsiteX192" fmla="*/ 1845164 w 3124200"/>
              <a:gd name="connsiteY192" fmla="*/ 186100 h 3124200"/>
              <a:gd name="connsiteX193" fmla="*/ 1301819 w 3124200"/>
              <a:gd name="connsiteY193" fmla="*/ 182623 h 3124200"/>
              <a:gd name="connsiteX194" fmla="*/ 1279038 w 3124200"/>
              <a:gd name="connsiteY194" fmla="*/ 186100 h 3124200"/>
              <a:gd name="connsiteX195" fmla="*/ 1199459 w 3124200"/>
              <a:gd name="connsiteY195" fmla="*/ 210803 h 3124200"/>
              <a:gd name="connsiteX196" fmla="*/ 1262837 w 3124200"/>
              <a:gd name="connsiteY196" fmla="*/ 416272 h 3124200"/>
              <a:gd name="connsiteX197" fmla="*/ 1325785 w 3124200"/>
              <a:gd name="connsiteY197" fmla="*/ 396731 h 3124200"/>
              <a:gd name="connsiteX198" fmla="*/ 1333968 w 3124200"/>
              <a:gd name="connsiteY198" fmla="*/ 395908 h 3124200"/>
              <a:gd name="connsiteX199" fmla="*/ 1613874 w 3124200"/>
              <a:gd name="connsiteY199" fmla="*/ 160179 h 3124200"/>
              <a:gd name="connsiteX200" fmla="*/ 1613874 w 3124200"/>
              <a:gd name="connsiteY200" fmla="*/ 377682 h 3124200"/>
              <a:gd name="connsiteX201" fmla="*/ 1687152 w 3124200"/>
              <a:gd name="connsiteY201" fmla="*/ 385069 h 3124200"/>
              <a:gd name="connsiteX202" fmla="*/ 1720021 w 3124200"/>
              <a:gd name="connsiteY202" fmla="*/ 167001 h 3124200"/>
              <a:gd name="connsiteX203" fmla="*/ 1705707 w 3124200"/>
              <a:gd name="connsiteY203" fmla="*/ 164816 h 3124200"/>
              <a:gd name="connsiteX204" fmla="*/ 1510328 w 3124200"/>
              <a:gd name="connsiteY204" fmla="*/ 160179 h 3124200"/>
              <a:gd name="connsiteX205" fmla="*/ 1418495 w 3124200"/>
              <a:gd name="connsiteY205" fmla="*/ 164816 h 3124200"/>
              <a:gd name="connsiteX206" fmla="*/ 1404181 w 3124200"/>
              <a:gd name="connsiteY206" fmla="*/ 167001 h 3124200"/>
              <a:gd name="connsiteX207" fmla="*/ 1437115 w 3124200"/>
              <a:gd name="connsiteY207" fmla="*/ 385509 h 3124200"/>
              <a:gd name="connsiteX208" fmla="*/ 1510328 w 3124200"/>
              <a:gd name="connsiteY208" fmla="*/ 378129 h 3124200"/>
              <a:gd name="connsiteX209" fmla="*/ 1562100 w 3124200"/>
              <a:gd name="connsiteY209" fmla="*/ 0 h 3124200"/>
              <a:gd name="connsiteX210" fmla="*/ 3124200 w 3124200"/>
              <a:gd name="connsiteY210" fmla="*/ 1562100 h 3124200"/>
              <a:gd name="connsiteX211" fmla="*/ 1562100 w 3124200"/>
              <a:gd name="connsiteY211" fmla="*/ 3124200 h 3124200"/>
              <a:gd name="connsiteX212" fmla="*/ 0 w 3124200"/>
              <a:gd name="connsiteY212" fmla="*/ 1562100 h 3124200"/>
              <a:gd name="connsiteX213" fmla="*/ 1562100 w 3124200"/>
              <a:gd name="connsiteY213"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3124200" h="3124200">
                <a:moveTo>
                  <a:pt x="1685420" y="2727636"/>
                </a:moveTo>
                <a:lnTo>
                  <a:pt x="1613874" y="2734849"/>
                </a:lnTo>
                <a:lnTo>
                  <a:pt x="1613874" y="2964021"/>
                </a:lnTo>
                <a:lnTo>
                  <a:pt x="1705707" y="2959383"/>
                </a:lnTo>
                <a:lnTo>
                  <a:pt x="1720021" y="2957200"/>
                </a:lnTo>
                <a:close/>
                <a:moveTo>
                  <a:pt x="1438849" y="2727196"/>
                </a:moveTo>
                <a:lnTo>
                  <a:pt x="1404181" y="2957200"/>
                </a:lnTo>
                <a:lnTo>
                  <a:pt x="1418495" y="2959383"/>
                </a:lnTo>
                <a:lnTo>
                  <a:pt x="1510328" y="2964021"/>
                </a:lnTo>
                <a:lnTo>
                  <a:pt x="1510328" y="2734402"/>
                </a:lnTo>
                <a:close/>
                <a:moveTo>
                  <a:pt x="1858464" y="2698534"/>
                </a:moveTo>
                <a:lnTo>
                  <a:pt x="1802852" y="2715797"/>
                </a:lnTo>
                <a:lnTo>
                  <a:pt x="1788567" y="2717238"/>
                </a:lnTo>
                <a:lnTo>
                  <a:pt x="1822381" y="2941578"/>
                </a:lnTo>
                <a:lnTo>
                  <a:pt x="1845164" y="2938100"/>
                </a:lnTo>
                <a:lnTo>
                  <a:pt x="1924742" y="2913397"/>
                </a:lnTo>
                <a:close/>
                <a:moveTo>
                  <a:pt x="1266126" y="2697278"/>
                </a:moveTo>
                <a:lnTo>
                  <a:pt x="1199461" y="2913397"/>
                </a:lnTo>
                <a:lnTo>
                  <a:pt x="1279038" y="2938100"/>
                </a:lnTo>
                <a:lnTo>
                  <a:pt x="1301821" y="2941578"/>
                </a:lnTo>
                <a:lnTo>
                  <a:pt x="1335700" y="2716797"/>
                </a:lnTo>
                <a:lnTo>
                  <a:pt x="1325785" y="2715797"/>
                </a:lnTo>
                <a:close/>
                <a:moveTo>
                  <a:pt x="2026605" y="2645972"/>
                </a:moveTo>
                <a:lnTo>
                  <a:pt x="2025021" y="2646833"/>
                </a:lnTo>
                <a:lnTo>
                  <a:pt x="1957356" y="2667837"/>
                </a:lnTo>
                <a:lnTo>
                  <a:pt x="2023632" y="2882701"/>
                </a:lnTo>
                <a:lnTo>
                  <a:pt x="2108810" y="2856260"/>
                </a:lnTo>
                <a:lnTo>
                  <a:pt x="2123924" y="2848057"/>
                </a:lnTo>
                <a:close/>
                <a:moveTo>
                  <a:pt x="1098516" y="2644064"/>
                </a:moveTo>
                <a:lnTo>
                  <a:pt x="1000278" y="2848057"/>
                </a:lnTo>
                <a:lnTo>
                  <a:pt x="1015392" y="2856260"/>
                </a:lnTo>
                <a:lnTo>
                  <a:pt x="1100569" y="2882701"/>
                </a:lnTo>
                <a:lnTo>
                  <a:pt x="1167234" y="2666580"/>
                </a:lnTo>
                <a:lnTo>
                  <a:pt x="1103616" y="2646833"/>
                </a:lnTo>
                <a:close/>
                <a:moveTo>
                  <a:pt x="2181202" y="2562061"/>
                </a:moveTo>
                <a:lnTo>
                  <a:pt x="2117714" y="2596521"/>
                </a:lnTo>
                <a:lnTo>
                  <a:pt x="2215034" y="2798604"/>
                </a:lnTo>
                <a:lnTo>
                  <a:pt x="2308052" y="2748115"/>
                </a:lnTo>
                <a:close/>
                <a:moveTo>
                  <a:pt x="944196" y="2560302"/>
                </a:moveTo>
                <a:lnTo>
                  <a:pt x="816149" y="2748115"/>
                </a:lnTo>
                <a:lnTo>
                  <a:pt x="909169" y="2798604"/>
                </a:lnTo>
                <a:lnTo>
                  <a:pt x="1007406" y="2594612"/>
                </a:lnTo>
                <a:close/>
                <a:moveTo>
                  <a:pt x="2322717" y="2457966"/>
                </a:moveTo>
                <a:lnTo>
                  <a:pt x="2266933" y="2503992"/>
                </a:lnTo>
                <a:lnTo>
                  <a:pt x="2393102" y="2689047"/>
                </a:lnTo>
                <a:lnTo>
                  <a:pt x="2474679" y="2621741"/>
                </a:lnTo>
                <a:close/>
                <a:moveTo>
                  <a:pt x="803407" y="2455893"/>
                </a:moveTo>
                <a:lnTo>
                  <a:pt x="649524" y="2621741"/>
                </a:lnTo>
                <a:lnTo>
                  <a:pt x="731100" y="2689047"/>
                </a:lnTo>
                <a:lnTo>
                  <a:pt x="858866" y="2501650"/>
                </a:lnTo>
                <a:close/>
                <a:moveTo>
                  <a:pt x="2448848" y="2335477"/>
                </a:moveTo>
                <a:lnTo>
                  <a:pt x="2402472" y="2391685"/>
                </a:lnTo>
                <a:lnTo>
                  <a:pt x="2554682" y="2555731"/>
                </a:lnTo>
                <a:lnTo>
                  <a:pt x="2555257" y="2555256"/>
                </a:lnTo>
                <a:lnTo>
                  <a:pt x="2622399" y="2473880"/>
                </a:lnTo>
                <a:close/>
                <a:moveTo>
                  <a:pt x="678028" y="2333343"/>
                </a:moveTo>
                <a:lnTo>
                  <a:pt x="501802" y="2473880"/>
                </a:lnTo>
                <a:lnTo>
                  <a:pt x="568943" y="2555256"/>
                </a:lnTo>
                <a:lnTo>
                  <a:pt x="569520" y="2555732"/>
                </a:lnTo>
                <a:lnTo>
                  <a:pt x="724078" y="2389156"/>
                </a:lnTo>
                <a:close/>
                <a:moveTo>
                  <a:pt x="2557424" y="2196532"/>
                </a:moveTo>
                <a:lnTo>
                  <a:pt x="2545763" y="2218015"/>
                </a:lnTo>
                <a:lnTo>
                  <a:pt x="2514755" y="2255596"/>
                </a:lnTo>
                <a:lnTo>
                  <a:pt x="2688307" y="2393998"/>
                </a:lnTo>
                <a:lnTo>
                  <a:pt x="2726764" y="2347388"/>
                </a:lnTo>
                <a:lnTo>
                  <a:pt x="2748703" y="2306967"/>
                </a:lnTo>
                <a:close/>
                <a:moveTo>
                  <a:pt x="570154" y="2194582"/>
                </a:moveTo>
                <a:lnTo>
                  <a:pt x="375497" y="2306967"/>
                </a:lnTo>
                <a:lnTo>
                  <a:pt x="397436" y="2347388"/>
                </a:lnTo>
                <a:lnTo>
                  <a:pt x="435895" y="2394000"/>
                </a:lnTo>
                <a:lnTo>
                  <a:pt x="612122" y="2253463"/>
                </a:lnTo>
                <a:lnTo>
                  <a:pt x="582874" y="2218015"/>
                </a:lnTo>
                <a:close/>
                <a:moveTo>
                  <a:pt x="2641626" y="2041400"/>
                </a:moveTo>
                <a:lnTo>
                  <a:pt x="2606836" y="2105496"/>
                </a:lnTo>
                <a:lnTo>
                  <a:pt x="2798116" y="2215932"/>
                </a:lnTo>
                <a:lnTo>
                  <a:pt x="2848730" y="2122682"/>
                </a:lnTo>
                <a:close/>
                <a:moveTo>
                  <a:pt x="486231" y="2039965"/>
                </a:moveTo>
                <a:lnTo>
                  <a:pt x="275470" y="2122682"/>
                </a:lnTo>
                <a:lnTo>
                  <a:pt x="326085" y="2215932"/>
                </a:lnTo>
                <a:lnTo>
                  <a:pt x="520743" y="2103547"/>
                </a:lnTo>
                <a:close/>
                <a:moveTo>
                  <a:pt x="2699049" y="1874705"/>
                </a:moveTo>
                <a:lnTo>
                  <a:pt x="2677466" y="1944231"/>
                </a:lnTo>
                <a:lnTo>
                  <a:pt x="2882383" y="2024654"/>
                </a:lnTo>
                <a:lnTo>
                  <a:pt x="2913722" y="1923702"/>
                </a:lnTo>
                <a:close/>
                <a:moveTo>
                  <a:pt x="429294" y="1873761"/>
                </a:moveTo>
                <a:lnTo>
                  <a:pt x="210480" y="1923704"/>
                </a:lnTo>
                <a:lnTo>
                  <a:pt x="241817" y="2024654"/>
                </a:lnTo>
                <a:lnTo>
                  <a:pt x="450688" y="1942679"/>
                </a:lnTo>
                <a:close/>
                <a:moveTo>
                  <a:pt x="2733231" y="1701781"/>
                </a:moveTo>
                <a:lnTo>
                  <a:pt x="2725888" y="1774624"/>
                </a:lnTo>
                <a:lnTo>
                  <a:pt x="2941360" y="1823803"/>
                </a:lnTo>
                <a:lnTo>
                  <a:pt x="2957420" y="1718583"/>
                </a:lnTo>
                <a:close/>
                <a:moveTo>
                  <a:pt x="395374" y="1701453"/>
                </a:moveTo>
                <a:lnTo>
                  <a:pt x="166782" y="1718583"/>
                </a:lnTo>
                <a:lnTo>
                  <a:pt x="182840" y="1823803"/>
                </a:lnTo>
                <a:lnTo>
                  <a:pt x="402650" y="1773634"/>
                </a:lnTo>
                <a:close/>
                <a:moveTo>
                  <a:pt x="2963952" y="1508964"/>
                </a:moveTo>
                <a:lnTo>
                  <a:pt x="2744788" y="1525388"/>
                </a:lnTo>
                <a:lnTo>
                  <a:pt x="2747900" y="1556264"/>
                </a:lnTo>
                <a:lnTo>
                  <a:pt x="2743619" y="1598726"/>
                </a:lnTo>
                <a:lnTo>
                  <a:pt x="2963952" y="1615236"/>
                </a:lnTo>
                <a:lnTo>
                  <a:pt x="2966636" y="1562099"/>
                </a:lnTo>
                <a:close/>
                <a:moveTo>
                  <a:pt x="160248" y="1508964"/>
                </a:moveTo>
                <a:lnTo>
                  <a:pt x="157564" y="1562099"/>
                </a:lnTo>
                <a:lnTo>
                  <a:pt x="160248" y="1615236"/>
                </a:lnTo>
                <a:lnTo>
                  <a:pt x="384984" y="1598395"/>
                </a:lnTo>
                <a:lnTo>
                  <a:pt x="380737" y="1556264"/>
                </a:lnTo>
                <a:lnTo>
                  <a:pt x="383816" y="1525718"/>
                </a:lnTo>
                <a:close/>
                <a:moveTo>
                  <a:pt x="2941360" y="1300397"/>
                </a:moveTo>
                <a:lnTo>
                  <a:pt x="2727038" y="1349315"/>
                </a:lnTo>
                <a:lnTo>
                  <a:pt x="2734398" y="1422330"/>
                </a:lnTo>
                <a:lnTo>
                  <a:pt x="2957420" y="1405618"/>
                </a:lnTo>
                <a:close/>
                <a:moveTo>
                  <a:pt x="182840" y="1300397"/>
                </a:moveTo>
                <a:lnTo>
                  <a:pt x="166782" y="1405618"/>
                </a:lnTo>
                <a:lnTo>
                  <a:pt x="394206" y="1422660"/>
                </a:lnTo>
                <a:lnTo>
                  <a:pt x="401500" y="1350305"/>
                </a:lnTo>
                <a:close/>
                <a:moveTo>
                  <a:pt x="2882383" y="1099544"/>
                </a:moveTo>
                <a:lnTo>
                  <a:pt x="2680697" y="1178702"/>
                </a:lnTo>
                <a:lnTo>
                  <a:pt x="2702432" y="1248722"/>
                </a:lnTo>
                <a:lnTo>
                  <a:pt x="2913722" y="1200497"/>
                </a:lnTo>
                <a:close/>
                <a:moveTo>
                  <a:pt x="241817" y="1099544"/>
                </a:moveTo>
                <a:lnTo>
                  <a:pt x="210478" y="1200499"/>
                </a:lnTo>
                <a:lnTo>
                  <a:pt x="425911" y="1249670"/>
                </a:lnTo>
                <a:lnTo>
                  <a:pt x="447459" y="1180253"/>
                </a:lnTo>
                <a:close/>
                <a:moveTo>
                  <a:pt x="2798117" y="908269"/>
                </a:moveTo>
                <a:lnTo>
                  <a:pt x="2611660" y="1015920"/>
                </a:lnTo>
                <a:lnTo>
                  <a:pt x="2646849" y="1080751"/>
                </a:lnTo>
                <a:lnTo>
                  <a:pt x="2848730" y="1001517"/>
                </a:lnTo>
                <a:close/>
                <a:moveTo>
                  <a:pt x="326085" y="908269"/>
                </a:moveTo>
                <a:lnTo>
                  <a:pt x="275470" y="1001519"/>
                </a:lnTo>
                <a:lnTo>
                  <a:pt x="481009" y="1082186"/>
                </a:lnTo>
                <a:lnTo>
                  <a:pt x="515919" y="1017869"/>
                </a:lnTo>
                <a:close/>
                <a:moveTo>
                  <a:pt x="2688307" y="730200"/>
                </a:moveTo>
                <a:lnTo>
                  <a:pt x="2520563" y="863971"/>
                </a:lnTo>
                <a:lnTo>
                  <a:pt x="2545763" y="894514"/>
                </a:lnTo>
                <a:lnTo>
                  <a:pt x="2562248" y="924885"/>
                </a:lnTo>
                <a:lnTo>
                  <a:pt x="2748705" y="817233"/>
                </a:lnTo>
                <a:lnTo>
                  <a:pt x="2726764" y="776810"/>
                </a:lnTo>
                <a:close/>
                <a:moveTo>
                  <a:pt x="435893" y="730200"/>
                </a:moveTo>
                <a:lnTo>
                  <a:pt x="397436" y="776810"/>
                </a:lnTo>
                <a:lnTo>
                  <a:pt x="375496" y="817233"/>
                </a:lnTo>
                <a:lnTo>
                  <a:pt x="565332" y="926834"/>
                </a:lnTo>
                <a:lnTo>
                  <a:pt x="582874" y="894514"/>
                </a:lnTo>
                <a:lnTo>
                  <a:pt x="606313" y="866106"/>
                </a:lnTo>
                <a:close/>
                <a:moveTo>
                  <a:pt x="569518" y="568470"/>
                </a:moveTo>
                <a:lnTo>
                  <a:pt x="568943" y="568943"/>
                </a:lnTo>
                <a:lnTo>
                  <a:pt x="501802" y="650321"/>
                </a:lnTo>
                <a:lnTo>
                  <a:pt x="672221" y="786227"/>
                </a:lnTo>
                <a:lnTo>
                  <a:pt x="718982" y="729553"/>
                </a:lnTo>
                <a:close/>
                <a:moveTo>
                  <a:pt x="2554682" y="568468"/>
                </a:moveTo>
                <a:lnTo>
                  <a:pt x="2407567" y="727021"/>
                </a:lnTo>
                <a:lnTo>
                  <a:pt x="2454655" y="784092"/>
                </a:lnTo>
                <a:lnTo>
                  <a:pt x="2622401" y="650321"/>
                </a:lnTo>
                <a:lnTo>
                  <a:pt x="2555257" y="568943"/>
                </a:lnTo>
                <a:close/>
                <a:moveTo>
                  <a:pt x="1562100" y="528637"/>
                </a:moveTo>
                <a:cubicBezTo>
                  <a:pt x="991334" y="528637"/>
                  <a:pt x="528637" y="991334"/>
                  <a:pt x="528637" y="1562100"/>
                </a:cubicBezTo>
                <a:cubicBezTo>
                  <a:pt x="528637" y="2132866"/>
                  <a:pt x="991334" y="2595563"/>
                  <a:pt x="1562100" y="2595563"/>
                </a:cubicBezTo>
                <a:cubicBezTo>
                  <a:pt x="2132866" y="2595563"/>
                  <a:pt x="2595563" y="2132866"/>
                  <a:pt x="2595563" y="1562100"/>
                </a:cubicBezTo>
                <a:cubicBezTo>
                  <a:pt x="2595563" y="991334"/>
                  <a:pt x="2132866" y="528637"/>
                  <a:pt x="1562100" y="528637"/>
                </a:cubicBezTo>
                <a:close/>
                <a:moveTo>
                  <a:pt x="2393102" y="435153"/>
                </a:moveTo>
                <a:lnTo>
                  <a:pt x="2272026" y="612739"/>
                </a:lnTo>
                <a:lnTo>
                  <a:pt x="2328850" y="659624"/>
                </a:lnTo>
                <a:lnTo>
                  <a:pt x="2474679" y="502460"/>
                </a:lnTo>
                <a:close/>
                <a:moveTo>
                  <a:pt x="731098" y="435153"/>
                </a:moveTo>
                <a:lnTo>
                  <a:pt x="649522" y="502460"/>
                </a:lnTo>
                <a:lnTo>
                  <a:pt x="797274" y="661697"/>
                </a:lnTo>
                <a:lnTo>
                  <a:pt x="853773" y="615082"/>
                </a:lnTo>
                <a:close/>
                <a:moveTo>
                  <a:pt x="909167" y="325597"/>
                </a:moveTo>
                <a:lnTo>
                  <a:pt x="816149" y="376085"/>
                </a:lnTo>
                <a:lnTo>
                  <a:pt x="938389" y="555379"/>
                </a:lnTo>
                <a:lnTo>
                  <a:pt x="1002949" y="520337"/>
                </a:lnTo>
                <a:close/>
                <a:moveTo>
                  <a:pt x="2215032" y="325595"/>
                </a:moveTo>
                <a:lnTo>
                  <a:pt x="2122169" y="518427"/>
                </a:lnTo>
                <a:lnTo>
                  <a:pt x="2187009" y="553621"/>
                </a:lnTo>
                <a:lnTo>
                  <a:pt x="2308052" y="376085"/>
                </a:lnTo>
                <a:close/>
                <a:moveTo>
                  <a:pt x="2023632" y="241500"/>
                </a:moveTo>
                <a:lnTo>
                  <a:pt x="1960641" y="445712"/>
                </a:lnTo>
                <a:lnTo>
                  <a:pt x="2025021" y="465698"/>
                </a:lnTo>
                <a:lnTo>
                  <a:pt x="2031060" y="468975"/>
                </a:lnTo>
                <a:lnTo>
                  <a:pt x="2123922" y="276143"/>
                </a:lnTo>
                <a:lnTo>
                  <a:pt x="2108810" y="267940"/>
                </a:lnTo>
                <a:close/>
                <a:moveTo>
                  <a:pt x="1100569" y="241500"/>
                </a:moveTo>
                <a:lnTo>
                  <a:pt x="1015392" y="267940"/>
                </a:lnTo>
                <a:lnTo>
                  <a:pt x="1000278" y="276143"/>
                </a:lnTo>
                <a:lnTo>
                  <a:pt x="1094061" y="470884"/>
                </a:lnTo>
                <a:lnTo>
                  <a:pt x="1103616" y="465698"/>
                </a:lnTo>
                <a:lnTo>
                  <a:pt x="1163949" y="446969"/>
                </a:lnTo>
                <a:close/>
                <a:moveTo>
                  <a:pt x="1822381" y="182623"/>
                </a:moveTo>
                <a:lnTo>
                  <a:pt x="1790301" y="395466"/>
                </a:lnTo>
                <a:lnTo>
                  <a:pt x="1802852" y="396731"/>
                </a:lnTo>
                <a:lnTo>
                  <a:pt x="1861751" y="415015"/>
                </a:lnTo>
                <a:lnTo>
                  <a:pt x="1924742" y="210803"/>
                </a:lnTo>
                <a:lnTo>
                  <a:pt x="1845164" y="186100"/>
                </a:lnTo>
                <a:close/>
                <a:moveTo>
                  <a:pt x="1301819" y="182623"/>
                </a:moveTo>
                <a:lnTo>
                  <a:pt x="1279038" y="186100"/>
                </a:lnTo>
                <a:lnTo>
                  <a:pt x="1199459" y="210803"/>
                </a:lnTo>
                <a:lnTo>
                  <a:pt x="1262837" y="416272"/>
                </a:lnTo>
                <a:lnTo>
                  <a:pt x="1325785" y="396731"/>
                </a:lnTo>
                <a:lnTo>
                  <a:pt x="1333968" y="395908"/>
                </a:lnTo>
                <a:close/>
                <a:moveTo>
                  <a:pt x="1613874" y="160179"/>
                </a:moveTo>
                <a:lnTo>
                  <a:pt x="1613874" y="377682"/>
                </a:lnTo>
                <a:lnTo>
                  <a:pt x="1687152" y="385069"/>
                </a:lnTo>
                <a:lnTo>
                  <a:pt x="1720021" y="167001"/>
                </a:lnTo>
                <a:lnTo>
                  <a:pt x="1705707" y="164816"/>
                </a:lnTo>
                <a:close/>
                <a:moveTo>
                  <a:pt x="1510328" y="160179"/>
                </a:moveTo>
                <a:lnTo>
                  <a:pt x="1418495" y="164816"/>
                </a:lnTo>
                <a:lnTo>
                  <a:pt x="1404181" y="167001"/>
                </a:lnTo>
                <a:lnTo>
                  <a:pt x="1437115" y="385509"/>
                </a:lnTo>
                <a:lnTo>
                  <a:pt x="1510328" y="378129"/>
                </a:lnTo>
                <a:close/>
                <a:moveTo>
                  <a:pt x="1562100" y="0"/>
                </a:moveTo>
                <a:cubicBezTo>
                  <a:pt x="2424824" y="0"/>
                  <a:pt x="3124200" y="699376"/>
                  <a:pt x="3124200" y="1562100"/>
                </a:cubicBezTo>
                <a:cubicBezTo>
                  <a:pt x="3124200" y="2424824"/>
                  <a:pt x="2424824" y="3124200"/>
                  <a:pt x="1562100" y="3124200"/>
                </a:cubicBezTo>
                <a:cubicBezTo>
                  <a:pt x="699376" y="3124200"/>
                  <a:pt x="0" y="2424824"/>
                  <a:pt x="0" y="1562100"/>
                </a:cubicBezTo>
                <a:cubicBezTo>
                  <a:pt x="0" y="699376"/>
                  <a:pt x="699376" y="0"/>
                  <a:pt x="1562100" y="0"/>
                </a:cubicBezTo>
                <a:close/>
              </a:path>
            </a:pathLst>
          </a:custGeom>
          <a:solidFill>
            <a:srgbClr val="00182E"/>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3" name="椭圆 52"/>
          <p:cNvSpPr/>
          <p:nvPr/>
        </p:nvSpPr>
        <p:spPr>
          <a:xfrm flipV="1">
            <a:off x="1991196" y="1750734"/>
            <a:ext cx="2249217" cy="2249217"/>
          </a:xfrm>
          <a:prstGeom prst="ellipse">
            <a:avLst/>
          </a:prstGeom>
          <a:noFill/>
          <a:ln w="12700" cap="flat" cmpd="sng" algn="ctr">
            <a:solidFill>
              <a:srgbClr val="00B0F0"/>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4" name="椭圆 53"/>
          <p:cNvSpPr/>
          <p:nvPr/>
        </p:nvSpPr>
        <p:spPr>
          <a:xfrm rot="10800000" flipV="1">
            <a:off x="1534957" y="1349087"/>
            <a:ext cx="3052511" cy="3052511"/>
          </a:xfrm>
          <a:prstGeom prst="ellipse">
            <a:avLst/>
          </a:prstGeom>
          <a:noFill/>
          <a:ln w="12700" cap="flat" cmpd="sng" algn="ctr">
            <a:solidFill>
              <a:srgbClr val="00B0F0"/>
            </a:solidFill>
            <a:prstDash val="solid"/>
            <a:miter lim="800000"/>
          </a:ln>
          <a:effectLst>
            <a:glow rad="50800">
              <a:srgbClr val="00B0F0">
                <a:alpha val="34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5" name="文本框 54"/>
          <p:cNvSpPr txBox="1"/>
          <p:nvPr/>
        </p:nvSpPr>
        <p:spPr>
          <a:xfrm>
            <a:off x="2007067" y="2096794"/>
            <a:ext cx="2104982" cy="1568450"/>
          </a:xfrm>
          <a:prstGeom prst="rect">
            <a:avLst/>
          </a:prstGeom>
          <a:noFill/>
        </p:spPr>
        <p:txBody>
          <a:bodyPr wrap="squar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3">
                      <a:lumMod val="50000"/>
                    </a:schemeClr>
                  </a:solidFill>
                </a:ln>
                <a:solidFill>
                  <a:schemeClr val="bg1"/>
                </a:solidFill>
                <a:effectLst>
                  <a:glow rad="63500">
                    <a:schemeClr val="accent3">
                      <a:satMod val="175000"/>
                      <a:alpha val="40000"/>
                    </a:schemeClr>
                  </a:glow>
                </a:effectLst>
                <a:latin typeface="+mj-lt"/>
                <a:ea typeface="Segoe UI Black" panose="020B0A02040204020203" pitchFamily="34" charset="0"/>
                <a:cs typeface="Segoe UI Black" panose="020B0A02040204020203" pitchFamily="34" charset="0"/>
              </a:defRPr>
            </a:lvl1pPr>
          </a:lstStyle>
          <a:p>
            <a:r>
              <a:rPr lang="en-US" altLang="zh-CN" sz="9600" dirty="0">
                <a:ln w="12700">
                  <a:solidFill>
                    <a:srgbClr val="002060"/>
                  </a:solidFill>
                </a:ln>
                <a:solidFill>
                  <a:srgbClr val="00B0F0"/>
                </a:solidFill>
                <a:effectLst>
                  <a:glow rad="63500">
                    <a:srgbClr val="00B0F0">
                      <a:alpha val="40000"/>
                    </a:srgbClr>
                  </a:glow>
                </a:effectLst>
                <a:latin typeface="Impact" panose="020B0806030902050204"/>
                <a:ea typeface="Segoe UI" panose="020B0502040204020203" charset="0"/>
                <a:cs typeface="Segoe UI" panose="020B0502040204020203" charset="0"/>
              </a:rPr>
              <a:t>4</a:t>
            </a:r>
            <a:endParaRPr lang="en-US" altLang="zh-CN" sz="9600" dirty="0">
              <a:ln w="12700">
                <a:solidFill>
                  <a:srgbClr val="002060"/>
                </a:solidFill>
              </a:ln>
              <a:solidFill>
                <a:srgbClr val="00B0F0"/>
              </a:solidFill>
              <a:effectLst>
                <a:glow rad="63500">
                  <a:srgbClr val="00B0F0">
                    <a:alpha val="40000"/>
                  </a:srgbClr>
                </a:glow>
              </a:effectLst>
              <a:latin typeface="Impact" panose="020B0806030902050204"/>
              <a:ea typeface="Segoe UI" panose="020B0502040204020203" charset="0"/>
              <a:cs typeface="Segoe UI" panose="020B0502040204020203" charset="0"/>
            </a:endParaRPr>
          </a:p>
        </p:txBody>
      </p:sp>
      <p:grpSp>
        <p:nvGrpSpPr>
          <p:cNvPr id="56" name="组合 55"/>
          <p:cNvGrpSpPr/>
          <p:nvPr/>
        </p:nvGrpSpPr>
        <p:grpSpPr>
          <a:xfrm>
            <a:off x="1842842" y="1602380"/>
            <a:ext cx="2545925" cy="2545925"/>
            <a:chOff x="4229098" y="1556361"/>
            <a:chExt cx="3733802" cy="3733802"/>
          </a:xfrm>
        </p:grpSpPr>
        <p:sp>
          <p:nvSpPr>
            <p:cNvPr id="57" name="弧形 56"/>
            <p:cNvSpPr/>
            <p:nvPr/>
          </p:nvSpPr>
          <p:spPr>
            <a:xfrm>
              <a:off x="4301675" y="1634675"/>
              <a:ext cx="3588650" cy="3588650"/>
            </a:xfrm>
            <a:prstGeom prst="arc">
              <a:avLst>
                <a:gd name="adj1" fmla="val 12852548"/>
                <a:gd name="adj2" fmla="val 19665503"/>
              </a:avLst>
            </a:prstGeom>
            <a:noFill/>
            <a:ln w="5715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58" name="椭圆 57"/>
            <p:cNvSpPr/>
            <p:nvPr/>
          </p:nvSpPr>
          <p:spPr>
            <a:xfrm>
              <a:off x="4229098" y="1556361"/>
              <a:ext cx="3733802" cy="3733802"/>
            </a:xfrm>
            <a:prstGeom prst="ellipse">
              <a:avLst/>
            </a:prstGeom>
            <a:noFill/>
            <a:ln w="57150" cap="flat" cmpd="sng" algn="ctr">
              <a:no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grpSp>
        <p:nvGrpSpPr>
          <p:cNvPr id="59" name="组合 58"/>
          <p:cNvGrpSpPr/>
          <p:nvPr/>
        </p:nvGrpSpPr>
        <p:grpSpPr>
          <a:xfrm>
            <a:off x="1638872" y="1453002"/>
            <a:ext cx="2844680" cy="2844680"/>
            <a:chOff x="4010025" y="1343025"/>
            <a:chExt cx="4171950" cy="4171950"/>
          </a:xfrm>
        </p:grpSpPr>
        <p:sp>
          <p:nvSpPr>
            <p:cNvPr id="60" name="弧形 59"/>
            <p:cNvSpPr/>
            <p:nvPr/>
          </p:nvSpPr>
          <p:spPr>
            <a:xfrm>
              <a:off x="4155760" y="1488760"/>
              <a:ext cx="3880480" cy="3880480"/>
            </a:xfrm>
            <a:prstGeom prst="arc">
              <a:avLst>
                <a:gd name="adj1" fmla="val 2137315"/>
                <a:gd name="adj2" fmla="val 14452087"/>
              </a:avLst>
            </a:prstGeom>
            <a:noFill/>
            <a:ln w="7620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61" name="椭圆 60"/>
            <p:cNvSpPr/>
            <p:nvPr/>
          </p:nvSpPr>
          <p:spPr>
            <a:xfrm>
              <a:off x="4010025" y="1343025"/>
              <a:ext cx="4171950" cy="4171950"/>
            </a:xfrm>
            <a:prstGeom prst="ellipse">
              <a:avLst/>
            </a:prstGeom>
            <a:noFill/>
            <a:ln w="76200" cap="flat" cmpd="sng" algn="ctr">
              <a:no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3300000">
            <a:off x="3424856" y="2851672"/>
            <a:ext cx="5342272"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53"/>
                                        </p:tgtEl>
                                        <p:attrNameLst>
                                          <p:attrName>style.visibility</p:attrName>
                                        </p:attrNameLst>
                                      </p:cBhvr>
                                      <p:to>
                                        <p:strVal val="visible"/>
                                      </p:to>
                                    </p:set>
                                    <p:anim calcmode="lin" valueType="num">
                                      <p:cBhvr>
                                        <p:cTn id="17" dur="750" fill="hold"/>
                                        <p:tgtEl>
                                          <p:spTgt spid="53"/>
                                        </p:tgtEl>
                                        <p:attrNameLst>
                                          <p:attrName>ppt_w</p:attrName>
                                        </p:attrNameLst>
                                      </p:cBhvr>
                                      <p:tavLst>
                                        <p:tav tm="0">
                                          <p:val>
                                            <p:fltVal val="0"/>
                                          </p:val>
                                        </p:tav>
                                        <p:tav tm="100000">
                                          <p:val>
                                            <p:strVal val="#ppt_w"/>
                                          </p:val>
                                        </p:tav>
                                      </p:tavLst>
                                    </p:anim>
                                    <p:anim calcmode="lin" valueType="num">
                                      <p:cBhvr>
                                        <p:cTn id="18" dur="750" fill="hold"/>
                                        <p:tgtEl>
                                          <p:spTgt spid="53"/>
                                        </p:tgtEl>
                                        <p:attrNameLst>
                                          <p:attrName>ppt_h</p:attrName>
                                        </p:attrNameLst>
                                      </p:cBhvr>
                                      <p:tavLst>
                                        <p:tav tm="0">
                                          <p:val>
                                            <p:fltVal val="0"/>
                                          </p:val>
                                        </p:tav>
                                        <p:tav tm="100000">
                                          <p:val>
                                            <p:strVal val="#ppt_h"/>
                                          </p:val>
                                        </p:tav>
                                      </p:tavLst>
                                    </p:anim>
                                    <p:animEffect transition="in" filter="fade">
                                      <p:cBhvr>
                                        <p:cTn id="19" dur="750"/>
                                        <p:tgtEl>
                                          <p:spTgt spid="53"/>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750" fill="hold"/>
                                        <p:tgtEl>
                                          <p:spTgt spid="54"/>
                                        </p:tgtEl>
                                        <p:attrNameLst>
                                          <p:attrName>ppt_w</p:attrName>
                                        </p:attrNameLst>
                                      </p:cBhvr>
                                      <p:tavLst>
                                        <p:tav tm="0">
                                          <p:val>
                                            <p:fltVal val="0"/>
                                          </p:val>
                                        </p:tav>
                                        <p:tav tm="100000">
                                          <p:val>
                                            <p:strVal val="#ppt_w"/>
                                          </p:val>
                                        </p:tav>
                                      </p:tavLst>
                                    </p:anim>
                                    <p:anim calcmode="lin" valueType="num">
                                      <p:cBhvr>
                                        <p:cTn id="23" dur="750" fill="hold"/>
                                        <p:tgtEl>
                                          <p:spTgt spid="54"/>
                                        </p:tgtEl>
                                        <p:attrNameLst>
                                          <p:attrName>ppt_h</p:attrName>
                                        </p:attrNameLst>
                                      </p:cBhvr>
                                      <p:tavLst>
                                        <p:tav tm="0">
                                          <p:val>
                                            <p:fltVal val="0"/>
                                          </p:val>
                                        </p:tav>
                                        <p:tav tm="100000">
                                          <p:val>
                                            <p:strVal val="#ppt_h"/>
                                          </p:val>
                                        </p:tav>
                                      </p:tavLst>
                                    </p:anim>
                                    <p:animEffect transition="in" filter="fade">
                                      <p:cBhvr>
                                        <p:cTn id="24" dur="750"/>
                                        <p:tgtEl>
                                          <p:spTgt spid="54"/>
                                        </p:tgtEl>
                                      </p:cBhvr>
                                    </p:animEffect>
                                  </p:childTnLst>
                                </p:cTn>
                              </p:par>
                              <p:par>
                                <p:cTn id="25" presetID="53" presetClass="entr" presetSubtype="16" fill="hold" nodeType="withEffect">
                                  <p:stCondLst>
                                    <p:cond delay="500"/>
                                  </p:stCondLst>
                                  <p:childTnLst>
                                    <p:set>
                                      <p:cBhvr>
                                        <p:cTn id="26" dur="1" fill="hold">
                                          <p:stCondLst>
                                            <p:cond delay="0"/>
                                          </p:stCondLst>
                                        </p:cTn>
                                        <p:tgtEl>
                                          <p:spTgt spid="56"/>
                                        </p:tgtEl>
                                        <p:attrNameLst>
                                          <p:attrName>style.visibility</p:attrName>
                                        </p:attrNameLst>
                                      </p:cBhvr>
                                      <p:to>
                                        <p:strVal val="visible"/>
                                      </p:to>
                                    </p:set>
                                    <p:anim calcmode="lin" valueType="num">
                                      <p:cBhvr>
                                        <p:cTn id="27" dur="750" fill="hold"/>
                                        <p:tgtEl>
                                          <p:spTgt spid="56"/>
                                        </p:tgtEl>
                                        <p:attrNameLst>
                                          <p:attrName>ppt_w</p:attrName>
                                        </p:attrNameLst>
                                      </p:cBhvr>
                                      <p:tavLst>
                                        <p:tav tm="0">
                                          <p:val>
                                            <p:fltVal val="0"/>
                                          </p:val>
                                        </p:tav>
                                        <p:tav tm="100000">
                                          <p:val>
                                            <p:strVal val="#ppt_w"/>
                                          </p:val>
                                        </p:tav>
                                      </p:tavLst>
                                    </p:anim>
                                    <p:anim calcmode="lin" valueType="num">
                                      <p:cBhvr>
                                        <p:cTn id="28" dur="750" fill="hold"/>
                                        <p:tgtEl>
                                          <p:spTgt spid="56"/>
                                        </p:tgtEl>
                                        <p:attrNameLst>
                                          <p:attrName>ppt_h</p:attrName>
                                        </p:attrNameLst>
                                      </p:cBhvr>
                                      <p:tavLst>
                                        <p:tav tm="0">
                                          <p:val>
                                            <p:fltVal val="0"/>
                                          </p:val>
                                        </p:tav>
                                        <p:tav tm="100000">
                                          <p:val>
                                            <p:strVal val="#ppt_h"/>
                                          </p:val>
                                        </p:tav>
                                      </p:tavLst>
                                    </p:anim>
                                    <p:animEffect transition="in" filter="fade">
                                      <p:cBhvr>
                                        <p:cTn id="29" dur="750"/>
                                        <p:tgtEl>
                                          <p:spTgt spid="56"/>
                                        </p:tgtEl>
                                      </p:cBhvr>
                                    </p:animEffect>
                                  </p:childTnLst>
                                </p:cTn>
                              </p:par>
                              <p:par>
                                <p:cTn id="30" presetID="53" presetClass="entr" presetSubtype="16" fill="hold" nodeType="withEffect">
                                  <p:stCondLst>
                                    <p:cond delay="400"/>
                                  </p:stCondLst>
                                  <p:childTnLst>
                                    <p:set>
                                      <p:cBhvr>
                                        <p:cTn id="31" dur="1" fill="hold">
                                          <p:stCondLst>
                                            <p:cond delay="0"/>
                                          </p:stCondLst>
                                        </p:cTn>
                                        <p:tgtEl>
                                          <p:spTgt spid="59"/>
                                        </p:tgtEl>
                                        <p:attrNameLst>
                                          <p:attrName>style.visibility</p:attrName>
                                        </p:attrNameLst>
                                      </p:cBhvr>
                                      <p:to>
                                        <p:strVal val="visible"/>
                                      </p:to>
                                    </p:set>
                                    <p:anim calcmode="lin" valueType="num">
                                      <p:cBhvr>
                                        <p:cTn id="32" dur="750" fill="hold"/>
                                        <p:tgtEl>
                                          <p:spTgt spid="59"/>
                                        </p:tgtEl>
                                        <p:attrNameLst>
                                          <p:attrName>ppt_w</p:attrName>
                                        </p:attrNameLst>
                                      </p:cBhvr>
                                      <p:tavLst>
                                        <p:tav tm="0">
                                          <p:val>
                                            <p:fltVal val="0"/>
                                          </p:val>
                                        </p:tav>
                                        <p:tav tm="100000">
                                          <p:val>
                                            <p:strVal val="#ppt_w"/>
                                          </p:val>
                                        </p:tav>
                                      </p:tavLst>
                                    </p:anim>
                                    <p:anim calcmode="lin" valueType="num">
                                      <p:cBhvr>
                                        <p:cTn id="33" dur="750" fill="hold"/>
                                        <p:tgtEl>
                                          <p:spTgt spid="59"/>
                                        </p:tgtEl>
                                        <p:attrNameLst>
                                          <p:attrName>ppt_h</p:attrName>
                                        </p:attrNameLst>
                                      </p:cBhvr>
                                      <p:tavLst>
                                        <p:tav tm="0">
                                          <p:val>
                                            <p:fltVal val="0"/>
                                          </p:val>
                                        </p:tav>
                                        <p:tav tm="100000">
                                          <p:val>
                                            <p:strVal val="#ppt_h"/>
                                          </p:val>
                                        </p:tav>
                                      </p:tavLst>
                                    </p:anim>
                                    <p:animEffect transition="in" filter="fade">
                                      <p:cBhvr>
                                        <p:cTn id="34" dur="750"/>
                                        <p:tgtEl>
                                          <p:spTgt spid="59"/>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p:cTn id="37" dur="1100" fill="hold"/>
                                        <p:tgtEl>
                                          <p:spTgt spid="55"/>
                                        </p:tgtEl>
                                        <p:attrNameLst>
                                          <p:attrName>ppt_w</p:attrName>
                                        </p:attrNameLst>
                                      </p:cBhvr>
                                      <p:tavLst>
                                        <p:tav tm="0">
                                          <p:val>
                                            <p:strVal val="#ppt_w+.3"/>
                                          </p:val>
                                        </p:tav>
                                        <p:tav tm="100000">
                                          <p:val>
                                            <p:strVal val="#ppt_w"/>
                                          </p:val>
                                        </p:tav>
                                      </p:tavLst>
                                    </p:anim>
                                    <p:anim calcmode="lin" valueType="num">
                                      <p:cBhvr>
                                        <p:cTn id="38" dur="1100" fill="hold"/>
                                        <p:tgtEl>
                                          <p:spTgt spid="55"/>
                                        </p:tgtEl>
                                        <p:attrNameLst>
                                          <p:attrName>ppt_h</p:attrName>
                                        </p:attrNameLst>
                                      </p:cBhvr>
                                      <p:tavLst>
                                        <p:tav tm="0">
                                          <p:val>
                                            <p:strVal val="#ppt_h"/>
                                          </p:val>
                                        </p:tav>
                                        <p:tav tm="100000">
                                          <p:val>
                                            <p:strVal val="#ppt_h"/>
                                          </p:val>
                                        </p:tav>
                                      </p:tavLst>
                                    </p:anim>
                                    <p:animEffect transition="in" filter="fade">
                                      <p:cBhvr>
                                        <p:cTn id="39" dur="1100"/>
                                        <p:tgtEl>
                                          <p:spTgt spid="55"/>
                                        </p:tgtEl>
                                      </p:cBhvr>
                                    </p:animEffect>
                                  </p:childTnLst>
                                </p:cTn>
                              </p:par>
                              <p:par>
                                <p:cTn id="40" presetID="8" presetClass="emph" presetSubtype="0" repeatCount="indefinite" fill="hold" nodeType="withEffect">
                                  <p:stCondLst>
                                    <p:cond delay="700"/>
                                  </p:stCondLst>
                                  <p:childTnLst>
                                    <p:animRot by="21600000">
                                      <p:cBhvr>
                                        <p:cTn id="41" dur="5000" fill="hold"/>
                                        <p:tgtEl>
                                          <p:spTgt spid="56"/>
                                        </p:tgtEl>
                                        <p:attrNameLst>
                                          <p:attrName>r</p:attrName>
                                        </p:attrNameLst>
                                      </p:cBhvr>
                                    </p:animRot>
                                  </p:childTnLst>
                                </p:cTn>
                              </p:par>
                              <p:par>
                                <p:cTn id="42" presetID="8" presetClass="emph" presetSubtype="0" repeatCount="indefinite" fill="hold" nodeType="withEffect">
                                  <p:stCondLst>
                                    <p:cond delay="500"/>
                                  </p:stCondLst>
                                  <p:childTnLst>
                                    <p:animRot by="-21600000">
                                      <p:cBhvr>
                                        <p:cTn id="43" dur="5000" fill="hold"/>
                                        <p:tgtEl>
                                          <p:spTgt spid="59"/>
                                        </p:tgtEl>
                                        <p:attrNameLst>
                                          <p:attrName>r</p:attrName>
                                        </p:attrNameLst>
                                      </p:cBhvr>
                                    </p:animRot>
                                  </p:childTnLst>
                                </p:cTn>
                              </p:par>
                              <p:par>
                                <p:cTn id="44" presetID="53" presetClass="entr" presetSubtype="528" fill="hold" grpId="0" nodeType="withEffect">
                                  <p:stCondLst>
                                    <p:cond delay="100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anim calcmode="lin" valueType="num">
                                      <p:cBhvr>
                                        <p:cTn id="49" dur="500" fill="hold"/>
                                        <p:tgtEl>
                                          <p:spTgt spid="67"/>
                                        </p:tgtEl>
                                        <p:attrNameLst>
                                          <p:attrName>ppt_x</p:attrName>
                                        </p:attrNameLst>
                                      </p:cBhvr>
                                      <p:tavLst>
                                        <p:tav tm="0">
                                          <p:val>
                                            <p:fltVal val="0.5"/>
                                          </p:val>
                                        </p:tav>
                                        <p:tav tm="100000">
                                          <p:val>
                                            <p:strVal val="#ppt_x"/>
                                          </p:val>
                                        </p:tav>
                                      </p:tavLst>
                                    </p:anim>
                                    <p:anim calcmode="lin" valueType="num">
                                      <p:cBhvr>
                                        <p:cTn id="50" dur="500" fill="hold"/>
                                        <p:tgtEl>
                                          <p:spTgt spid="67"/>
                                        </p:tgtEl>
                                        <p:attrNameLst>
                                          <p:attrName>ppt_y</p:attrName>
                                        </p:attrNameLst>
                                      </p:cBhvr>
                                      <p:tavLst>
                                        <p:tav tm="0">
                                          <p:val>
                                            <p:fltVal val="0.5"/>
                                          </p:val>
                                        </p:tav>
                                        <p:tav tm="100000">
                                          <p:val>
                                            <p:strVal val="#ppt_y"/>
                                          </p:val>
                                        </p:tav>
                                      </p:tavLst>
                                    </p:anim>
                                  </p:childTnLst>
                                </p:cTn>
                              </p:par>
                              <p:par>
                                <p:cTn id="51" presetID="42" presetClass="entr" presetSubtype="0" fill="hold" nodeType="withEffect">
                                  <p:stCondLst>
                                    <p:cond delay="150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anim calcmode="lin" valueType="num">
                                      <p:cBhvr>
                                        <p:cTn id="54" dur="1000" fill="hold"/>
                                        <p:tgtEl>
                                          <p:spTgt spid="4"/>
                                        </p:tgtEl>
                                        <p:attrNameLst>
                                          <p:attrName>ppt_x</p:attrName>
                                        </p:attrNameLst>
                                      </p:cBhvr>
                                      <p:tavLst>
                                        <p:tav tm="0">
                                          <p:val>
                                            <p:strVal val="#ppt_x"/>
                                          </p:val>
                                        </p:tav>
                                        <p:tav tm="100000">
                                          <p:val>
                                            <p:strVal val="#ppt_x"/>
                                          </p:val>
                                        </p:tav>
                                      </p:tavLst>
                                    </p:anim>
                                    <p:anim calcmode="lin" valueType="num">
                                      <p:cBhvr>
                                        <p:cTn id="55" dur="1000" fill="hold"/>
                                        <p:tgtEl>
                                          <p:spTgt spid="4"/>
                                        </p:tgtEl>
                                        <p:attrNameLst>
                                          <p:attrName>ppt_y</p:attrName>
                                        </p:attrNameLst>
                                      </p:cBhvr>
                                      <p:tavLst>
                                        <p:tav tm="0">
                                          <p:val>
                                            <p:strVal val="#ppt_y+.1"/>
                                          </p:val>
                                        </p:tav>
                                        <p:tav tm="100000">
                                          <p:val>
                                            <p:strVal val="#ppt_y"/>
                                          </p:val>
                                        </p:tav>
                                      </p:tavLst>
                                    </p:anim>
                                  </p:childTnLst>
                                </p:cTn>
                              </p:par>
                              <p:par>
                                <p:cTn id="56" presetID="53" presetClass="entr" presetSubtype="528" repeatCount="3000"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p:cTn id="58" dur="700" fill="hold"/>
                                        <p:tgtEl>
                                          <p:spTgt spid="80"/>
                                        </p:tgtEl>
                                        <p:attrNameLst>
                                          <p:attrName>ppt_w</p:attrName>
                                        </p:attrNameLst>
                                      </p:cBhvr>
                                      <p:tavLst>
                                        <p:tav tm="0">
                                          <p:val>
                                            <p:fltVal val="0"/>
                                          </p:val>
                                        </p:tav>
                                        <p:tav tm="100000">
                                          <p:val>
                                            <p:strVal val="#ppt_w"/>
                                          </p:val>
                                        </p:tav>
                                      </p:tavLst>
                                    </p:anim>
                                    <p:anim calcmode="lin" valueType="num">
                                      <p:cBhvr>
                                        <p:cTn id="59" dur="700" fill="hold"/>
                                        <p:tgtEl>
                                          <p:spTgt spid="80"/>
                                        </p:tgtEl>
                                        <p:attrNameLst>
                                          <p:attrName>ppt_h</p:attrName>
                                        </p:attrNameLst>
                                      </p:cBhvr>
                                      <p:tavLst>
                                        <p:tav tm="0">
                                          <p:val>
                                            <p:fltVal val="0"/>
                                          </p:val>
                                        </p:tav>
                                        <p:tav tm="100000">
                                          <p:val>
                                            <p:strVal val="#ppt_h"/>
                                          </p:val>
                                        </p:tav>
                                      </p:tavLst>
                                    </p:anim>
                                    <p:animEffect transition="in" filter="fade">
                                      <p:cBhvr>
                                        <p:cTn id="60" dur="700"/>
                                        <p:tgtEl>
                                          <p:spTgt spid="80"/>
                                        </p:tgtEl>
                                      </p:cBhvr>
                                    </p:animEffect>
                                    <p:anim calcmode="lin" valueType="num">
                                      <p:cBhvr>
                                        <p:cTn id="61" dur="700" fill="hold"/>
                                        <p:tgtEl>
                                          <p:spTgt spid="80"/>
                                        </p:tgtEl>
                                        <p:attrNameLst>
                                          <p:attrName>ppt_x</p:attrName>
                                        </p:attrNameLst>
                                      </p:cBhvr>
                                      <p:tavLst>
                                        <p:tav tm="0">
                                          <p:val>
                                            <p:fltVal val="0.5"/>
                                          </p:val>
                                        </p:tav>
                                        <p:tav tm="100000">
                                          <p:val>
                                            <p:strVal val="#ppt_x"/>
                                          </p:val>
                                        </p:tav>
                                      </p:tavLst>
                                    </p:anim>
                                    <p:anim calcmode="lin" valueType="num">
                                      <p:cBhvr>
                                        <p:cTn id="62" dur="700" fill="hold"/>
                                        <p:tgtEl>
                                          <p:spTgt spid="80"/>
                                        </p:tgtEl>
                                        <p:attrNameLst>
                                          <p:attrName>ppt_y</p:attrName>
                                        </p:attrNameLst>
                                      </p:cBhvr>
                                      <p:tavLst>
                                        <p:tav tm="0">
                                          <p:val>
                                            <p:fltVal val="0.5"/>
                                          </p:val>
                                        </p:tav>
                                        <p:tav tm="100000">
                                          <p:val>
                                            <p:strVal val="#ppt_y"/>
                                          </p:val>
                                        </p:tav>
                                      </p:tavLst>
                                    </p:anim>
                                  </p:childTnLst>
                                </p:cTn>
                              </p:par>
                              <p:par>
                                <p:cTn id="63" presetID="53" presetClass="entr" presetSubtype="528" repeatCount="3000" fill="hold" nodeType="withEffect">
                                  <p:stCondLst>
                                    <p:cond delay="100"/>
                                  </p:stCondLst>
                                  <p:childTnLst>
                                    <p:set>
                                      <p:cBhvr>
                                        <p:cTn id="64" dur="1" fill="hold">
                                          <p:stCondLst>
                                            <p:cond delay="0"/>
                                          </p:stCondLst>
                                        </p:cTn>
                                        <p:tgtEl>
                                          <p:spTgt spid="81"/>
                                        </p:tgtEl>
                                        <p:attrNameLst>
                                          <p:attrName>style.visibility</p:attrName>
                                        </p:attrNameLst>
                                      </p:cBhvr>
                                      <p:to>
                                        <p:strVal val="visible"/>
                                      </p:to>
                                    </p:set>
                                    <p:anim calcmode="lin" valueType="num">
                                      <p:cBhvr>
                                        <p:cTn id="65" dur="500" fill="hold"/>
                                        <p:tgtEl>
                                          <p:spTgt spid="81"/>
                                        </p:tgtEl>
                                        <p:attrNameLst>
                                          <p:attrName>ppt_w</p:attrName>
                                        </p:attrNameLst>
                                      </p:cBhvr>
                                      <p:tavLst>
                                        <p:tav tm="0">
                                          <p:val>
                                            <p:fltVal val="0"/>
                                          </p:val>
                                        </p:tav>
                                        <p:tav tm="100000">
                                          <p:val>
                                            <p:strVal val="#ppt_w"/>
                                          </p:val>
                                        </p:tav>
                                      </p:tavLst>
                                    </p:anim>
                                    <p:anim calcmode="lin" valueType="num">
                                      <p:cBhvr>
                                        <p:cTn id="66" dur="500" fill="hold"/>
                                        <p:tgtEl>
                                          <p:spTgt spid="81"/>
                                        </p:tgtEl>
                                        <p:attrNameLst>
                                          <p:attrName>ppt_h</p:attrName>
                                        </p:attrNameLst>
                                      </p:cBhvr>
                                      <p:tavLst>
                                        <p:tav tm="0">
                                          <p:val>
                                            <p:fltVal val="0"/>
                                          </p:val>
                                        </p:tav>
                                        <p:tav tm="100000">
                                          <p:val>
                                            <p:strVal val="#ppt_h"/>
                                          </p:val>
                                        </p:tav>
                                      </p:tavLst>
                                    </p:anim>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fltVal val="0.5"/>
                                          </p:val>
                                        </p:tav>
                                        <p:tav tm="100000">
                                          <p:val>
                                            <p:strVal val="#ppt_x"/>
                                          </p:val>
                                        </p:tav>
                                      </p:tavLst>
                                    </p:anim>
                                    <p:anim calcmode="lin" valueType="num">
                                      <p:cBhvr>
                                        <p:cTn id="69" dur="500" fill="hold"/>
                                        <p:tgtEl>
                                          <p:spTgt spid="81"/>
                                        </p:tgtEl>
                                        <p:attrNameLst>
                                          <p:attrName>ppt_y</p:attrName>
                                        </p:attrNameLst>
                                      </p:cBhvr>
                                      <p:tavLst>
                                        <p:tav tm="0">
                                          <p:val>
                                            <p:fltVal val="0.5"/>
                                          </p:val>
                                        </p:tav>
                                        <p:tav tm="100000">
                                          <p:val>
                                            <p:strVal val="#ppt_y"/>
                                          </p:val>
                                        </p:tav>
                                      </p:tavLst>
                                    </p:anim>
                                  </p:childTnLst>
                                </p:cTn>
                              </p:par>
                              <p:par>
                                <p:cTn id="70" presetID="53" presetClass="entr" presetSubtype="528" repeatCount="300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 calcmode="lin" valueType="num">
                                      <p:cBhvr>
                                        <p:cTn id="72" dur="500" fill="hold"/>
                                        <p:tgtEl>
                                          <p:spTgt spid="70"/>
                                        </p:tgtEl>
                                        <p:attrNameLst>
                                          <p:attrName>ppt_w</p:attrName>
                                        </p:attrNameLst>
                                      </p:cBhvr>
                                      <p:tavLst>
                                        <p:tav tm="0">
                                          <p:val>
                                            <p:fltVal val="0"/>
                                          </p:val>
                                        </p:tav>
                                        <p:tav tm="100000">
                                          <p:val>
                                            <p:strVal val="#ppt_w"/>
                                          </p:val>
                                        </p:tav>
                                      </p:tavLst>
                                    </p:anim>
                                    <p:anim calcmode="lin" valueType="num">
                                      <p:cBhvr>
                                        <p:cTn id="73" dur="500" fill="hold"/>
                                        <p:tgtEl>
                                          <p:spTgt spid="70"/>
                                        </p:tgtEl>
                                        <p:attrNameLst>
                                          <p:attrName>ppt_h</p:attrName>
                                        </p:attrNameLst>
                                      </p:cBhvr>
                                      <p:tavLst>
                                        <p:tav tm="0">
                                          <p:val>
                                            <p:fltVal val="0"/>
                                          </p:val>
                                        </p:tav>
                                        <p:tav tm="100000">
                                          <p:val>
                                            <p:strVal val="#ppt_h"/>
                                          </p:val>
                                        </p:tav>
                                      </p:tavLst>
                                    </p:anim>
                                    <p:animEffect transition="in" filter="fade">
                                      <p:cBhvr>
                                        <p:cTn id="74" dur="500"/>
                                        <p:tgtEl>
                                          <p:spTgt spid="70"/>
                                        </p:tgtEl>
                                      </p:cBhvr>
                                    </p:animEffect>
                                    <p:anim calcmode="lin" valueType="num">
                                      <p:cBhvr>
                                        <p:cTn id="75" dur="500" fill="hold"/>
                                        <p:tgtEl>
                                          <p:spTgt spid="70"/>
                                        </p:tgtEl>
                                        <p:attrNameLst>
                                          <p:attrName>ppt_x</p:attrName>
                                        </p:attrNameLst>
                                      </p:cBhvr>
                                      <p:tavLst>
                                        <p:tav tm="0">
                                          <p:val>
                                            <p:fltVal val="0.5"/>
                                          </p:val>
                                        </p:tav>
                                        <p:tav tm="100000">
                                          <p:val>
                                            <p:strVal val="#ppt_x"/>
                                          </p:val>
                                        </p:tav>
                                      </p:tavLst>
                                    </p:anim>
                                    <p:anim calcmode="lin" valueType="num">
                                      <p:cBhvr>
                                        <p:cTn id="76" dur="500" fill="hold"/>
                                        <p:tgtEl>
                                          <p:spTgt spid="70"/>
                                        </p:tgtEl>
                                        <p:attrNameLst>
                                          <p:attrName>ppt_y</p:attrName>
                                        </p:attrNameLst>
                                      </p:cBhvr>
                                      <p:tavLst>
                                        <p:tav tm="0">
                                          <p:val>
                                            <p:fltVal val="0.5"/>
                                          </p:val>
                                        </p:tav>
                                        <p:tav tm="100000">
                                          <p:val>
                                            <p:strVal val="#ppt_y"/>
                                          </p:val>
                                        </p:tav>
                                      </p:tavLst>
                                    </p:anim>
                                  </p:childTnLst>
                                </p:cTn>
                              </p:par>
                              <p:par>
                                <p:cTn id="77" presetID="53" presetClass="entr" presetSubtype="528" repeatCount="300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p:cTn id="79" dur="700" fill="hold"/>
                                        <p:tgtEl>
                                          <p:spTgt spid="71"/>
                                        </p:tgtEl>
                                        <p:attrNameLst>
                                          <p:attrName>ppt_w</p:attrName>
                                        </p:attrNameLst>
                                      </p:cBhvr>
                                      <p:tavLst>
                                        <p:tav tm="0">
                                          <p:val>
                                            <p:fltVal val="0"/>
                                          </p:val>
                                        </p:tav>
                                        <p:tav tm="100000">
                                          <p:val>
                                            <p:strVal val="#ppt_w"/>
                                          </p:val>
                                        </p:tav>
                                      </p:tavLst>
                                    </p:anim>
                                    <p:anim calcmode="lin" valueType="num">
                                      <p:cBhvr>
                                        <p:cTn id="80" dur="700" fill="hold"/>
                                        <p:tgtEl>
                                          <p:spTgt spid="71"/>
                                        </p:tgtEl>
                                        <p:attrNameLst>
                                          <p:attrName>ppt_h</p:attrName>
                                        </p:attrNameLst>
                                      </p:cBhvr>
                                      <p:tavLst>
                                        <p:tav tm="0">
                                          <p:val>
                                            <p:fltVal val="0"/>
                                          </p:val>
                                        </p:tav>
                                        <p:tav tm="100000">
                                          <p:val>
                                            <p:strVal val="#ppt_h"/>
                                          </p:val>
                                        </p:tav>
                                      </p:tavLst>
                                    </p:anim>
                                    <p:animEffect transition="in" filter="fade">
                                      <p:cBhvr>
                                        <p:cTn id="81" dur="700"/>
                                        <p:tgtEl>
                                          <p:spTgt spid="71"/>
                                        </p:tgtEl>
                                      </p:cBhvr>
                                    </p:animEffect>
                                    <p:anim calcmode="lin" valueType="num">
                                      <p:cBhvr>
                                        <p:cTn id="82" dur="700" fill="hold"/>
                                        <p:tgtEl>
                                          <p:spTgt spid="71"/>
                                        </p:tgtEl>
                                        <p:attrNameLst>
                                          <p:attrName>ppt_x</p:attrName>
                                        </p:attrNameLst>
                                      </p:cBhvr>
                                      <p:tavLst>
                                        <p:tav tm="0">
                                          <p:val>
                                            <p:fltVal val="0.5"/>
                                          </p:val>
                                        </p:tav>
                                        <p:tav tm="100000">
                                          <p:val>
                                            <p:strVal val="#ppt_x"/>
                                          </p:val>
                                        </p:tav>
                                      </p:tavLst>
                                    </p:anim>
                                    <p:anim calcmode="lin" valueType="num">
                                      <p:cBhvr>
                                        <p:cTn id="83" dur="700" fill="hold"/>
                                        <p:tgtEl>
                                          <p:spTgt spid="71"/>
                                        </p:tgtEl>
                                        <p:attrNameLst>
                                          <p:attrName>ppt_y</p:attrName>
                                        </p:attrNameLst>
                                      </p:cBhvr>
                                      <p:tavLst>
                                        <p:tav tm="0">
                                          <p:val>
                                            <p:fltVal val="0.5"/>
                                          </p:val>
                                        </p:tav>
                                        <p:tav tm="100000">
                                          <p:val>
                                            <p:strVal val="#ppt_y"/>
                                          </p:val>
                                        </p:tav>
                                      </p:tavLst>
                                    </p:anim>
                                  </p:childTnLst>
                                </p:cTn>
                              </p:par>
                              <p:par>
                                <p:cTn id="84" presetID="53" presetClass="entr" presetSubtype="528" repeatCount="3000" fill="hold" nodeType="withEffect">
                                  <p:stCondLst>
                                    <p:cond delay="100"/>
                                  </p:stCondLst>
                                  <p:childTnLst>
                                    <p:set>
                                      <p:cBhvr>
                                        <p:cTn id="85" dur="1" fill="hold">
                                          <p:stCondLst>
                                            <p:cond delay="0"/>
                                          </p:stCondLst>
                                        </p:cTn>
                                        <p:tgtEl>
                                          <p:spTgt spid="76"/>
                                        </p:tgtEl>
                                        <p:attrNameLst>
                                          <p:attrName>style.visibility</p:attrName>
                                        </p:attrNameLst>
                                      </p:cBhvr>
                                      <p:to>
                                        <p:strVal val="visible"/>
                                      </p:to>
                                    </p:set>
                                    <p:anim calcmode="lin" valueType="num">
                                      <p:cBhvr>
                                        <p:cTn id="86" dur="500" fill="hold"/>
                                        <p:tgtEl>
                                          <p:spTgt spid="76"/>
                                        </p:tgtEl>
                                        <p:attrNameLst>
                                          <p:attrName>ppt_w</p:attrName>
                                        </p:attrNameLst>
                                      </p:cBhvr>
                                      <p:tavLst>
                                        <p:tav tm="0">
                                          <p:val>
                                            <p:fltVal val="0"/>
                                          </p:val>
                                        </p:tav>
                                        <p:tav tm="100000">
                                          <p:val>
                                            <p:strVal val="#ppt_w"/>
                                          </p:val>
                                        </p:tav>
                                      </p:tavLst>
                                    </p:anim>
                                    <p:anim calcmode="lin" valueType="num">
                                      <p:cBhvr>
                                        <p:cTn id="87" dur="500" fill="hold"/>
                                        <p:tgtEl>
                                          <p:spTgt spid="76"/>
                                        </p:tgtEl>
                                        <p:attrNameLst>
                                          <p:attrName>ppt_h</p:attrName>
                                        </p:attrNameLst>
                                      </p:cBhvr>
                                      <p:tavLst>
                                        <p:tav tm="0">
                                          <p:val>
                                            <p:fltVal val="0"/>
                                          </p:val>
                                        </p:tav>
                                        <p:tav tm="100000">
                                          <p:val>
                                            <p:strVal val="#ppt_h"/>
                                          </p:val>
                                        </p:tav>
                                      </p:tavLst>
                                    </p:anim>
                                    <p:animEffect transition="in" filter="fade">
                                      <p:cBhvr>
                                        <p:cTn id="88" dur="500"/>
                                        <p:tgtEl>
                                          <p:spTgt spid="76"/>
                                        </p:tgtEl>
                                      </p:cBhvr>
                                    </p:animEffect>
                                    <p:anim calcmode="lin" valueType="num">
                                      <p:cBhvr>
                                        <p:cTn id="89" dur="500" fill="hold"/>
                                        <p:tgtEl>
                                          <p:spTgt spid="76"/>
                                        </p:tgtEl>
                                        <p:attrNameLst>
                                          <p:attrName>ppt_x</p:attrName>
                                        </p:attrNameLst>
                                      </p:cBhvr>
                                      <p:tavLst>
                                        <p:tav tm="0">
                                          <p:val>
                                            <p:fltVal val="0.5"/>
                                          </p:val>
                                        </p:tav>
                                        <p:tav tm="100000">
                                          <p:val>
                                            <p:strVal val="#ppt_x"/>
                                          </p:val>
                                        </p:tav>
                                      </p:tavLst>
                                    </p:anim>
                                    <p:anim calcmode="lin" valueType="num">
                                      <p:cBhvr>
                                        <p:cTn id="90" dur="500" fill="hold"/>
                                        <p:tgtEl>
                                          <p:spTgt spid="76"/>
                                        </p:tgtEl>
                                        <p:attrNameLst>
                                          <p:attrName>ppt_y</p:attrName>
                                        </p:attrNameLst>
                                      </p:cBhvr>
                                      <p:tavLst>
                                        <p:tav tm="0">
                                          <p:val>
                                            <p:fltVal val="0.5"/>
                                          </p:val>
                                        </p:tav>
                                        <p:tav tm="100000">
                                          <p:val>
                                            <p:strVal val="#ppt_y"/>
                                          </p:val>
                                        </p:tav>
                                      </p:tavLst>
                                    </p:anim>
                                  </p:childTnLst>
                                </p:cTn>
                              </p:par>
                              <p:par>
                                <p:cTn id="91" presetID="53" presetClass="entr" presetSubtype="528" repeatCount="3000" fill="hold" nodeType="withEffect">
                                  <p:stCondLst>
                                    <p:cond delay="300"/>
                                  </p:stCondLst>
                                  <p:childTnLst>
                                    <p:set>
                                      <p:cBhvr>
                                        <p:cTn id="92" dur="1" fill="hold">
                                          <p:stCondLst>
                                            <p:cond delay="0"/>
                                          </p:stCondLst>
                                        </p:cTn>
                                        <p:tgtEl>
                                          <p:spTgt spid="79"/>
                                        </p:tgtEl>
                                        <p:attrNameLst>
                                          <p:attrName>style.visibility</p:attrName>
                                        </p:attrNameLst>
                                      </p:cBhvr>
                                      <p:to>
                                        <p:strVal val="visible"/>
                                      </p:to>
                                    </p:set>
                                    <p:anim calcmode="lin" valueType="num">
                                      <p:cBhvr>
                                        <p:cTn id="93" dur="500" fill="hold"/>
                                        <p:tgtEl>
                                          <p:spTgt spid="79"/>
                                        </p:tgtEl>
                                        <p:attrNameLst>
                                          <p:attrName>ppt_w</p:attrName>
                                        </p:attrNameLst>
                                      </p:cBhvr>
                                      <p:tavLst>
                                        <p:tav tm="0">
                                          <p:val>
                                            <p:fltVal val="0"/>
                                          </p:val>
                                        </p:tav>
                                        <p:tav tm="100000">
                                          <p:val>
                                            <p:strVal val="#ppt_w"/>
                                          </p:val>
                                        </p:tav>
                                      </p:tavLst>
                                    </p:anim>
                                    <p:anim calcmode="lin" valueType="num">
                                      <p:cBhvr>
                                        <p:cTn id="94" dur="500" fill="hold"/>
                                        <p:tgtEl>
                                          <p:spTgt spid="79"/>
                                        </p:tgtEl>
                                        <p:attrNameLst>
                                          <p:attrName>ppt_h</p:attrName>
                                        </p:attrNameLst>
                                      </p:cBhvr>
                                      <p:tavLst>
                                        <p:tav tm="0">
                                          <p:val>
                                            <p:fltVal val="0"/>
                                          </p:val>
                                        </p:tav>
                                        <p:tav tm="100000">
                                          <p:val>
                                            <p:strVal val="#ppt_h"/>
                                          </p:val>
                                        </p:tav>
                                      </p:tavLst>
                                    </p:anim>
                                    <p:animEffect transition="in" filter="fade">
                                      <p:cBhvr>
                                        <p:cTn id="95" dur="500"/>
                                        <p:tgtEl>
                                          <p:spTgt spid="79"/>
                                        </p:tgtEl>
                                      </p:cBhvr>
                                    </p:animEffect>
                                    <p:anim calcmode="lin" valueType="num">
                                      <p:cBhvr>
                                        <p:cTn id="96" dur="500" fill="hold"/>
                                        <p:tgtEl>
                                          <p:spTgt spid="79"/>
                                        </p:tgtEl>
                                        <p:attrNameLst>
                                          <p:attrName>ppt_x</p:attrName>
                                        </p:attrNameLst>
                                      </p:cBhvr>
                                      <p:tavLst>
                                        <p:tav tm="0">
                                          <p:val>
                                            <p:fltVal val="0.5"/>
                                          </p:val>
                                        </p:tav>
                                        <p:tav tm="100000">
                                          <p:val>
                                            <p:strVal val="#ppt_x"/>
                                          </p:val>
                                        </p:tav>
                                      </p:tavLst>
                                    </p:anim>
                                    <p:anim calcmode="lin" valueType="num">
                                      <p:cBhvr>
                                        <p:cTn id="97" dur="500" fill="hold"/>
                                        <p:tgtEl>
                                          <p:spTgt spid="79"/>
                                        </p:tgtEl>
                                        <p:attrNameLst>
                                          <p:attrName>ppt_y</p:attrName>
                                        </p:attrNameLst>
                                      </p:cBhvr>
                                      <p:tavLst>
                                        <p:tav tm="0">
                                          <p:val>
                                            <p:fltVal val="0.5"/>
                                          </p:val>
                                        </p:tav>
                                        <p:tav tm="100000">
                                          <p:val>
                                            <p:strVal val="#ppt_y"/>
                                          </p:val>
                                        </p:tav>
                                      </p:tavLst>
                                    </p:anim>
                                  </p:childTnLst>
                                </p:cTn>
                              </p:par>
                              <p:par>
                                <p:cTn id="98" presetID="53" presetClass="entr" presetSubtype="528" repeatCount="3000" fill="hold" nodeType="withEffect">
                                  <p:stCondLst>
                                    <p:cond delay="0"/>
                                  </p:stCondLst>
                                  <p:childTnLst>
                                    <p:set>
                                      <p:cBhvr>
                                        <p:cTn id="99" dur="1" fill="hold">
                                          <p:stCondLst>
                                            <p:cond delay="0"/>
                                          </p:stCondLst>
                                        </p:cTn>
                                        <p:tgtEl>
                                          <p:spTgt spid="78"/>
                                        </p:tgtEl>
                                        <p:attrNameLst>
                                          <p:attrName>style.visibility</p:attrName>
                                        </p:attrNameLst>
                                      </p:cBhvr>
                                      <p:to>
                                        <p:strVal val="visible"/>
                                      </p:to>
                                    </p:set>
                                    <p:anim calcmode="lin" valueType="num">
                                      <p:cBhvr>
                                        <p:cTn id="100" dur="700" fill="hold"/>
                                        <p:tgtEl>
                                          <p:spTgt spid="78"/>
                                        </p:tgtEl>
                                        <p:attrNameLst>
                                          <p:attrName>ppt_w</p:attrName>
                                        </p:attrNameLst>
                                      </p:cBhvr>
                                      <p:tavLst>
                                        <p:tav tm="0">
                                          <p:val>
                                            <p:fltVal val="0"/>
                                          </p:val>
                                        </p:tav>
                                        <p:tav tm="100000">
                                          <p:val>
                                            <p:strVal val="#ppt_w"/>
                                          </p:val>
                                        </p:tav>
                                      </p:tavLst>
                                    </p:anim>
                                    <p:anim calcmode="lin" valueType="num">
                                      <p:cBhvr>
                                        <p:cTn id="101" dur="700" fill="hold"/>
                                        <p:tgtEl>
                                          <p:spTgt spid="78"/>
                                        </p:tgtEl>
                                        <p:attrNameLst>
                                          <p:attrName>ppt_h</p:attrName>
                                        </p:attrNameLst>
                                      </p:cBhvr>
                                      <p:tavLst>
                                        <p:tav tm="0">
                                          <p:val>
                                            <p:fltVal val="0"/>
                                          </p:val>
                                        </p:tav>
                                        <p:tav tm="100000">
                                          <p:val>
                                            <p:strVal val="#ppt_h"/>
                                          </p:val>
                                        </p:tav>
                                      </p:tavLst>
                                    </p:anim>
                                    <p:animEffect transition="in" filter="fade">
                                      <p:cBhvr>
                                        <p:cTn id="102" dur="700"/>
                                        <p:tgtEl>
                                          <p:spTgt spid="78"/>
                                        </p:tgtEl>
                                      </p:cBhvr>
                                    </p:animEffect>
                                    <p:anim calcmode="lin" valueType="num">
                                      <p:cBhvr>
                                        <p:cTn id="103" dur="700" fill="hold"/>
                                        <p:tgtEl>
                                          <p:spTgt spid="78"/>
                                        </p:tgtEl>
                                        <p:attrNameLst>
                                          <p:attrName>ppt_x</p:attrName>
                                        </p:attrNameLst>
                                      </p:cBhvr>
                                      <p:tavLst>
                                        <p:tav tm="0">
                                          <p:val>
                                            <p:fltVal val="0.5"/>
                                          </p:val>
                                        </p:tav>
                                        <p:tav tm="100000">
                                          <p:val>
                                            <p:strVal val="#ppt_x"/>
                                          </p:val>
                                        </p:tav>
                                      </p:tavLst>
                                    </p:anim>
                                    <p:anim calcmode="lin" valueType="num">
                                      <p:cBhvr>
                                        <p:cTn id="104" dur="700" fill="hold"/>
                                        <p:tgtEl>
                                          <p:spTgt spid="78"/>
                                        </p:tgtEl>
                                        <p:attrNameLst>
                                          <p:attrName>ppt_y</p:attrName>
                                        </p:attrNameLst>
                                      </p:cBhvr>
                                      <p:tavLst>
                                        <p:tav tm="0">
                                          <p:val>
                                            <p:fltVal val="0.5"/>
                                          </p:val>
                                        </p:tav>
                                        <p:tav tm="100000">
                                          <p:val>
                                            <p:strVal val="#ppt_y"/>
                                          </p:val>
                                        </p:tav>
                                      </p:tavLst>
                                    </p:anim>
                                  </p:childTnLst>
                                </p:cTn>
                              </p:par>
                              <p:par>
                                <p:cTn id="105" presetID="53" presetClass="entr" presetSubtype="528" repeatCount="3000" fill="hold" nodeType="withEffect">
                                  <p:stCondLst>
                                    <p:cond delay="200"/>
                                  </p:stCondLst>
                                  <p:childTnLst>
                                    <p:set>
                                      <p:cBhvr>
                                        <p:cTn id="106" dur="1" fill="hold">
                                          <p:stCondLst>
                                            <p:cond delay="0"/>
                                          </p:stCondLst>
                                        </p:cTn>
                                        <p:tgtEl>
                                          <p:spTgt spid="73"/>
                                        </p:tgtEl>
                                        <p:attrNameLst>
                                          <p:attrName>style.visibility</p:attrName>
                                        </p:attrNameLst>
                                      </p:cBhvr>
                                      <p:to>
                                        <p:strVal val="visible"/>
                                      </p:to>
                                    </p:set>
                                    <p:anim calcmode="lin" valueType="num">
                                      <p:cBhvr>
                                        <p:cTn id="107" dur="500" fill="hold"/>
                                        <p:tgtEl>
                                          <p:spTgt spid="73"/>
                                        </p:tgtEl>
                                        <p:attrNameLst>
                                          <p:attrName>ppt_w</p:attrName>
                                        </p:attrNameLst>
                                      </p:cBhvr>
                                      <p:tavLst>
                                        <p:tav tm="0">
                                          <p:val>
                                            <p:fltVal val="0"/>
                                          </p:val>
                                        </p:tav>
                                        <p:tav tm="100000">
                                          <p:val>
                                            <p:strVal val="#ppt_w"/>
                                          </p:val>
                                        </p:tav>
                                      </p:tavLst>
                                    </p:anim>
                                    <p:anim calcmode="lin" valueType="num">
                                      <p:cBhvr>
                                        <p:cTn id="108" dur="500" fill="hold"/>
                                        <p:tgtEl>
                                          <p:spTgt spid="73"/>
                                        </p:tgtEl>
                                        <p:attrNameLst>
                                          <p:attrName>ppt_h</p:attrName>
                                        </p:attrNameLst>
                                      </p:cBhvr>
                                      <p:tavLst>
                                        <p:tav tm="0">
                                          <p:val>
                                            <p:fltVal val="0"/>
                                          </p:val>
                                        </p:tav>
                                        <p:tav tm="100000">
                                          <p:val>
                                            <p:strVal val="#ppt_h"/>
                                          </p:val>
                                        </p:tav>
                                      </p:tavLst>
                                    </p:anim>
                                    <p:animEffect transition="in" filter="fade">
                                      <p:cBhvr>
                                        <p:cTn id="109" dur="500"/>
                                        <p:tgtEl>
                                          <p:spTgt spid="73"/>
                                        </p:tgtEl>
                                      </p:cBhvr>
                                    </p:animEffect>
                                    <p:anim calcmode="lin" valueType="num">
                                      <p:cBhvr>
                                        <p:cTn id="110" dur="500" fill="hold"/>
                                        <p:tgtEl>
                                          <p:spTgt spid="73"/>
                                        </p:tgtEl>
                                        <p:attrNameLst>
                                          <p:attrName>ppt_x</p:attrName>
                                        </p:attrNameLst>
                                      </p:cBhvr>
                                      <p:tavLst>
                                        <p:tav tm="0">
                                          <p:val>
                                            <p:fltVal val="0.5"/>
                                          </p:val>
                                        </p:tav>
                                        <p:tav tm="100000">
                                          <p:val>
                                            <p:strVal val="#ppt_x"/>
                                          </p:val>
                                        </p:tav>
                                      </p:tavLst>
                                    </p:anim>
                                    <p:anim calcmode="lin" valueType="num">
                                      <p:cBhvr>
                                        <p:cTn id="111" dur="500" fill="hold"/>
                                        <p:tgtEl>
                                          <p:spTgt spid="73"/>
                                        </p:tgtEl>
                                        <p:attrNameLst>
                                          <p:attrName>ppt_y</p:attrName>
                                        </p:attrNameLst>
                                      </p:cBhvr>
                                      <p:tavLst>
                                        <p:tav tm="0">
                                          <p:val>
                                            <p:fltVal val="0.5"/>
                                          </p:val>
                                        </p:tav>
                                        <p:tav tm="100000">
                                          <p:val>
                                            <p:strVal val="#ppt_y"/>
                                          </p:val>
                                        </p:tav>
                                      </p:tavLst>
                                    </p:anim>
                                  </p:childTnLst>
                                </p:cTn>
                              </p:par>
                              <p:par>
                                <p:cTn id="112" presetID="53" presetClass="entr" presetSubtype="528" repeatCount="3000" fill="hold" nodeType="withEffect">
                                  <p:stCondLst>
                                    <p:cond delay="0"/>
                                  </p:stCondLst>
                                  <p:childTnLst>
                                    <p:set>
                                      <p:cBhvr>
                                        <p:cTn id="113" dur="1" fill="hold">
                                          <p:stCondLst>
                                            <p:cond delay="0"/>
                                          </p:stCondLst>
                                        </p:cTn>
                                        <p:tgtEl>
                                          <p:spTgt spid="77"/>
                                        </p:tgtEl>
                                        <p:attrNameLst>
                                          <p:attrName>style.visibility</p:attrName>
                                        </p:attrNameLst>
                                      </p:cBhvr>
                                      <p:to>
                                        <p:strVal val="visible"/>
                                      </p:to>
                                    </p:set>
                                    <p:anim calcmode="lin" valueType="num">
                                      <p:cBhvr>
                                        <p:cTn id="114" dur="800" fill="hold"/>
                                        <p:tgtEl>
                                          <p:spTgt spid="77"/>
                                        </p:tgtEl>
                                        <p:attrNameLst>
                                          <p:attrName>ppt_w</p:attrName>
                                        </p:attrNameLst>
                                      </p:cBhvr>
                                      <p:tavLst>
                                        <p:tav tm="0">
                                          <p:val>
                                            <p:fltVal val="0"/>
                                          </p:val>
                                        </p:tav>
                                        <p:tav tm="100000">
                                          <p:val>
                                            <p:strVal val="#ppt_w"/>
                                          </p:val>
                                        </p:tav>
                                      </p:tavLst>
                                    </p:anim>
                                    <p:anim calcmode="lin" valueType="num">
                                      <p:cBhvr>
                                        <p:cTn id="115" dur="800" fill="hold"/>
                                        <p:tgtEl>
                                          <p:spTgt spid="77"/>
                                        </p:tgtEl>
                                        <p:attrNameLst>
                                          <p:attrName>ppt_h</p:attrName>
                                        </p:attrNameLst>
                                      </p:cBhvr>
                                      <p:tavLst>
                                        <p:tav tm="0">
                                          <p:val>
                                            <p:fltVal val="0"/>
                                          </p:val>
                                        </p:tav>
                                        <p:tav tm="100000">
                                          <p:val>
                                            <p:strVal val="#ppt_h"/>
                                          </p:val>
                                        </p:tav>
                                      </p:tavLst>
                                    </p:anim>
                                    <p:animEffect transition="in" filter="fade">
                                      <p:cBhvr>
                                        <p:cTn id="116" dur="800"/>
                                        <p:tgtEl>
                                          <p:spTgt spid="77"/>
                                        </p:tgtEl>
                                      </p:cBhvr>
                                    </p:animEffect>
                                    <p:anim calcmode="lin" valueType="num">
                                      <p:cBhvr>
                                        <p:cTn id="117" dur="800" fill="hold"/>
                                        <p:tgtEl>
                                          <p:spTgt spid="77"/>
                                        </p:tgtEl>
                                        <p:attrNameLst>
                                          <p:attrName>ppt_x</p:attrName>
                                        </p:attrNameLst>
                                      </p:cBhvr>
                                      <p:tavLst>
                                        <p:tav tm="0">
                                          <p:val>
                                            <p:fltVal val="0.5"/>
                                          </p:val>
                                        </p:tav>
                                        <p:tav tm="100000">
                                          <p:val>
                                            <p:strVal val="#ppt_x"/>
                                          </p:val>
                                        </p:tav>
                                      </p:tavLst>
                                    </p:anim>
                                    <p:anim calcmode="lin" valueType="num">
                                      <p:cBhvr>
                                        <p:cTn id="118" dur="800" fill="hold"/>
                                        <p:tgtEl>
                                          <p:spTgt spid="77"/>
                                        </p:tgtEl>
                                        <p:attrNameLst>
                                          <p:attrName>ppt_y</p:attrName>
                                        </p:attrNameLst>
                                      </p:cBhvr>
                                      <p:tavLst>
                                        <p:tav tm="0">
                                          <p:val>
                                            <p:fltVal val="0.5"/>
                                          </p:val>
                                        </p:tav>
                                        <p:tav tm="100000">
                                          <p:val>
                                            <p:strVal val="#ppt_y"/>
                                          </p:val>
                                        </p:tav>
                                      </p:tavLst>
                                    </p:anim>
                                  </p:childTnLst>
                                </p:cTn>
                              </p:par>
                              <p:par>
                                <p:cTn id="119" presetID="53" presetClass="entr" presetSubtype="528" fill="hold" grpId="0" nodeType="withEffect">
                                  <p:stCondLst>
                                    <p:cond delay="700"/>
                                  </p:stCondLst>
                                  <p:childTnLst>
                                    <p:set>
                                      <p:cBhvr>
                                        <p:cTn id="120" dur="1" fill="hold">
                                          <p:stCondLst>
                                            <p:cond delay="0"/>
                                          </p:stCondLst>
                                        </p:cTn>
                                        <p:tgtEl>
                                          <p:spTgt spid="82"/>
                                        </p:tgtEl>
                                        <p:attrNameLst>
                                          <p:attrName>style.visibility</p:attrName>
                                        </p:attrNameLst>
                                      </p:cBhvr>
                                      <p:to>
                                        <p:strVal val="visible"/>
                                      </p:to>
                                    </p:set>
                                    <p:anim calcmode="lin" valueType="num">
                                      <p:cBhvr>
                                        <p:cTn id="121" dur="750" fill="hold"/>
                                        <p:tgtEl>
                                          <p:spTgt spid="82"/>
                                        </p:tgtEl>
                                        <p:attrNameLst>
                                          <p:attrName>ppt_w</p:attrName>
                                        </p:attrNameLst>
                                      </p:cBhvr>
                                      <p:tavLst>
                                        <p:tav tm="0">
                                          <p:val>
                                            <p:fltVal val="0"/>
                                          </p:val>
                                        </p:tav>
                                        <p:tav tm="100000">
                                          <p:val>
                                            <p:strVal val="#ppt_w"/>
                                          </p:val>
                                        </p:tav>
                                      </p:tavLst>
                                    </p:anim>
                                    <p:anim calcmode="lin" valueType="num">
                                      <p:cBhvr>
                                        <p:cTn id="122" dur="750" fill="hold"/>
                                        <p:tgtEl>
                                          <p:spTgt spid="82"/>
                                        </p:tgtEl>
                                        <p:attrNameLst>
                                          <p:attrName>ppt_h</p:attrName>
                                        </p:attrNameLst>
                                      </p:cBhvr>
                                      <p:tavLst>
                                        <p:tav tm="0">
                                          <p:val>
                                            <p:fltVal val="0"/>
                                          </p:val>
                                        </p:tav>
                                        <p:tav tm="100000">
                                          <p:val>
                                            <p:strVal val="#ppt_h"/>
                                          </p:val>
                                        </p:tav>
                                      </p:tavLst>
                                    </p:anim>
                                    <p:animEffect transition="in" filter="fade">
                                      <p:cBhvr>
                                        <p:cTn id="123" dur="750"/>
                                        <p:tgtEl>
                                          <p:spTgt spid="82"/>
                                        </p:tgtEl>
                                      </p:cBhvr>
                                    </p:animEffect>
                                    <p:anim calcmode="lin" valueType="num">
                                      <p:cBhvr>
                                        <p:cTn id="124" dur="750" fill="hold"/>
                                        <p:tgtEl>
                                          <p:spTgt spid="82"/>
                                        </p:tgtEl>
                                        <p:attrNameLst>
                                          <p:attrName>ppt_x</p:attrName>
                                        </p:attrNameLst>
                                      </p:cBhvr>
                                      <p:tavLst>
                                        <p:tav tm="0">
                                          <p:val>
                                            <p:fltVal val="0.5"/>
                                          </p:val>
                                        </p:tav>
                                        <p:tav tm="100000">
                                          <p:val>
                                            <p:strVal val="#ppt_x"/>
                                          </p:val>
                                        </p:tav>
                                      </p:tavLst>
                                    </p:anim>
                                    <p:anim calcmode="lin" valueType="num">
                                      <p:cBhvr>
                                        <p:cTn id="125" dur="750" fill="hold"/>
                                        <p:tgtEl>
                                          <p:spTgt spid="82"/>
                                        </p:tgtEl>
                                        <p:attrNameLst>
                                          <p:attrName>ppt_y</p:attrName>
                                        </p:attrNameLst>
                                      </p:cBhvr>
                                      <p:tavLst>
                                        <p:tav tm="0">
                                          <p:val>
                                            <p:fltVal val="0.5"/>
                                          </p:val>
                                        </p:tav>
                                        <p:tav tm="100000">
                                          <p:val>
                                            <p:strVal val="#ppt_y"/>
                                          </p:val>
                                        </p:tav>
                                      </p:tavLst>
                                    </p:anim>
                                  </p:childTnLst>
                                </p:cTn>
                              </p:par>
                              <p:par>
                                <p:cTn id="126" presetID="53" presetClass="entr" presetSubtype="528" fill="hold" grpId="0" nodeType="withEffect">
                                  <p:stCondLst>
                                    <p:cond delay="600"/>
                                  </p:stCondLst>
                                  <p:childTnLst>
                                    <p:set>
                                      <p:cBhvr>
                                        <p:cTn id="127" dur="1" fill="hold">
                                          <p:stCondLst>
                                            <p:cond delay="0"/>
                                          </p:stCondLst>
                                        </p:cTn>
                                        <p:tgtEl>
                                          <p:spTgt spid="69"/>
                                        </p:tgtEl>
                                        <p:attrNameLst>
                                          <p:attrName>style.visibility</p:attrName>
                                        </p:attrNameLst>
                                      </p:cBhvr>
                                      <p:to>
                                        <p:strVal val="visible"/>
                                      </p:to>
                                    </p:set>
                                    <p:anim calcmode="lin" valueType="num">
                                      <p:cBhvr>
                                        <p:cTn id="128" dur="750" fill="hold"/>
                                        <p:tgtEl>
                                          <p:spTgt spid="69"/>
                                        </p:tgtEl>
                                        <p:attrNameLst>
                                          <p:attrName>ppt_w</p:attrName>
                                        </p:attrNameLst>
                                      </p:cBhvr>
                                      <p:tavLst>
                                        <p:tav tm="0">
                                          <p:val>
                                            <p:fltVal val="0"/>
                                          </p:val>
                                        </p:tav>
                                        <p:tav tm="100000">
                                          <p:val>
                                            <p:strVal val="#ppt_w"/>
                                          </p:val>
                                        </p:tav>
                                      </p:tavLst>
                                    </p:anim>
                                    <p:anim calcmode="lin" valueType="num">
                                      <p:cBhvr>
                                        <p:cTn id="129" dur="750" fill="hold"/>
                                        <p:tgtEl>
                                          <p:spTgt spid="69"/>
                                        </p:tgtEl>
                                        <p:attrNameLst>
                                          <p:attrName>ppt_h</p:attrName>
                                        </p:attrNameLst>
                                      </p:cBhvr>
                                      <p:tavLst>
                                        <p:tav tm="0">
                                          <p:val>
                                            <p:fltVal val="0"/>
                                          </p:val>
                                        </p:tav>
                                        <p:tav tm="100000">
                                          <p:val>
                                            <p:strVal val="#ppt_h"/>
                                          </p:val>
                                        </p:tav>
                                      </p:tavLst>
                                    </p:anim>
                                    <p:animEffect transition="in" filter="fade">
                                      <p:cBhvr>
                                        <p:cTn id="130" dur="750"/>
                                        <p:tgtEl>
                                          <p:spTgt spid="69"/>
                                        </p:tgtEl>
                                      </p:cBhvr>
                                    </p:animEffect>
                                    <p:anim calcmode="lin" valueType="num">
                                      <p:cBhvr>
                                        <p:cTn id="131" dur="750" fill="hold"/>
                                        <p:tgtEl>
                                          <p:spTgt spid="69"/>
                                        </p:tgtEl>
                                        <p:attrNameLst>
                                          <p:attrName>ppt_x</p:attrName>
                                        </p:attrNameLst>
                                      </p:cBhvr>
                                      <p:tavLst>
                                        <p:tav tm="0">
                                          <p:val>
                                            <p:fltVal val="0.5"/>
                                          </p:val>
                                        </p:tav>
                                        <p:tav tm="100000">
                                          <p:val>
                                            <p:strVal val="#ppt_x"/>
                                          </p:val>
                                        </p:tav>
                                      </p:tavLst>
                                    </p:anim>
                                    <p:anim calcmode="lin" valueType="num">
                                      <p:cBhvr>
                                        <p:cTn id="132" dur="750" fill="hold"/>
                                        <p:tgtEl>
                                          <p:spTgt spid="69"/>
                                        </p:tgtEl>
                                        <p:attrNameLst>
                                          <p:attrName>ppt_y</p:attrName>
                                        </p:attrNameLst>
                                      </p:cBhvr>
                                      <p:tavLst>
                                        <p:tav tm="0">
                                          <p:val>
                                            <p:fltVal val="0.5"/>
                                          </p:val>
                                        </p:tav>
                                        <p:tav tm="100000">
                                          <p:val>
                                            <p:strVal val="#ppt_y"/>
                                          </p:val>
                                        </p:tav>
                                      </p:tavLst>
                                    </p:anim>
                                  </p:childTnLst>
                                </p:cTn>
                              </p:par>
                              <p:par>
                                <p:cTn id="133" presetID="53" presetClass="entr" presetSubtype="528" fill="hold" grpId="0" nodeType="withEffect">
                                  <p:stCondLst>
                                    <p:cond delay="800"/>
                                  </p:stCondLst>
                                  <p:childTnLst>
                                    <p:set>
                                      <p:cBhvr>
                                        <p:cTn id="134" dur="1" fill="hold">
                                          <p:stCondLst>
                                            <p:cond delay="0"/>
                                          </p:stCondLst>
                                        </p:cTn>
                                        <p:tgtEl>
                                          <p:spTgt spid="83"/>
                                        </p:tgtEl>
                                        <p:attrNameLst>
                                          <p:attrName>style.visibility</p:attrName>
                                        </p:attrNameLst>
                                      </p:cBhvr>
                                      <p:to>
                                        <p:strVal val="visible"/>
                                      </p:to>
                                    </p:set>
                                    <p:anim calcmode="lin" valueType="num">
                                      <p:cBhvr>
                                        <p:cTn id="135" dur="750" fill="hold"/>
                                        <p:tgtEl>
                                          <p:spTgt spid="83"/>
                                        </p:tgtEl>
                                        <p:attrNameLst>
                                          <p:attrName>ppt_w</p:attrName>
                                        </p:attrNameLst>
                                      </p:cBhvr>
                                      <p:tavLst>
                                        <p:tav tm="0">
                                          <p:val>
                                            <p:fltVal val="0"/>
                                          </p:val>
                                        </p:tav>
                                        <p:tav tm="100000">
                                          <p:val>
                                            <p:strVal val="#ppt_w"/>
                                          </p:val>
                                        </p:tav>
                                      </p:tavLst>
                                    </p:anim>
                                    <p:anim calcmode="lin" valueType="num">
                                      <p:cBhvr>
                                        <p:cTn id="136" dur="750" fill="hold"/>
                                        <p:tgtEl>
                                          <p:spTgt spid="83"/>
                                        </p:tgtEl>
                                        <p:attrNameLst>
                                          <p:attrName>ppt_h</p:attrName>
                                        </p:attrNameLst>
                                      </p:cBhvr>
                                      <p:tavLst>
                                        <p:tav tm="0">
                                          <p:val>
                                            <p:fltVal val="0"/>
                                          </p:val>
                                        </p:tav>
                                        <p:tav tm="100000">
                                          <p:val>
                                            <p:strVal val="#ppt_h"/>
                                          </p:val>
                                        </p:tav>
                                      </p:tavLst>
                                    </p:anim>
                                    <p:animEffect transition="in" filter="fade">
                                      <p:cBhvr>
                                        <p:cTn id="137" dur="750"/>
                                        <p:tgtEl>
                                          <p:spTgt spid="83"/>
                                        </p:tgtEl>
                                      </p:cBhvr>
                                    </p:animEffect>
                                    <p:anim calcmode="lin" valueType="num">
                                      <p:cBhvr>
                                        <p:cTn id="138" dur="750" fill="hold"/>
                                        <p:tgtEl>
                                          <p:spTgt spid="83"/>
                                        </p:tgtEl>
                                        <p:attrNameLst>
                                          <p:attrName>ppt_x</p:attrName>
                                        </p:attrNameLst>
                                      </p:cBhvr>
                                      <p:tavLst>
                                        <p:tav tm="0">
                                          <p:val>
                                            <p:fltVal val="0.5"/>
                                          </p:val>
                                        </p:tav>
                                        <p:tav tm="100000">
                                          <p:val>
                                            <p:strVal val="#ppt_x"/>
                                          </p:val>
                                        </p:tav>
                                      </p:tavLst>
                                    </p:anim>
                                    <p:anim calcmode="lin" valueType="num">
                                      <p:cBhvr>
                                        <p:cTn id="139" dur="750" fill="hold"/>
                                        <p:tgtEl>
                                          <p:spTgt spid="8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82" grpId="0" bldLvl="0" animBg="1"/>
      <p:bldP spid="83" grpId="0" bldLvl="0" animBg="1"/>
      <p:bldP spid="67" grpId="0" bldLvl="0" animBg="1"/>
      <p:bldP spid="51" grpId="0" bldLvl="0" animBg="1"/>
      <p:bldP spid="52" grpId="0" bldLvl="0" animBg="1"/>
      <p:bldP spid="53" grpId="0" bldLvl="0" animBg="1"/>
      <p:bldP spid="54" grpId="0" bldLvl="0" animBg="1"/>
      <p:bldP spid="5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86867" y="92361"/>
            <a:ext cx="2837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4.1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下一步计划之一</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pic>
        <p:nvPicPr>
          <p:cNvPr id="254" name="图形 2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83250" y="2357120"/>
            <a:ext cx="5708015" cy="3305175"/>
          </a:xfrm>
          <a:prstGeom prst="rect">
            <a:avLst/>
          </a:prstGeom>
        </p:spPr>
      </p:pic>
      <p:sp>
        <p:nvSpPr>
          <p:cNvPr id="100" name="文本框 99"/>
          <p:cNvSpPr txBox="1"/>
          <p:nvPr/>
        </p:nvSpPr>
        <p:spPr>
          <a:xfrm>
            <a:off x="5886768" y="2513330"/>
            <a:ext cx="5300980" cy="2861310"/>
          </a:xfrm>
          <a:prstGeom prst="rect">
            <a:avLst/>
          </a:prstGeom>
          <a:noFill/>
          <a:ln w="9525">
            <a:noFill/>
          </a:ln>
        </p:spPr>
        <p:txBody>
          <a:bodyPr wrap="square">
            <a:spAutoFit/>
          </a:bodyPr>
          <a:lstStyle/>
          <a:p>
            <a:pPr indent="508000" algn="just" fontAlgn="auto">
              <a:extLst>
                <a:ext uri="{35155182-B16C-46BC-9424-99874614C6A1}">
                  <wpsdc:indentchars xmlns:wpsdc="http://www.wps.cn/officeDocument/2017/drawingmlCustomData" val="200" checksum="282533468"/>
                </a:ext>
              </a:extLst>
            </a:pPr>
            <a:r>
              <a:rPr lang="zh-CN" sz="2000" b="1" dirty="0">
                <a:solidFill>
                  <a:schemeClr val="bg1">
                    <a:lumMod val="95000"/>
                  </a:schemeClr>
                </a:solidFill>
                <a:latin typeface="微软雅黑" panose="020B0503020204020204" charset="-122"/>
                <a:ea typeface="微软雅黑" panose="020B0503020204020204" charset="-122"/>
                <a:cs typeface="微软雅黑" panose="020B0503020204020204" charset="-122"/>
              </a:rPr>
              <a:t>在房地产行业一体化管理的基础上，搭载土地增值税清算软件，以规范化标准化的清算审核流程提升土地增值税清算工作质效，降低税收执法风险，目前该软件在省级层面做验证，作为房地产一体化管理平台的子模块，平台已将清算涉及的</a:t>
            </a:r>
            <a:r>
              <a:rPr lang="zh-CN" sz="2000" b="1" dirty="0">
                <a:solidFill>
                  <a:srgbClr val="11CBF4"/>
                </a:solidFill>
                <a:latin typeface="微软雅黑" panose="020B0503020204020204" charset="-122"/>
                <a:ea typeface="微软雅黑" panose="020B0503020204020204" charset="-122"/>
                <a:cs typeface="微软雅黑" panose="020B0503020204020204" charset="-122"/>
              </a:rPr>
              <a:t>17张</a:t>
            </a:r>
            <a:r>
              <a:rPr lang="zh-CN" sz="2000" b="1" dirty="0">
                <a:solidFill>
                  <a:schemeClr val="bg1">
                    <a:lumMod val="95000"/>
                  </a:schemeClr>
                </a:solidFill>
                <a:latin typeface="微软雅黑" panose="020B0503020204020204" charset="-122"/>
                <a:ea typeface="微软雅黑" panose="020B0503020204020204" charset="-122"/>
                <a:cs typeface="微软雅黑" panose="020B0503020204020204" charset="-122"/>
              </a:rPr>
              <a:t>信息采集表分环节采集到一体化管理平台，由平台进行前期数据采集和智能化归集，为土地增值税清算软件上线夯实数据基础。 </a:t>
            </a:r>
            <a:endParaRPr lang="zh-CN" altLang="en-US" sz="2000" b="1" dirty="0">
              <a:solidFill>
                <a:schemeClr val="bg1">
                  <a:lumMod val="95000"/>
                </a:schemeClr>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1128395" y="927100"/>
            <a:ext cx="9591040" cy="460375"/>
          </a:xfrm>
          <a:prstGeom prst="rect">
            <a:avLst/>
          </a:prstGeom>
          <a:noFill/>
          <a:ln w="9525">
            <a:noFill/>
          </a:ln>
        </p:spPr>
        <p:txBody>
          <a:bodyPr wrap="square">
            <a:spAutoFit/>
          </a:bodyPr>
          <a:lstStyle/>
          <a:p>
            <a:pPr indent="0" algn="ctr"/>
            <a:r>
              <a:rPr lang="zh-CN" altLang="en-US" sz="2400" b="1" dirty="0" smtClean="0">
                <a:solidFill>
                  <a:srgbClr val="11CBF4"/>
                </a:solidFill>
                <a:latin typeface="微软雅黑" panose="020B0503020204020204" charset="-122"/>
                <a:ea typeface="微软雅黑" panose="020B0503020204020204" charset="-122"/>
              </a:rPr>
              <a:t>实现与</a:t>
            </a:r>
            <a:r>
              <a:rPr lang="zh-CN" sz="2400" b="1" dirty="0" smtClean="0">
                <a:solidFill>
                  <a:srgbClr val="11CBF4"/>
                </a:solidFill>
                <a:latin typeface="微软雅黑" panose="020B0503020204020204" charset="-122"/>
                <a:ea typeface="微软雅黑" panose="020B0503020204020204" charset="-122"/>
              </a:rPr>
              <a:t>土地增值税清算</a:t>
            </a:r>
            <a:r>
              <a:rPr lang="zh-CN" altLang="en-US" sz="2400" b="1" dirty="0" smtClean="0">
                <a:solidFill>
                  <a:srgbClr val="11CBF4"/>
                </a:solidFill>
                <a:latin typeface="微软雅黑" panose="020B0503020204020204" charset="-122"/>
                <a:ea typeface="微软雅黑" panose="020B0503020204020204" charset="-122"/>
              </a:rPr>
              <a:t>系统的对接，</a:t>
            </a:r>
            <a:r>
              <a:rPr lang="zh-CN" sz="2400" b="1" dirty="0" smtClean="0">
                <a:solidFill>
                  <a:srgbClr val="11CBF4"/>
                </a:solidFill>
                <a:latin typeface="微软雅黑" panose="020B0503020204020204" charset="-122"/>
                <a:ea typeface="微软雅黑" panose="020B0503020204020204" charset="-122"/>
              </a:rPr>
              <a:t>以</a:t>
            </a:r>
            <a:r>
              <a:rPr lang="zh-CN" sz="2400" b="1" dirty="0">
                <a:solidFill>
                  <a:srgbClr val="11CBF4"/>
                </a:solidFill>
                <a:latin typeface="微软雅黑" panose="020B0503020204020204" charset="-122"/>
                <a:ea typeface="微软雅黑" panose="020B0503020204020204" charset="-122"/>
              </a:rPr>
              <a:t>标准化流程开展清算审核工作</a:t>
            </a:r>
            <a:endParaRPr lang="zh-CN" altLang="en-US" sz="2400" b="1" dirty="0">
              <a:solidFill>
                <a:srgbClr val="11CBF4"/>
              </a:solidFill>
              <a:latin typeface="微软雅黑" panose="020B0503020204020204" charset="-122"/>
              <a:ea typeface="微软雅黑" panose="020B0503020204020204" charset="-122"/>
            </a:endParaRPr>
          </a:p>
        </p:txBody>
      </p:sp>
      <p:grpSp>
        <p:nvGrpSpPr>
          <p:cNvPr id="20" name="组合 19"/>
          <p:cNvGrpSpPr/>
          <p:nvPr/>
        </p:nvGrpSpPr>
        <p:grpSpPr>
          <a:xfrm>
            <a:off x="466090" y="2529840"/>
            <a:ext cx="4351655" cy="3962400"/>
            <a:chOff x="734" y="2501"/>
            <a:chExt cx="7767" cy="6897"/>
          </a:xfrm>
        </p:grpSpPr>
        <p:sp>
          <p:nvSpPr>
            <p:cNvPr id="10" name="Freeform 135"/>
            <p:cNvSpPr/>
            <p:nvPr>
              <p:custDataLst>
                <p:tags r:id="rId3"/>
              </p:custDataLst>
            </p:nvPr>
          </p:nvSpPr>
          <p:spPr bwMode="auto">
            <a:xfrm>
              <a:off x="2285" y="5425"/>
              <a:ext cx="4675" cy="1431"/>
            </a:xfrm>
            <a:custGeom>
              <a:avLst/>
              <a:gdLst>
                <a:gd name="T0" fmla="*/ 350 w 699"/>
                <a:gd name="T1" fmla="*/ 0 h 188"/>
                <a:gd name="T2" fmla="*/ 0 w 699"/>
                <a:gd name="T3" fmla="*/ 94 h 188"/>
                <a:gd name="T4" fmla="*/ 350 w 699"/>
                <a:gd name="T5" fmla="*/ 188 h 188"/>
                <a:gd name="T6" fmla="*/ 699 w 699"/>
                <a:gd name="T7" fmla="*/ 94 h 188"/>
                <a:gd name="T8" fmla="*/ 350 w 699"/>
                <a:gd name="T9" fmla="*/ 0 h 188"/>
              </a:gdLst>
              <a:ahLst/>
              <a:cxnLst>
                <a:cxn ang="0">
                  <a:pos x="T0" y="T1"/>
                </a:cxn>
                <a:cxn ang="0">
                  <a:pos x="T2" y="T3"/>
                </a:cxn>
                <a:cxn ang="0">
                  <a:pos x="T4" y="T5"/>
                </a:cxn>
                <a:cxn ang="0">
                  <a:pos x="T6" y="T7"/>
                </a:cxn>
                <a:cxn ang="0">
                  <a:pos x="T8" y="T9"/>
                </a:cxn>
              </a:cxnLst>
              <a:rect l="0" t="0" r="r" b="b"/>
              <a:pathLst>
                <a:path w="699" h="188">
                  <a:moveTo>
                    <a:pt x="350" y="0"/>
                  </a:moveTo>
                  <a:lnTo>
                    <a:pt x="0" y="94"/>
                  </a:lnTo>
                  <a:lnTo>
                    <a:pt x="350" y="188"/>
                  </a:lnTo>
                  <a:lnTo>
                    <a:pt x="699" y="94"/>
                  </a:lnTo>
                  <a:lnTo>
                    <a:pt x="350" y="0"/>
                  </a:lnTo>
                  <a:close/>
                </a:path>
              </a:pathLst>
            </a:custGeom>
            <a:solidFill>
              <a:srgbClr val="25C4FF">
                <a:lumMod val="50000"/>
              </a:srgbClr>
            </a:solidFill>
            <a:ln>
              <a:noFill/>
            </a:ln>
          </p:spPr>
          <p:txBody>
            <a:bodyPr vert="horz" wrap="square" lIns="45715" tIns="22857" rIns="45715" bIns="22857" numCol="1" anchor="t" anchorCtr="0" compatLnSpc="1"/>
            <a:lstStyle/>
            <a:p>
              <a:pPr>
                <a:lnSpc>
                  <a:spcPct val="120000"/>
                </a:lnSpc>
              </a:pPr>
              <a:endParaRPr lang="en-US" sz="900" dirty="0">
                <a:latin typeface="微软雅黑" panose="020B0503020204020204" charset="-122"/>
                <a:ea typeface="微软雅黑" panose="020B0503020204020204" charset="-122"/>
              </a:endParaRPr>
            </a:p>
          </p:txBody>
        </p:sp>
        <p:sp>
          <p:nvSpPr>
            <p:cNvPr id="11" name="Freeform 136"/>
            <p:cNvSpPr/>
            <p:nvPr>
              <p:custDataLst>
                <p:tags r:id="rId4"/>
              </p:custDataLst>
            </p:nvPr>
          </p:nvSpPr>
          <p:spPr bwMode="auto">
            <a:xfrm>
              <a:off x="4589" y="5973"/>
              <a:ext cx="3913" cy="3425"/>
            </a:xfrm>
            <a:custGeom>
              <a:avLst/>
              <a:gdLst>
                <a:gd name="T0" fmla="*/ 0 w 585"/>
                <a:gd name="T1" fmla="*/ 94 h 450"/>
                <a:gd name="T2" fmla="*/ 0 w 585"/>
                <a:gd name="T3" fmla="*/ 450 h 450"/>
                <a:gd name="T4" fmla="*/ 585 w 585"/>
                <a:gd name="T5" fmla="*/ 290 h 450"/>
                <a:gd name="T6" fmla="*/ 349 w 585"/>
                <a:gd name="T7" fmla="*/ 0 h 450"/>
                <a:gd name="T8" fmla="*/ 0 w 585"/>
                <a:gd name="T9" fmla="*/ 94 h 450"/>
              </a:gdLst>
              <a:ahLst/>
              <a:cxnLst>
                <a:cxn ang="0">
                  <a:pos x="T0" y="T1"/>
                </a:cxn>
                <a:cxn ang="0">
                  <a:pos x="T2" y="T3"/>
                </a:cxn>
                <a:cxn ang="0">
                  <a:pos x="T4" y="T5"/>
                </a:cxn>
                <a:cxn ang="0">
                  <a:pos x="T6" y="T7"/>
                </a:cxn>
                <a:cxn ang="0">
                  <a:pos x="T8" y="T9"/>
                </a:cxn>
              </a:cxnLst>
              <a:rect l="0" t="0" r="r" b="b"/>
              <a:pathLst>
                <a:path w="585" h="450">
                  <a:moveTo>
                    <a:pt x="0" y="94"/>
                  </a:moveTo>
                  <a:lnTo>
                    <a:pt x="0" y="450"/>
                  </a:lnTo>
                  <a:lnTo>
                    <a:pt x="585" y="290"/>
                  </a:lnTo>
                  <a:lnTo>
                    <a:pt x="349" y="0"/>
                  </a:lnTo>
                  <a:lnTo>
                    <a:pt x="0" y="94"/>
                  </a:lnTo>
                  <a:close/>
                </a:path>
              </a:pathLst>
            </a:custGeom>
            <a:solidFill>
              <a:srgbClr val="25C4FF">
                <a:lumMod val="75000"/>
              </a:srgbClr>
            </a:solidFill>
            <a:ln>
              <a:noFill/>
            </a:ln>
          </p:spPr>
          <p:txBody>
            <a:bodyPr vert="horz" wrap="square" lIns="45715" tIns="22857" rIns="45715" bIns="22857" numCol="1" anchor="t" anchorCtr="0" compatLnSpc="1"/>
            <a:lstStyle/>
            <a:p>
              <a:pPr>
                <a:lnSpc>
                  <a:spcPct val="120000"/>
                </a:lnSpc>
              </a:pPr>
              <a:endParaRPr lang="en-US" sz="900" dirty="0">
                <a:latin typeface="微软雅黑" panose="020B0503020204020204" charset="-122"/>
                <a:ea typeface="微软雅黑" panose="020B0503020204020204" charset="-122"/>
              </a:endParaRPr>
            </a:p>
          </p:txBody>
        </p:sp>
        <p:sp>
          <p:nvSpPr>
            <p:cNvPr id="12" name="Freeform 137"/>
            <p:cNvSpPr/>
            <p:nvPr>
              <p:custDataLst>
                <p:tags r:id="rId5"/>
              </p:custDataLst>
            </p:nvPr>
          </p:nvSpPr>
          <p:spPr bwMode="auto">
            <a:xfrm>
              <a:off x="734" y="5959"/>
              <a:ext cx="3918" cy="3425"/>
            </a:xfrm>
            <a:custGeom>
              <a:avLst/>
              <a:gdLst>
                <a:gd name="T0" fmla="*/ 586 w 586"/>
                <a:gd name="T1" fmla="*/ 94 h 450"/>
                <a:gd name="T2" fmla="*/ 586 w 586"/>
                <a:gd name="T3" fmla="*/ 450 h 450"/>
                <a:gd name="T4" fmla="*/ 0 w 586"/>
                <a:gd name="T5" fmla="*/ 290 h 450"/>
                <a:gd name="T6" fmla="*/ 236 w 586"/>
                <a:gd name="T7" fmla="*/ 0 h 450"/>
                <a:gd name="T8" fmla="*/ 586 w 586"/>
                <a:gd name="T9" fmla="*/ 94 h 450"/>
              </a:gdLst>
              <a:ahLst/>
              <a:cxnLst>
                <a:cxn ang="0">
                  <a:pos x="T0" y="T1"/>
                </a:cxn>
                <a:cxn ang="0">
                  <a:pos x="T2" y="T3"/>
                </a:cxn>
                <a:cxn ang="0">
                  <a:pos x="T4" y="T5"/>
                </a:cxn>
                <a:cxn ang="0">
                  <a:pos x="T6" y="T7"/>
                </a:cxn>
                <a:cxn ang="0">
                  <a:pos x="T8" y="T9"/>
                </a:cxn>
              </a:cxnLst>
              <a:rect l="0" t="0" r="r" b="b"/>
              <a:pathLst>
                <a:path w="586" h="450">
                  <a:moveTo>
                    <a:pt x="586" y="94"/>
                  </a:moveTo>
                  <a:lnTo>
                    <a:pt x="586" y="450"/>
                  </a:lnTo>
                  <a:lnTo>
                    <a:pt x="0" y="290"/>
                  </a:lnTo>
                  <a:lnTo>
                    <a:pt x="236" y="0"/>
                  </a:lnTo>
                  <a:lnTo>
                    <a:pt x="586" y="94"/>
                  </a:lnTo>
                  <a:close/>
                </a:path>
              </a:pathLst>
            </a:custGeom>
            <a:solidFill>
              <a:srgbClr val="25C4FF"/>
            </a:solidFill>
            <a:ln>
              <a:noFill/>
            </a:ln>
          </p:spPr>
          <p:txBody>
            <a:bodyPr vert="horz" wrap="square" lIns="45715" tIns="22857" rIns="45715" bIns="22857" numCol="1" anchor="t" anchorCtr="0" compatLnSpc="1"/>
            <a:lstStyle/>
            <a:p>
              <a:pPr>
                <a:lnSpc>
                  <a:spcPct val="120000"/>
                </a:lnSpc>
              </a:pPr>
              <a:endParaRPr lang="en-US" sz="900" dirty="0">
                <a:latin typeface="微软雅黑" panose="020B0503020204020204" charset="-122"/>
                <a:ea typeface="微软雅黑" panose="020B0503020204020204" charset="-122"/>
              </a:endParaRPr>
            </a:p>
          </p:txBody>
        </p:sp>
        <p:sp>
          <p:nvSpPr>
            <p:cNvPr id="13" name="Freeform 138"/>
            <p:cNvSpPr/>
            <p:nvPr>
              <p:custDataLst>
                <p:tags r:id="rId6"/>
              </p:custDataLst>
            </p:nvPr>
          </p:nvSpPr>
          <p:spPr bwMode="auto">
            <a:xfrm>
              <a:off x="4596" y="2501"/>
              <a:ext cx="2293" cy="4096"/>
            </a:xfrm>
            <a:custGeom>
              <a:avLst/>
              <a:gdLst>
                <a:gd name="T0" fmla="*/ 0 w 343"/>
                <a:gd name="T1" fmla="*/ 0 h 538"/>
                <a:gd name="T2" fmla="*/ 0 w 343"/>
                <a:gd name="T3" fmla="*/ 538 h 538"/>
                <a:gd name="T4" fmla="*/ 343 w 343"/>
                <a:gd name="T5" fmla="*/ 446 h 538"/>
                <a:gd name="T6" fmla="*/ 0 w 343"/>
                <a:gd name="T7" fmla="*/ 0 h 538"/>
              </a:gdLst>
              <a:ahLst/>
              <a:cxnLst>
                <a:cxn ang="0">
                  <a:pos x="T0" y="T1"/>
                </a:cxn>
                <a:cxn ang="0">
                  <a:pos x="T2" y="T3"/>
                </a:cxn>
                <a:cxn ang="0">
                  <a:pos x="T4" y="T5"/>
                </a:cxn>
                <a:cxn ang="0">
                  <a:pos x="T6" y="T7"/>
                </a:cxn>
              </a:cxnLst>
              <a:rect l="0" t="0" r="r" b="b"/>
              <a:pathLst>
                <a:path w="343" h="538">
                  <a:moveTo>
                    <a:pt x="0" y="0"/>
                  </a:moveTo>
                  <a:lnTo>
                    <a:pt x="0" y="538"/>
                  </a:lnTo>
                  <a:lnTo>
                    <a:pt x="343" y="446"/>
                  </a:lnTo>
                  <a:lnTo>
                    <a:pt x="0" y="0"/>
                  </a:lnTo>
                  <a:close/>
                </a:path>
              </a:pathLst>
            </a:custGeom>
            <a:solidFill>
              <a:srgbClr val="00E4FF">
                <a:lumMod val="75000"/>
              </a:srgbClr>
            </a:solidFill>
            <a:ln>
              <a:noFill/>
            </a:ln>
          </p:spPr>
          <p:txBody>
            <a:bodyPr vert="horz" wrap="square" lIns="45715" tIns="22857" rIns="45715" bIns="22857" numCol="1" anchor="t" anchorCtr="0" compatLnSpc="1"/>
            <a:lstStyle/>
            <a:p>
              <a:pPr>
                <a:lnSpc>
                  <a:spcPct val="120000"/>
                </a:lnSpc>
              </a:pPr>
              <a:endParaRPr lang="en-US" sz="900">
                <a:latin typeface="微软雅黑" panose="020B0503020204020204" charset="-122"/>
                <a:ea typeface="微软雅黑" panose="020B0503020204020204" charset="-122"/>
              </a:endParaRPr>
            </a:p>
          </p:txBody>
        </p:sp>
        <p:sp>
          <p:nvSpPr>
            <p:cNvPr id="14" name="Freeform 139"/>
            <p:cNvSpPr/>
            <p:nvPr>
              <p:custDataLst>
                <p:tags r:id="rId7"/>
              </p:custDataLst>
            </p:nvPr>
          </p:nvSpPr>
          <p:spPr bwMode="auto">
            <a:xfrm>
              <a:off x="2338" y="2501"/>
              <a:ext cx="2286" cy="4096"/>
            </a:xfrm>
            <a:custGeom>
              <a:avLst/>
              <a:gdLst>
                <a:gd name="T0" fmla="*/ 0 w 342"/>
                <a:gd name="T1" fmla="*/ 446 h 538"/>
                <a:gd name="T2" fmla="*/ 342 w 342"/>
                <a:gd name="T3" fmla="*/ 538 h 538"/>
                <a:gd name="T4" fmla="*/ 342 w 342"/>
                <a:gd name="T5" fmla="*/ 0 h 538"/>
                <a:gd name="T6" fmla="*/ 0 w 342"/>
                <a:gd name="T7" fmla="*/ 446 h 538"/>
              </a:gdLst>
              <a:ahLst/>
              <a:cxnLst>
                <a:cxn ang="0">
                  <a:pos x="T0" y="T1"/>
                </a:cxn>
                <a:cxn ang="0">
                  <a:pos x="T2" y="T3"/>
                </a:cxn>
                <a:cxn ang="0">
                  <a:pos x="T4" y="T5"/>
                </a:cxn>
                <a:cxn ang="0">
                  <a:pos x="T6" y="T7"/>
                </a:cxn>
              </a:cxnLst>
              <a:rect l="0" t="0" r="r" b="b"/>
              <a:pathLst>
                <a:path w="342" h="538">
                  <a:moveTo>
                    <a:pt x="0" y="446"/>
                  </a:moveTo>
                  <a:lnTo>
                    <a:pt x="342" y="538"/>
                  </a:lnTo>
                  <a:lnTo>
                    <a:pt x="342" y="0"/>
                  </a:lnTo>
                  <a:lnTo>
                    <a:pt x="0" y="446"/>
                  </a:lnTo>
                  <a:close/>
                </a:path>
              </a:pathLst>
            </a:custGeom>
            <a:solidFill>
              <a:srgbClr val="00E4FF"/>
            </a:solidFill>
            <a:ln>
              <a:noFill/>
            </a:ln>
          </p:spPr>
          <p:txBody>
            <a:bodyPr vert="horz" wrap="square" lIns="45715" tIns="22857" rIns="45715" bIns="22857" numCol="1" anchor="t" anchorCtr="0" compatLnSpc="1"/>
            <a:lstStyle/>
            <a:p>
              <a:pPr>
                <a:lnSpc>
                  <a:spcPct val="120000"/>
                </a:lnSpc>
              </a:pPr>
              <a:endParaRPr lang="en-US" sz="900" dirty="0">
                <a:latin typeface="微软雅黑" panose="020B0503020204020204" charset="-122"/>
                <a:ea typeface="微软雅黑" panose="020B0503020204020204" charset="-122"/>
              </a:endParaRPr>
            </a:p>
          </p:txBody>
        </p:sp>
        <p:sp>
          <p:nvSpPr>
            <p:cNvPr id="15" name="文本框 14"/>
            <p:cNvSpPr txBox="1"/>
            <p:nvPr/>
          </p:nvSpPr>
          <p:spPr>
            <a:xfrm rot="840000">
              <a:off x="1679" y="7109"/>
              <a:ext cx="2464" cy="1123"/>
            </a:xfrm>
            <a:prstGeom prst="rect">
              <a:avLst/>
            </a:prstGeom>
            <a:noFill/>
          </p:spPr>
          <p:txBody>
            <a:bodyPr wrap="square" rtlCol="0">
              <a:spAutoFit/>
            </a:bodyPr>
            <a:lstStyle/>
            <a:p>
              <a:pPr algn="ctr"/>
              <a:r>
                <a:rPr lang="zh-CN" b="1">
                  <a:solidFill>
                    <a:srgbClr val="4334CB"/>
                  </a:solidFill>
                  <a:latin typeface="微软雅黑" panose="020B0503020204020204" charset="-122"/>
                  <a:ea typeface="微软雅黑" panose="020B0503020204020204" charset="-122"/>
                  <a:cs typeface="微软雅黑" panose="020B0503020204020204" charset="-122"/>
                  <a:sym typeface="+mn-ea"/>
                </a:rPr>
                <a:t>房地产行业</a:t>
              </a:r>
              <a:endParaRPr lang="zh-CN" b="1">
                <a:solidFill>
                  <a:srgbClr val="4334CB"/>
                </a:solidFill>
                <a:latin typeface="微软雅黑" panose="020B0503020204020204" charset="-122"/>
                <a:ea typeface="微软雅黑" panose="020B0503020204020204" charset="-122"/>
                <a:cs typeface="微软雅黑" panose="020B0503020204020204" charset="-122"/>
                <a:sym typeface="+mn-ea"/>
              </a:endParaRPr>
            </a:p>
            <a:p>
              <a:pPr algn="ctr"/>
              <a:r>
                <a:rPr lang="zh-CN" b="1">
                  <a:solidFill>
                    <a:srgbClr val="4334CB"/>
                  </a:solidFill>
                  <a:latin typeface="微软雅黑" panose="020B0503020204020204" charset="-122"/>
                  <a:ea typeface="微软雅黑" panose="020B0503020204020204" charset="-122"/>
                  <a:cs typeface="微软雅黑" panose="020B0503020204020204" charset="-122"/>
                  <a:sym typeface="+mn-ea"/>
                </a:rPr>
                <a:t>一体化管理</a:t>
              </a:r>
              <a:endParaRPr lang="zh-CN" altLang="en-US" b="1">
                <a:solidFill>
                  <a:srgbClr val="4334CB"/>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nvSpPr>
          <p:spPr>
            <a:xfrm rot="900000">
              <a:off x="2446" y="4268"/>
              <a:ext cx="2747" cy="1766"/>
            </a:xfrm>
            <a:prstGeom prst="rect">
              <a:avLst/>
            </a:prstGeom>
            <a:noFill/>
          </p:spPr>
          <p:txBody>
            <a:bodyPr wrap="square" rtlCol="0" anchor="t">
              <a:spAutoFit/>
            </a:bodyPr>
            <a:lstStyle/>
            <a:p>
              <a:pPr algn="ctr"/>
              <a:r>
                <a:rPr lang="zh-CN" sz="2000" b="1">
                  <a:solidFill>
                    <a:srgbClr val="4334CB"/>
                  </a:solidFill>
                  <a:latin typeface="微软雅黑" panose="020B0503020204020204" charset="-122"/>
                  <a:ea typeface="微软雅黑" panose="020B0503020204020204" charset="-122"/>
                  <a:cs typeface="微软雅黑" panose="020B0503020204020204" charset="-122"/>
                  <a:sym typeface="+mn-ea"/>
                </a:rPr>
                <a:t>土地</a:t>
              </a:r>
              <a:endParaRPr lang="zh-CN" sz="2000" b="1">
                <a:solidFill>
                  <a:srgbClr val="4334CB"/>
                </a:solidFill>
                <a:latin typeface="微软雅黑" panose="020B0503020204020204" charset="-122"/>
                <a:ea typeface="微软雅黑" panose="020B0503020204020204" charset="-122"/>
                <a:cs typeface="微软雅黑" panose="020B0503020204020204" charset="-122"/>
                <a:sym typeface="+mn-ea"/>
              </a:endParaRPr>
            </a:p>
            <a:p>
              <a:pPr algn="ctr"/>
              <a:r>
                <a:rPr lang="zh-CN" sz="2000" b="1">
                  <a:solidFill>
                    <a:srgbClr val="4334CB"/>
                  </a:solidFill>
                  <a:latin typeface="微软雅黑" panose="020B0503020204020204" charset="-122"/>
                  <a:ea typeface="微软雅黑" panose="020B0503020204020204" charset="-122"/>
                  <a:cs typeface="微软雅黑" panose="020B0503020204020204" charset="-122"/>
                  <a:sym typeface="+mn-ea"/>
                </a:rPr>
                <a:t>增值税</a:t>
              </a:r>
              <a:endParaRPr lang="zh-CN" sz="2000" b="1">
                <a:solidFill>
                  <a:srgbClr val="4334CB"/>
                </a:solidFill>
                <a:latin typeface="微软雅黑" panose="020B0503020204020204" charset="-122"/>
                <a:ea typeface="微软雅黑" panose="020B0503020204020204" charset="-122"/>
                <a:cs typeface="微软雅黑" panose="020B0503020204020204" charset="-122"/>
                <a:sym typeface="+mn-ea"/>
              </a:endParaRPr>
            </a:p>
            <a:p>
              <a:pPr algn="ctr"/>
              <a:r>
                <a:rPr lang="zh-CN" sz="2000" b="1">
                  <a:solidFill>
                    <a:srgbClr val="4334CB"/>
                  </a:solidFill>
                  <a:latin typeface="微软雅黑" panose="020B0503020204020204" charset="-122"/>
                  <a:ea typeface="微软雅黑" panose="020B0503020204020204" charset="-122"/>
                  <a:cs typeface="微软雅黑" panose="020B0503020204020204" charset="-122"/>
                  <a:sym typeface="+mn-ea"/>
                </a:rPr>
                <a:t>清算软件</a:t>
              </a:r>
              <a:endParaRPr lang="zh-CN" altLang="en-US" sz="2000" b="1">
                <a:solidFill>
                  <a:srgbClr val="4334CB"/>
                </a:solidFill>
                <a:latin typeface="微软雅黑" panose="020B0503020204020204" charset="-122"/>
                <a:ea typeface="微软雅黑" panose="020B0503020204020204" charset="-122"/>
                <a:cs typeface="微软雅黑" panose="020B0503020204020204" charset="-122"/>
                <a:sym typeface="+mn-ea"/>
              </a:endParaRPr>
            </a:p>
          </p:txBody>
        </p:sp>
        <p:pic>
          <p:nvPicPr>
            <p:cNvPr id="18" name="图片 17" descr="templates\docerresourceshop\icons\\343435383137313b333633343638303bb7bfd7d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640000">
              <a:off x="5497" y="6999"/>
              <a:ext cx="1440" cy="1440"/>
            </a:xfrm>
            <a:prstGeom prst="rect">
              <a:avLst/>
            </a:prstGeom>
          </p:spPr>
        </p:pic>
        <p:pic>
          <p:nvPicPr>
            <p:cNvPr id="19" name="图片 18" descr="templates\docerresourceshop\icons\\32303236373537373b32303238313230333bc8edbcfe"/>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640000">
              <a:off x="4940" y="4662"/>
              <a:ext cx="1004" cy="1004"/>
            </a:xfrm>
            <a:prstGeom prst="rect">
              <a:avLst/>
            </a:prstGeom>
          </p:spPr>
        </p:pic>
      </p:grpSp>
      <p:cxnSp>
        <p:nvCxnSpPr>
          <p:cNvPr id="35" name="直接连接符 34" descr="e7d195523061f1c0c30ee18c1b05f65d12b38e2533cb2ccdAE0CC34CB5CBEBFAEC353FED4DECE97C3E379FD1D933F5E4DC18EF8EA6B7A1130D5F6DE9DD2BE4B0A8C9126ACE5083D1F5A9E323B29CCFC719943B77D863AB77335A00C842BF524346F6D4332DECCD964A90C37CF4A03A8F8C29A883A4D7151BA9DF98E99B9AC939A418790FFD843C21"/>
          <p:cNvCxnSpPr/>
          <p:nvPr/>
        </p:nvCxnSpPr>
        <p:spPr>
          <a:xfrm>
            <a:off x="4215130" y="1472565"/>
            <a:ext cx="3109595" cy="5080"/>
          </a:xfrm>
          <a:prstGeom prst="line">
            <a:avLst/>
          </a:prstGeom>
          <a:noFill/>
          <a:ln w="19050" cap="flat" cmpd="sng" algn="ctr">
            <a:gradFill flip="none" rotWithShape="1">
              <a:gsLst>
                <a:gs pos="0">
                  <a:sysClr val="window" lastClr="FFFFFF">
                    <a:alpha val="0"/>
                  </a:sysClr>
                </a:gs>
                <a:gs pos="50000">
                  <a:sysClr val="window" lastClr="FFFFFF"/>
                </a:gs>
                <a:gs pos="100000">
                  <a:sysClr val="window" lastClr="FFFFFF">
                    <a:alpha val="0"/>
                  </a:sysClr>
                </a:gs>
              </a:gsLst>
              <a:lin ang="0" scaled="1"/>
              <a:tileRect/>
            </a:gradFill>
            <a:prstDash val="solid"/>
            <a:miter lim="800000"/>
          </a:ln>
          <a:effectLst/>
        </p:spPr>
      </p:cxn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600202" y="101886"/>
            <a:ext cx="28371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4.2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下一步计划之二</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9" name="文本框 8"/>
          <p:cNvSpPr txBox="1"/>
          <p:nvPr/>
        </p:nvSpPr>
        <p:spPr>
          <a:xfrm>
            <a:off x="1128395" y="927100"/>
            <a:ext cx="9591040" cy="460375"/>
          </a:xfrm>
          <a:prstGeom prst="rect">
            <a:avLst/>
          </a:prstGeom>
          <a:noFill/>
          <a:ln w="9525">
            <a:noFill/>
          </a:ln>
        </p:spPr>
        <p:txBody>
          <a:bodyPr wrap="square">
            <a:spAutoFit/>
          </a:bodyPr>
          <a:lstStyle/>
          <a:p>
            <a:pPr indent="0" algn="ctr"/>
            <a:r>
              <a:rPr lang="zh-CN" sz="2400" b="1" dirty="0">
                <a:solidFill>
                  <a:srgbClr val="11CBF4"/>
                </a:solidFill>
                <a:latin typeface="微软雅黑" panose="020B0503020204020204" charset="-122"/>
                <a:ea typeface="微软雅黑" panose="020B0503020204020204" charset="-122"/>
              </a:rPr>
              <a:t>发挥“税收大数据”驱动力量，实现“以税咨政”精准化</a:t>
            </a:r>
            <a:endParaRPr lang="zh-CN" sz="2400" b="1" dirty="0">
              <a:solidFill>
                <a:srgbClr val="11CBF4"/>
              </a:solidFill>
              <a:latin typeface="微软雅黑" panose="020B0503020204020204" charset="-122"/>
              <a:ea typeface="微软雅黑" panose="020B0503020204020204" charset="-122"/>
            </a:endParaRPr>
          </a:p>
        </p:txBody>
      </p:sp>
      <p:cxnSp>
        <p:nvCxnSpPr>
          <p:cNvPr id="35" name="直接连接符 34" descr="e7d195523061f1c0c30ee18c1b05f65d12b38e2533cb2ccdAE0CC34CB5CBEBFAEC353FED4DECE97C3E379FD1D933F5E4DC18EF8EA6B7A1130D5F6DE9DD2BE4B0A8C9126ACE5083D1F5A9E323B29CCFC719943B77D863AB77335A00C842BF524346F6D4332DECCD964A90C37CF4A03A8F8C29A883A4D7151BA9DF98E99B9AC939A418790FFD843C21"/>
          <p:cNvCxnSpPr/>
          <p:nvPr/>
        </p:nvCxnSpPr>
        <p:spPr>
          <a:xfrm>
            <a:off x="4215130" y="1472565"/>
            <a:ext cx="3109595" cy="5080"/>
          </a:xfrm>
          <a:prstGeom prst="line">
            <a:avLst/>
          </a:prstGeom>
          <a:noFill/>
          <a:ln w="19050" cap="flat" cmpd="sng" algn="ctr">
            <a:gradFill flip="none" rotWithShape="1">
              <a:gsLst>
                <a:gs pos="0">
                  <a:sysClr val="window" lastClr="FFFFFF">
                    <a:alpha val="0"/>
                  </a:sysClr>
                </a:gs>
                <a:gs pos="50000">
                  <a:sysClr val="window" lastClr="FFFFFF"/>
                </a:gs>
                <a:gs pos="100000">
                  <a:sysClr val="window" lastClr="FFFFFF">
                    <a:alpha val="0"/>
                  </a:sysClr>
                </a:gs>
              </a:gsLst>
              <a:lin ang="0" scaled="1"/>
              <a:tileRect/>
            </a:gradFill>
            <a:prstDash val="solid"/>
            <a:miter lim="800000"/>
          </a:ln>
          <a:effectLst/>
        </p:spPr>
      </p:cxnSp>
      <p:pic>
        <p:nvPicPr>
          <p:cNvPr id="254" name="图形 2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88305" y="2418080"/>
            <a:ext cx="5708015" cy="3308985"/>
          </a:xfrm>
          <a:prstGeom prst="rect">
            <a:avLst/>
          </a:prstGeom>
        </p:spPr>
      </p:pic>
      <p:sp>
        <p:nvSpPr>
          <p:cNvPr id="100" name="文本框 99"/>
          <p:cNvSpPr txBox="1"/>
          <p:nvPr/>
        </p:nvSpPr>
        <p:spPr>
          <a:xfrm>
            <a:off x="5648643" y="2574290"/>
            <a:ext cx="5300980" cy="2861310"/>
          </a:xfrm>
          <a:prstGeom prst="rect">
            <a:avLst/>
          </a:prstGeom>
          <a:noFill/>
          <a:ln w="9525">
            <a:noFill/>
          </a:ln>
        </p:spPr>
        <p:txBody>
          <a:bodyPr wrap="square">
            <a:spAutoFit/>
          </a:bodyPr>
          <a:lstStyle/>
          <a:p>
            <a:pPr indent="508000" algn="just" fontAlgn="auto">
              <a:extLst>
                <a:ext uri="{35155182-B16C-46BC-9424-99874614C6A1}">
                  <wpsdc:indentchars xmlns:wpsdc="http://www.wps.cn/officeDocument/2017/drawingmlCustomData" val="200" checksum="282533468"/>
                </a:ext>
              </a:extLst>
            </a:pPr>
            <a:r>
              <a:rPr lang="zh-CN" sz="2000" b="1">
                <a:solidFill>
                  <a:schemeClr val="bg1">
                    <a:lumMod val="95000"/>
                  </a:schemeClr>
                </a:solidFill>
                <a:latin typeface="微软雅黑" panose="020B0503020204020204" charset="-122"/>
                <a:ea typeface="微软雅黑" panose="020B0503020204020204" charset="-122"/>
                <a:cs typeface="微软雅黑" panose="020B0503020204020204" charset="-122"/>
              </a:rPr>
              <a:t>经济冷暖“税”先知，一份数据扎实、分析有力的报告，能够成为服务大局、促进经济社会发展的重要力量。在通过房地产一体化管理平台开展数据采集、关联及项目跟踪管理的基础上，通过大数据分析整合，生成房地产行业分析报告，为行业发展趋势分析、税收预测等提供数据支撑，充分挖掘数字背后的行业征管潜力，进一步提升税收分析的准确度与时效性，发挥好“以税咨政”效能。</a:t>
            </a:r>
            <a:endParaRPr lang="zh-CN" sz="2000" b="1">
              <a:solidFill>
                <a:schemeClr val="bg1">
                  <a:lumMod val="95000"/>
                </a:schemeClr>
              </a:solidFill>
              <a:latin typeface="微软雅黑" panose="020B0503020204020204" charset="-122"/>
              <a:ea typeface="微软雅黑" panose="020B0503020204020204" charset="-122"/>
              <a:cs typeface="微软雅黑" panose="020B0503020204020204" charset="-122"/>
            </a:endParaRPr>
          </a:p>
        </p:txBody>
      </p:sp>
      <p:pic>
        <p:nvPicPr>
          <p:cNvPr id="4" name="图片 3" descr="templates\docerresourceshop\icons\\303b343132373831373bcfd4cabec6f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9295" y="2385060"/>
            <a:ext cx="1564005" cy="1564005"/>
          </a:xfrm>
          <a:prstGeom prst="rect">
            <a:avLst/>
          </a:prstGeom>
        </p:spPr>
      </p:pic>
      <p:sp>
        <p:nvSpPr>
          <p:cNvPr id="5" name="文本框 4"/>
          <p:cNvSpPr txBox="1"/>
          <p:nvPr/>
        </p:nvSpPr>
        <p:spPr>
          <a:xfrm>
            <a:off x="1845945" y="2706370"/>
            <a:ext cx="1831340" cy="645160"/>
          </a:xfrm>
          <a:prstGeom prst="rect">
            <a:avLst/>
          </a:prstGeom>
          <a:noFill/>
        </p:spPr>
        <p:txBody>
          <a:bodyPr wrap="square" rtlCol="0" anchor="t">
            <a:spAutoFit/>
          </a:bodyPr>
          <a:lstStyle/>
          <a:p>
            <a:pPr algn="ctr"/>
            <a:r>
              <a:rPr lang="zh-CN" b="1">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房开建安</a:t>
            </a:r>
            <a:endParaRPr lang="zh-CN" b="1">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endParaRPr>
          </a:p>
          <a:p>
            <a:pPr algn="ctr"/>
            <a:r>
              <a:rPr lang="zh-CN" b="1">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一体化平台</a:t>
            </a:r>
            <a:endParaRPr lang="zh-CN" altLang="en-US" b="1">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6" name="下箭头 5"/>
          <p:cNvSpPr/>
          <p:nvPr/>
        </p:nvSpPr>
        <p:spPr>
          <a:xfrm>
            <a:off x="2555240" y="3999865"/>
            <a:ext cx="422275" cy="822325"/>
          </a:xfrm>
          <a:prstGeom prst="downArrow">
            <a:avLst/>
          </a:prstGeom>
          <a:solidFill>
            <a:srgbClr val="11CB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805305" y="4946650"/>
            <a:ext cx="3080385" cy="1014730"/>
          </a:xfrm>
          <a:prstGeom prst="rect">
            <a:avLst/>
          </a:prstGeom>
          <a:noFill/>
        </p:spPr>
        <p:txBody>
          <a:bodyPr wrap="square" rtlCol="0" anchor="t">
            <a:spAutoFit/>
          </a:bodyPr>
          <a:lstStyle/>
          <a:p>
            <a:r>
              <a:rPr lang="zh-CN" sz="2000" b="1" dirty="0" smtClean="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生成</a:t>
            </a:r>
            <a:r>
              <a:rPr lang="zh-CN" sz="2000" b="1"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房地产行业分析</a:t>
            </a:r>
            <a:r>
              <a:rPr lang="zh-CN" sz="2000" b="1" dirty="0" smtClean="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报告</a:t>
            </a:r>
            <a:endParaRPr lang="en-US" altLang="zh-CN" sz="2000" b="1" dirty="0" smtClean="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endParaRPr>
          </a:p>
          <a:p>
            <a:r>
              <a:rPr lang="zh-CN" altLang="en-US" sz="2000" b="1" dirty="0" smtClean="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行业趋势分析，充分挖掘数字背后的行业征管潜力</a:t>
            </a:r>
            <a:endParaRPr lang="zh-CN" altLang="en-US" sz="2000" b="1" dirty="0" smtClean="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descr="templates\docerresourceshop\icons\\32313535333638393b32313535333637383bb1a8b8e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7141" y="4962713"/>
            <a:ext cx="548005" cy="548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1" cstate="screen">
            <a:extLst>
              <a:ext uri="{BEBA8EAE-BF5A-486C-A8C5-ECC9F3942E4B}">
                <a14:imgProps xmlns:a14="http://schemas.microsoft.com/office/drawing/2010/main">
                  <a14:imgLayer r:embed="rId2">
                    <a14:imgEffect>
                      <a14:brightnessContrast contrast="-20000"/>
                    </a14:imgEffect>
                  </a14:imgLayer>
                </a14:imgProps>
              </a:ext>
            </a:extLst>
          </a:blip>
          <a:srcRect l="8350" t="524" r="8350" b="1075"/>
          <a:stretch>
            <a:fillRect/>
          </a:stretch>
        </p:blipFill>
        <p:spPr>
          <a:xfrm>
            <a:off x="-19030" y="1740247"/>
            <a:ext cx="12192000" cy="2492010"/>
          </a:xfrm>
          <a:prstGeom prst="rect">
            <a:avLst/>
          </a:prstGeom>
        </p:spPr>
      </p:pic>
      <p:sp>
        <p:nvSpPr>
          <p:cNvPr id="17" name="任意多边形 16"/>
          <p:cNvSpPr/>
          <p:nvPr/>
        </p:nvSpPr>
        <p:spPr>
          <a:xfrm flipV="1">
            <a:off x="3501064" y="1103556"/>
            <a:ext cx="5189873" cy="4504335"/>
          </a:xfrm>
          <a:custGeom>
            <a:avLst/>
            <a:gdLst>
              <a:gd name="connsiteX0" fmla="*/ 2727548 w 5189873"/>
              <a:gd name="connsiteY0" fmla="*/ 1510371 h 4504335"/>
              <a:gd name="connsiteX1" fmla="*/ 3461308 w 5189873"/>
              <a:gd name="connsiteY1" fmla="*/ 1510371 h 4504335"/>
              <a:gd name="connsiteX2" fmla="*/ 2958996 w 5189873"/>
              <a:gd name="connsiteY2" fmla="*/ 640341 h 4504335"/>
              <a:gd name="connsiteX3" fmla="*/ 2960975 w 5189873"/>
              <a:gd name="connsiteY3" fmla="*/ 636913 h 4504335"/>
              <a:gd name="connsiteX4" fmla="*/ 2594937 w 5189873"/>
              <a:gd name="connsiteY4" fmla="*/ 0 h 4504335"/>
              <a:gd name="connsiteX5" fmla="*/ 1725790 w 5189873"/>
              <a:gd name="connsiteY5" fmla="*/ 1505405 h 4504335"/>
              <a:gd name="connsiteX6" fmla="*/ 2459551 w 5189873"/>
              <a:gd name="connsiteY6" fmla="*/ 1505406 h 4504335"/>
              <a:gd name="connsiteX7" fmla="*/ 2592116 w 5189873"/>
              <a:gd name="connsiteY7" fmla="*/ 1275797 h 4504335"/>
              <a:gd name="connsiteX8" fmla="*/ 5189873 w 5189873"/>
              <a:gd name="connsiteY8" fmla="*/ 4504335 h 4504335"/>
              <a:gd name="connsiteX9" fmla="*/ 5187527 w 5189873"/>
              <a:gd name="connsiteY9" fmla="*/ 4500271 h 4504335"/>
              <a:gd name="connsiteX10" fmla="*/ 5189873 w 5189873"/>
              <a:gd name="connsiteY10" fmla="*/ 4500271 h 4504335"/>
              <a:gd name="connsiteX11" fmla="*/ 4821309 w 5189873"/>
              <a:gd name="connsiteY11" fmla="*/ 3864816 h 4504335"/>
              <a:gd name="connsiteX12" fmla="*/ 4820647 w 5189873"/>
              <a:gd name="connsiteY12" fmla="*/ 3864816 h 4504335"/>
              <a:gd name="connsiteX13" fmla="*/ 4676399 w 5189873"/>
              <a:gd name="connsiteY13" fmla="*/ 3614971 h 4504335"/>
              <a:gd name="connsiteX14" fmla="*/ 3942638 w 5189873"/>
              <a:gd name="connsiteY14" fmla="*/ 3614971 h 4504335"/>
              <a:gd name="connsiteX15" fmla="*/ 4086886 w 5189873"/>
              <a:gd name="connsiteY15" fmla="*/ 3864816 h 4504335"/>
              <a:gd name="connsiteX16" fmla="*/ 1097345 w 5189873"/>
              <a:gd name="connsiteY16" fmla="*/ 3864816 h 4504335"/>
              <a:gd name="connsiteX17" fmla="*/ 1241593 w 5189873"/>
              <a:gd name="connsiteY17" fmla="*/ 3614971 h 4504335"/>
              <a:gd name="connsiteX18" fmla="*/ 507833 w 5189873"/>
              <a:gd name="connsiteY18" fmla="*/ 3614971 h 4504335"/>
              <a:gd name="connsiteX19" fmla="*/ 0 w 5189873"/>
              <a:gd name="connsiteY19" fmla="*/ 4494561 h 4504335"/>
              <a:gd name="connsiteX20" fmla="*/ 3315 w 5189873"/>
              <a:gd name="connsiteY20" fmla="*/ 4494555 h 4504335"/>
              <a:gd name="connsiteX21" fmla="*/ 0 w 5189873"/>
              <a:gd name="connsiteY21" fmla="*/ 4500271 h 4504335"/>
              <a:gd name="connsiteX22" fmla="*/ 4453766 w 5189873"/>
              <a:gd name="connsiteY22" fmla="*/ 4500271 h 4504335"/>
              <a:gd name="connsiteX23" fmla="*/ 4455271 w 5189873"/>
              <a:gd name="connsiteY23" fmla="*/ 4502876 h 450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89873" h="4504335">
                <a:moveTo>
                  <a:pt x="2727548" y="1510371"/>
                </a:moveTo>
                <a:lnTo>
                  <a:pt x="3461308" y="1510371"/>
                </a:lnTo>
                <a:lnTo>
                  <a:pt x="2958996" y="640341"/>
                </a:lnTo>
                <a:lnTo>
                  <a:pt x="2960975" y="636913"/>
                </a:lnTo>
                <a:lnTo>
                  <a:pt x="2594937" y="0"/>
                </a:lnTo>
                <a:lnTo>
                  <a:pt x="1725790" y="1505405"/>
                </a:lnTo>
                <a:lnTo>
                  <a:pt x="2459551" y="1505406"/>
                </a:lnTo>
                <a:lnTo>
                  <a:pt x="2592116" y="1275797"/>
                </a:lnTo>
                <a:close/>
                <a:moveTo>
                  <a:pt x="5189873" y="4504335"/>
                </a:moveTo>
                <a:lnTo>
                  <a:pt x="5187527" y="4500271"/>
                </a:lnTo>
                <a:lnTo>
                  <a:pt x="5189873" y="4500271"/>
                </a:lnTo>
                <a:lnTo>
                  <a:pt x="4821309" y="3864816"/>
                </a:lnTo>
                <a:lnTo>
                  <a:pt x="4820647" y="3864816"/>
                </a:lnTo>
                <a:lnTo>
                  <a:pt x="4676399" y="3614971"/>
                </a:lnTo>
                <a:lnTo>
                  <a:pt x="3942638" y="3614971"/>
                </a:lnTo>
                <a:lnTo>
                  <a:pt x="4086886" y="3864816"/>
                </a:lnTo>
                <a:lnTo>
                  <a:pt x="1097345" y="3864816"/>
                </a:lnTo>
                <a:lnTo>
                  <a:pt x="1241593" y="3614971"/>
                </a:lnTo>
                <a:lnTo>
                  <a:pt x="507833" y="3614971"/>
                </a:lnTo>
                <a:lnTo>
                  <a:pt x="0" y="4494561"/>
                </a:lnTo>
                <a:lnTo>
                  <a:pt x="3315" y="4494555"/>
                </a:lnTo>
                <a:lnTo>
                  <a:pt x="0" y="4500271"/>
                </a:lnTo>
                <a:lnTo>
                  <a:pt x="4453766" y="4500271"/>
                </a:lnTo>
                <a:lnTo>
                  <a:pt x="4455271" y="4502876"/>
                </a:lnTo>
                <a:close/>
              </a:path>
            </a:pathLst>
          </a:custGeom>
          <a:solidFill>
            <a:srgbClr val="00B0F0">
              <a:alpha val="60000"/>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等腰三角形 18"/>
          <p:cNvSpPr/>
          <p:nvPr/>
        </p:nvSpPr>
        <p:spPr>
          <a:xfrm flipV="1">
            <a:off x="3262868" y="983131"/>
            <a:ext cx="5666262" cy="4884708"/>
          </a:xfrm>
          <a:custGeom>
            <a:avLst/>
            <a:gdLst>
              <a:gd name="connsiteX0" fmla="*/ 0 w 5666262"/>
              <a:gd name="connsiteY0" fmla="*/ 4884708 h 4884708"/>
              <a:gd name="connsiteX1" fmla="*/ 2833131 w 5666262"/>
              <a:gd name="connsiteY1" fmla="*/ 0 h 4884708"/>
              <a:gd name="connsiteX2" fmla="*/ 5666262 w 5666262"/>
              <a:gd name="connsiteY2" fmla="*/ 4884708 h 4884708"/>
              <a:gd name="connsiteX3" fmla="*/ 0 w 5666262"/>
              <a:gd name="connsiteY3" fmla="*/ 4884708 h 4884708"/>
              <a:gd name="connsiteX0-1" fmla="*/ 0 w 5666262"/>
              <a:gd name="connsiteY0-2" fmla="*/ 4884708 h 4884708"/>
              <a:gd name="connsiteX1-3" fmla="*/ 1109107 w 5666262"/>
              <a:gd name="connsiteY1-4" fmla="*/ 2781739 h 4884708"/>
              <a:gd name="connsiteX2-5" fmla="*/ 2833131 w 5666262"/>
              <a:gd name="connsiteY2-6" fmla="*/ 0 h 4884708"/>
              <a:gd name="connsiteX3-7" fmla="*/ 5666262 w 5666262"/>
              <a:gd name="connsiteY3-8" fmla="*/ 4884708 h 4884708"/>
              <a:gd name="connsiteX4" fmla="*/ 0 w 5666262"/>
              <a:gd name="connsiteY4" fmla="*/ 4884708 h 4884708"/>
              <a:gd name="connsiteX0-9" fmla="*/ 1109107 w 5666262"/>
              <a:gd name="connsiteY0-10" fmla="*/ 2781739 h 4884708"/>
              <a:gd name="connsiteX1-11" fmla="*/ 2833131 w 5666262"/>
              <a:gd name="connsiteY1-12" fmla="*/ 0 h 4884708"/>
              <a:gd name="connsiteX2-13" fmla="*/ 5666262 w 5666262"/>
              <a:gd name="connsiteY2-14" fmla="*/ 4884708 h 4884708"/>
              <a:gd name="connsiteX3-15" fmla="*/ 0 w 5666262"/>
              <a:gd name="connsiteY3-16" fmla="*/ 4884708 h 4884708"/>
              <a:gd name="connsiteX4-17" fmla="*/ 1200547 w 5666262"/>
              <a:gd name="connsiteY4-18" fmla="*/ 2873179 h 4884708"/>
              <a:gd name="connsiteX0-19" fmla="*/ 1109107 w 5666262"/>
              <a:gd name="connsiteY0-20" fmla="*/ 2781739 h 4884708"/>
              <a:gd name="connsiteX1-21" fmla="*/ 2833131 w 5666262"/>
              <a:gd name="connsiteY1-22" fmla="*/ 0 h 4884708"/>
              <a:gd name="connsiteX2-23" fmla="*/ 5666262 w 5666262"/>
              <a:gd name="connsiteY2-24" fmla="*/ 4884708 h 4884708"/>
              <a:gd name="connsiteX3-25" fmla="*/ 0 w 5666262"/>
              <a:gd name="connsiteY3-26" fmla="*/ 4884708 h 4884708"/>
              <a:gd name="connsiteX4-27" fmla="*/ 1200547 w 5666262"/>
              <a:gd name="connsiteY4-28" fmla="*/ 2873179 h 4884708"/>
              <a:gd name="connsiteX0-29" fmla="*/ 1109107 w 5666262"/>
              <a:gd name="connsiteY0-30" fmla="*/ 2781739 h 4884708"/>
              <a:gd name="connsiteX1-31" fmla="*/ 2833131 w 5666262"/>
              <a:gd name="connsiteY1-32" fmla="*/ 0 h 4884708"/>
              <a:gd name="connsiteX2-33" fmla="*/ 5666262 w 5666262"/>
              <a:gd name="connsiteY2-34" fmla="*/ 4884708 h 4884708"/>
              <a:gd name="connsiteX3-35" fmla="*/ 0 w 5666262"/>
              <a:gd name="connsiteY3-36" fmla="*/ 4884708 h 4884708"/>
              <a:gd name="connsiteX4-37" fmla="*/ 1200547 w 5666262"/>
              <a:gd name="connsiteY4-38" fmla="*/ 2873179 h 4884708"/>
              <a:gd name="connsiteX0-39" fmla="*/ 1775857 w 5666262"/>
              <a:gd name="connsiteY0-40" fmla="*/ 1838764 h 4884708"/>
              <a:gd name="connsiteX1-41" fmla="*/ 2833131 w 5666262"/>
              <a:gd name="connsiteY1-42" fmla="*/ 0 h 4884708"/>
              <a:gd name="connsiteX2-43" fmla="*/ 5666262 w 5666262"/>
              <a:gd name="connsiteY2-44" fmla="*/ 4884708 h 4884708"/>
              <a:gd name="connsiteX3-45" fmla="*/ 0 w 5666262"/>
              <a:gd name="connsiteY3-46" fmla="*/ 4884708 h 4884708"/>
              <a:gd name="connsiteX4-47" fmla="*/ 1200547 w 5666262"/>
              <a:gd name="connsiteY4-48" fmla="*/ 2873179 h 4884708"/>
              <a:gd name="connsiteX0-49" fmla="*/ 1756807 w 5666262"/>
              <a:gd name="connsiteY0-50" fmla="*/ 1838764 h 4884708"/>
              <a:gd name="connsiteX1-51" fmla="*/ 2833131 w 5666262"/>
              <a:gd name="connsiteY1-52" fmla="*/ 0 h 4884708"/>
              <a:gd name="connsiteX2-53" fmla="*/ 5666262 w 5666262"/>
              <a:gd name="connsiteY2-54" fmla="*/ 4884708 h 4884708"/>
              <a:gd name="connsiteX3-55" fmla="*/ 0 w 5666262"/>
              <a:gd name="connsiteY3-56" fmla="*/ 4884708 h 4884708"/>
              <a:gd name="connsiteX4-57" fmla="*/ 1200547 w 5666262"/>
              <a:gd name="connsiteY4-58" fmla="*/ 2873179 h 4884708"/>
              <a:gd name="connsiteX0-59" fmla="*/ 1737757 w 5666262"/>
              <a:gd name="connsiteY0-60" fmla="*/ 1867339 h 4884708"/>
              <a:gd name="connsiteX1-61" fmla="*/ 2833131 w 5666262"/>
              <a:gd name="connsiteY1-62" fmla="*/ 0 h 4884708"/>
              <a:gd name="connsiteX2-63" fmla="*/ 5666262 w 5666262"/>
              <a:gd name="connsiteY2-64" fmla="*/ 4884708 h 4884708"/>
              <a:gd name="connsiteX3-65" fmla="*/ 0 w 5666262"/>
              <a:gd name="connsiteY3-66" fmla="*/ 4884708 h 4884708"/>
              <a:gd name="connsiteX4-67" fmla="*/ 1200547 w 5666262"/>
              <a:gd name="connsiteY4-68" fmla="*/ 2873179 h 4884708"/>
              <a:gd name="connsiteX0-69" fmla="*/ 1737757 w 5666262"/>
              <a:gd name="connsiteY0-70" fmla="*/ 1867339 h 4884708"/>
              <a:gd name="connsiteX1-71" fmla="*/ 2833131 w 5666262"/>
              <a:gd name="connsiteY1-72" fmla="*/ 0 h 4884708"/>
              <a:gd name="connsiteX2-73" fmla="*/ 5666262 w 5666262"/>
              <a:gd name="connsiteY2-74" fmla="*/ 4884708 h 4884708"/>
              <a:gd name="connsiteX3-75" fmla="*/ 0 w 5666262"/>
              <a:gd name="connsiteY3-76" fmla="*/ 4884708 h 4884708"/>
              <a:gd name="connsiteX4-77" fmla="*/ 648097 w 5666262"/>
              <a:gd name="connsiteY4-78" fmla="*/ 3787579 h 4884708"/>
              <a:gd name="connsiteX0-79" fmla="*/ 1737757 w 5666262"/>
              <a:gd name="connsiteY0-80" fmla="*/ 1867339 h 4884708"/>
              <a:gd name="connsiteX1-81" fmla="*/ 2833131 w 5666262"/>
              <a:gd name="connsiteY1-82" fmla="*/ 0 h 4884708"/>
              <a:gd name="connsiteX2-83" fmla="*/ 5666262 w 5666262"/>
              <a:gd name="connsiteY2-84" fmla="*/ 4884708 h 4884708"/>
              <a:gd name="connsiteX3-85" fmla="*/ 0 w 5666262"/>
              <a:gd name="connsiteY3-86" fmla="*/ 4884708 h 4884708"/>
              <a:gd name="connsiteX4-87" fmla="*/ 676672 w 5666262"/>
              <a:gd name="connsiteY4-88" fmla="*/ 3749479 h 4884708"/>
              <a:gd name="connsiteX0-89" fmla="*/ 1737757 w 5666262"/>
              <a:gd name="connsiteY0-90" fmla="*/ 1867339 h 4884708"/>
              <a:gd name="connsiteX1-91" fmla="*/ 2833131 w 5666262"/>
              <a:gd name="connsiteY1-92" fmla="*/ 0 h 4884708"/>
              <a:gd name="connsiteX2-93" fmla="*/ 5666262 w 5666262"/>
              <a:gd name="connsiteY2-94" fmla="*/ 4884708 h 4884708"/>
              <a:gd name="connsiteX3-95" fmla="*/ 0 w 5666262"/>
              <a:gd name="connsiteY3-96" fmla="*/ 4884708 h 4884708"/>
              <a:gd name="connsiteX4-97" fmla="*/ 657622 w 5666262"/>
              <a:gd name="connsiteY4-98" fmla="*/ 3749479 h 488470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5666262" h="4884708">
                <a:moveTo>
                  <a:pt x="1737757" y="1867339"/>
                </a:moveTo>
                <a:lnTo>
                  <a:pt x="2833131" y="0"/>
                </a:lnTo>
                <a:lnTo>
                  <a:pt x="5666262" y="4884708"/>
                </a:lnTo>
                <a:lnTo>
                  <a:pt x="0" y="4884708"/>
                </a:lnTo>
                <a:cubicBezTo>
                  <a:pt x="404627" y="4186893"/>
                  <a:pt x="57348" y="4755243"/>
                  <a:pt x="657622" y="3749479"/>
                </a:cubicBezTo>
              </a:path>
            </a:pathLst>
          </a:custGeom>
          <a:noFill/>
          <a:ln w="19050" cap="flat">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等腰三角形 18"/>
          <p:cNvSpPr/>
          <p:nvPr/>
        </p:nvSpPr>
        <p:spPr>
          <a:xfrm rot="15360907">
            <a:off x="10409880" y="2122423"/>
            <a:ext cx="409835" cy="742415"/>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0" name="直接连接符 19"/>
          <p:cNvCxnSpPr/>
          <p:nvPr/>
        </p:nvCxnSpPr>
        <p:spPr>
          <a:xfrm flipV="1">
            <a:off x="8592221" y="316256"/>
            <a:ext cx="3667125" cy="1867412"/>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V="1">
            <a:off x="11181190" y="529550"/>
            <a:ext cx="1068484" cy="500652"/>
          </a:xfrm>
          <a:prstGeom prst="line">
            <a:avLst/>
          </a:prstGeom>
          <a:noFill/>
          <a:ln w="1905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flipV="1">
            <a:off x="10496550" y="1117178"/>
            <a:ext cx="1733697" cy="702097"/>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flipH="1">
            <a:off x="-79875" y="4681007"/>
            <a:ext cx="3757355" cy="1945089"/>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39847" y="4792663"/>
            <a:ext cx="2037293" cy="681134"/>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flipH="1">
            <a:off x="371476" y="5992316"/>
            <a:ext cx="1564897" cy="955632"/>
          </a:xfrm>
          <a:prstGeom prst="line">
            <a:avLst/>
          </a:prstGeom>
          <a:noFill/>
          <a:ln w="28575">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H="1">
            <a:off x="-49958" y="5905339"/>
            <a:ext cx="842868" cy="393236"/>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79875" y="4884309"/>
            <a:ext cx="2380939" cy="88990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flipV="1">
            <a:off x="9610612" y="-56021"/>
            <a:ext cx="1108196" cy="842691"/>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flipV="1">
            <a:off x="11134952" y="-56512"/>
            <a:ext cx="927580" cy="546097"/>
          </a:xfrm>
          <a:prstGeom prst="line">
            <a:avLst/>
          </a:prstGeom>
          <a:noFill/>
          <a:ln w="762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30" name="等腰三角形 29"/>
          <p:cNvSpPr/>
          <p:nvPr/>
        </p:nvSpPr>
        <p:spPr>
          <a:xfrm rot="15015087">
            <a:off x="9955257" y="1840582"/>
            <a:ext cx="408709" cy="55172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等腰三角形 30"/>
          <p:cNvSpPr/>
          <p:nvPr/>
        </p:nvSpPr>
        <p:spPr>
          <a:xfrm rot="4348860">
            <a:off x="798586" y="4378341"/>
            <a:ext cx="393324" cy="464849"/>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任意多边形 31"/>
          <p:cNvSpPr/>
          <p:nvPr/>
        </p:nvSpPr>
        <p:spPr>
          <a:xfrm>
            <a:off x="3253679" y="70002"/>
            <a:ext cx="5477792" cy="5467596"/>
          </a:xfrm>
          <a:custGeom>
            <a:avLst/>
            <a:gdLst>
              <a:gd name="connsiteX0" fmla="*/ 823781 w 1514580"/>
              <a:gd name="connsiteY0" fmla="*/ 1384308 h 1511761"/>
              <a:gd name="connsiteX1" fmla="*/ 842437 w 1514580"/>
              <a:gd name="connsiteY1" fmla="*/ 1508083 h 1511761"/>
              <a:gd name="connsiteX2" fmla="*/ 834719 w 1514580"/>
              <a:gd name="connsiteY2" fmla="*/ 1509260 h 1511761"/>
              <a:gd name="connsiteX3" fmla="*/ 785205 w 1514580"/>
              <a:gd name="connsiteY3" fmla="*/ 1511761 h 1511761"/>
              <a:gd name="connsiteX4" fmla="*/ 785205 w 1514580"/>
              <a:gd name="connsiteY4" fmla="*/ 1388197 h 1511761"/>
              <a:gd name="connsiteX5" fmla="*/ 690836 w 1514580"/>
              <a:gd name="connsiteY5" fmla="*/ 1384071 h 1511761"/>
              <a:gd name="connsiteX6" fmla="*/ 729376 w 1514580"/>
              <a:gd name="connsiteY6" fmla="*/ 1387956 h 1511761"/>
              <a:gd name="connsiteX7" fmla="*/ 729376 w 1514580"/>
              <a:gd name="connsiteY7" fmla="*/ 1511761 h 1511761"/>
              <a:gd name="connsiteX8" fmla="*/ 679862 w 1514580"/>
              <a:gd name="connsiteY8" fmla="*/ 1509260 h 1511761"/>
              <a:gd name="connsiteX9" fmla="*/ 672144 w 1514580"/>
              <a:gd name="connsiteY9" fmla="*/ 1508083 h 1511761"/>
              <a:gd name="connsiteX10" fmla="*/ 917082 w 1514580"/>
              <a:gd name="connsiteY10" fmla="*/ 1368617 h 1511761"/>
              <a:gd name="connsiteX11" fmla="*/ 952817 w 1514580"/>
              <a:gd name="connsiteY11" fmla="*/ 1484466 h 1511761"/>
              <a:gd name="connsiteX12" fmla="*/ 909911 w 1514580"/>
              <a:gd name="connsiteY12" fmla="*/ 1497785 h 1511761"/>
              <a:gd name="connsiteX13" fmla="*/ 897627 w 1514580"/>
              <a:gd name="connsiteY13" fmla="*/ 1499660 h 1511761"/>
              <a:gd name="connsiteX14" fmla="*/ 879395 w 1514580"/>
              <a:gd name="connsiteY14" fmla="*/ 1378702 h 1511761"/>
              <a:gd name="connsiteX15" fmla="*/ 887097 w 1514580"/>
              <a:gd name="connsiteY15" fmla="*/ 1377925 h 1511761"/>
              <a:gd name="connsiteX16" fmla="*/ 597708 w 1514580"/>
              <a:gd name="connsiteY16" fmla="*/ 1367940 h 1511761"/>
              <a:gd name="connsiteX17" fmla="*/ 629875 w 1514580"/>
              <a:gd name="connsiteY17" fmla="*/ 1377925 h 1511761"/>
              <a:gd name="connsiteX18" fmla="*/ 635221 w 1514580"/>
              <a:gd name="connsiteY18" fmla="*/ 1378464 h 1511761"/>
              <a:gd name="connsiteX19" fmla="*/ 616954 w 1514580"/>
              <a:gd name="connsiteY19" fmla="*/ 1499660 h 1511761"/>
              <a:gd name="connsiteX20" fmla="*/ 604670 w 1514580"/>
              <a:gd name="connsiteY20" fmla="*/ 1497785 h 1511761"/>
              <a:gd name="connsiteX21" fmla="*/ 561764 w 1514580"/>
              <a:gd name="connsiteY21" fmla="*/ 1484466 h 1511761"/>
              <a:gd name="connsiteX22" fmla="*/ 1007739 w 1514580"/>
              <a:gd name="connsiteY22" fmla="*/ 1340277 h 1511761"/>
              <a:gd name="connsiteX23" fmla="*/ 1060211 w 1514580"/>
              <a:gd name="connsiteY23" fmla="*/ 1449236 h 1511761"/>
              <a:gd name="connsiteX24" fmla="*/ 1052062 w 1514580"/>
              <a:gd name="connsiteY24" fmla="*/ 1453659 h 1511761"/>
              <a:gd name="connsiteX25" fmla="*/ 1006136 w 1514580"/>
              <a:gd name="connsiteY25" fmla="*/ 1467915 h 1511761"/>
              <a:gd name="connsiteX26" fmla="*/ 970402 w 1514580"/>
              <a:gd name="connsiteY26" fmla="*/ 1352066 h 1511761"/>
              <a:gd name="connsiteX27" fmla="*/ 1006885 w 1514580"/>
              <a:gd name="connsiteY27" fmla="*/ 1340741 h 1511761"/>
              <a:gd name="connsiteX28" fmla="*/ 507337 w 1514580"/>
              <a:gd name="connsiteY28" fmla="*/ 1339248 h 1511761"/>
              <a:gd name="connsiteX29" fmla="*/ 510087 w 1514580"/>
              <a:gd name="connsiteY29" fmla="*/ 1340741 h 1511761"/>
              <a:gd name="connsiteX30" fmla="*/ 544388 w 1514580"/>
              <a:gd name="connsiteY30" fmla="*/ 1351388 h 1511761"/>
              <a:gd name="connsiteX31" fmla="*/ 508444 w 1514580"/>
              <a:gd name="connsiteY31" fmla="*/ 1467915 h 1511761"/>
              <a:gd name="connsiteX32" fmla="*/ 462519 w 1514580"/>
              <a:gd name="connsiteY32" fmla="*/ 1453659 h 1511761"/>
              <a:gd name="connsiteX33" fmla="*/ 454370 w 1514580"/>
              <a:gd name="connsiteY33" fmla="*/ 1449236 h 1511761"/>
              <a:gd name="connsiteX34" fmla="*/ 1091094 w 1514580"/>
              <a:gd name="connsiteY34" fmla="*/ 1295034 h 1511761"/>
              <a:gd name="connsiteX35" fmla="*/ 1159488 w 1514580"/>
              <a:gd name="connsiteY35" fmla="*/ 1395350 h 1511761"/>
              <a:gd name="connsiteX36" fmla="*/ 1109335 w 1514580"/>
              <a:gd name="connsiteY36" fmla="*/ 1422572 h 1511761"/>
              <a:gd name="connsiteX37" fmla="*/ 1056863 w 1514580"/>
              <a:gd name="connsiteY37" fmla="*/ 1313614 h 1511761"/>
              <a:gd name="connsiteX38" fmla="*/ 424132 w 1514580"/>
              <a:gd name="connsiteY38" fmla="*/ 1294086 h 1511761"/>
              <a:gd name="connsiteX39" fmla="*/ 458213 w 1514580"/>
              <a:gd name="connsiteY39" fmla="*/ 1312585 h 1511761"/>
              <a:gd name="connsiteX40" fmla="*/ 405246 w 1514580"/>
              <a:gd name="connsiteY40" fmla="*/ 1422572 h 1511761"/>
              <a:gd name="connsiteX41" fmla="*/ 355092 w 1514580"/>
              <a:gd name="connsiteY41" fmla="*/ 1395350 h 1511761"/>
              <a:gd name="connsiteX42" fmla="*/ 1167395 w 1514580"/>
              <a:gd name="connsiteY42" fmla="*/ 1238909 h 1511761"/>
              <a:gd name="connsiteX43" fmla="*/ 1249329 w 1514580"/>
              <a:gd name="connsiteY43" fmla="*/ 1327212 h 1511761"/>
              <a:gd name="connsiteX44" fmla="*/ 1205345 w 1514580"/>
              <a:gd name="connsiteY44" fmla="*/ 1363502 h 1511761"/>
              <a:gd name="connsiteX45" fmla="*/ 1137318 w 1514580"/>
              <a:gd name="connsiteY45" fmla="*/ 1263725 h 1511761"/>
              <a:gd name="connsiteX46" fmla="*/ 348222 w 1514580"/>
              <a:gd name="connsiteY46" fmla="*/ 1237791 h 1511761"/>
              <a:gd name="connsiteX47" fmla="*/ 378124 w 1514580"/>
              <a:gd name="connsiteY47" fmla="*/ 1262462 h 1511761"/>
              <a:gd name="connsiteX48" fmla="*/ 309236 w 1514580"/>
              <a:gd name="connsiteY48" fmla="*/ 1363502 h 1511761"/>
              <a:gd name="connsiteX49" fmla="*/ 265252 w 1514580"/>
              <a:gd name="connsiteY49" fmla="*/ 1327212 h 1511761"/>
              <a:gd name="connsiteX50" fmla="*/ 1235402 w 1514580"/>
              <a:gd name="connsiteY50" fmla="*/ 1172866 h 1511761"/>
              <a:gd name="connsiteX51" fmla="*/ 1328976 w 1514580"/>
              <a:gd name="connsiteY51" fmla="*/ 1247489 h 1511761"/>
              <a:gd name="connsiteX52" fmla="*/ 1292775 w 1514580"/>
              <a:gd name="connsiteY52" fmla="*/ 1291365 h 1511761"/>
              <a:gd name="connsiteX53" fmla="*/ 1292465 w 1514580"/>
              <a:gd name="connsiteY53" fmla="*/ 1291621 h 1511761"/>
              <a:gd name="connsiteX54" fmla="*/ 1210397 w 1514580"/>
              <a:gd name="connsiteY54" fmla="*/ 1203172 h 1511761"/>
              <a:gd name="connsiteX55" fmla="*/ 280621 w 1514580"/>
              <a:gd name="connsiteY55" fmla="*/ 1171715 h 1511761"/>
              <a:gd name="connsiteX56" fmla="*/ 305450 w 1514580"/>
              <a:gd name="connsiteY56" fmla="*/ 1201808 h 1511761"/>
              <a:gd name="connsiteX57" fmla="*/ 222116 w 1514580"/>
              <a:gd name="connsiteY57" fmla="*/ 1291622 h 1511761"/>
              <a:gd name="connsiteX58" fmla="*/ 221805 w 1514580"/>
              <a:gd name="connsiteY58" fmla="*/ 1291365 h 1511761"/>
              <a:gd name="connsiteX59" fmla="*/ 185604 w 1514580"/>
              <a:gd name="connsiteY59" fmla="*/ 1247489 h 1511761"/>
              <a:gd name="connsiteX60" fmla="*/ 1293943 w 1514580"/>
              <a:gd name="connsiteY60" fmla="*/ 1097950 h 1511761"/>
              <a:gd name="connsiteX61" fmla="*/ 1397076 w 1514580"/>
              <a:gd name="connsiteY61" fmla="*/ 1157494 h 1511761"/>
              <a:gd name="connsiteX62" fmla="*/ 1385247 w 1514580"/>
              <a:gd name="connsiteY62" fmla="*/ 1179288 h 1511761"/>
              <a:gd name="connsiteX63" fmla="*/ 1364512 w 1514580"/>
              <a:gd name="connsiteY63" fmla="*/ 1204419 h 1511761"/>
              <a:gd name="connsiteX64" fmla="*/ 1270937 w 1514580"/>
              <a:gd name="connsiteY64" fmla="*/ 1129796 h 1511761"/>
              <a:gd name="connsiteX65" fmla="*/ 1287656 w 1514580"/>
              <a:gd name="connsiteY65" fmla="*/ 1109533 h 1511761"/>
              <a:gd name="connsiteX66" fmla="*/ 222458 w 1514580"/>
              <a:gd name="connsiteY66" fmla="*/ 1096899 h 1511761"/>
              <a:gd name="connsiteX67" fmla="*/ 229316 w 1514580"/>
              <a:gd name="connsiteY67" fmla="*/ 1109533 h 1511761"/>
              <a:gd name="connsiteX68" fmla="*/ 245086 w 1514580"/>
              <a:gd name="connsiteY68" fmla="*/ 1128646 h 1511761"/>
              <a:gd name="connsiteX69" fmla="*/ 150069 w 1514580"/>
              <a:gd name="connsiteY69" fmla="*/ 1204420 h 1511761"/>
              <a:gd name="connsiteX70" fmla="*/ 129333 w 1514580"/>
              <a:gd name="connsiteY70" fmla="*/ 1179288 h 1511761"/>
              <a:gd name="connsiteX71" fmla="*/ 117504 w 1514580"/>
              <a:gd name="connsiteY71" fmla="*/ 1157494 h 1511761"/>
              <a:gd name="connsiteX72" fmla="*/ 1339343 w 1514580"/>
              <a:gd name="connsiteY72" fmla="*/ 1014307 h 1511761"/>
              <a:gd name="connsiteX73" fmla="*/ 1451008 w 1514580"/>
              <a:gd name="connsiteY73" fmla="*/ 1058132 h 1511761"/>
              <a:gd name="connsiteX74" fmla="*/ 1423718 w 1514580"/>
              <a:gd name="connsiteY74" fmla="*/ 1108410 h 1511761"/>
              <a:gd name="connsiteX75" fmla="*/ 1320585 w 1514580"/>
              <a:gd name="connsiteY75" fmla="*/ 1048866 h 1511761"/>
              <a:gd name="connsiteX76" fmla="*/ 177209 w 1514580"/>
              <a:gd name="connsiteY76" fmla="*/ 1013533 h 1511761"/>
              <a:gd name="connsiteX77" fmla="*/ 195817 w 1514580"/>
              <a:gd name="connsiteY77" fmla="*/ 1047815 h 1511761"/>
              <a:gd name="connsiteX78" fmla="*/ 90862 w 1514580"/>
              <a:gd name="connsiteY78" fmla="*/ 1108410 h 1511761"/>
              <a:gd name="connsiteX79" fmla="*/ 63572 w 1514580"/>
              <a:gd name="connsiteY79" fmla="*/ 1058132 h 1511761"/>
              <a:gd name="connsiteX80" fmla="*/ 1370304 w 1514580"/>
              <a:gd name="connsiteY80" fmla="*/ 924429 h 1511761"/>
              <a:gd name="connsiteX81" fmla="*/ 1486050 w 1514580"/>
              <a:gd name="connsiteY81" fmla="*/ 950847 h 1511761"/>
              <a:gd name="connsiteX82" fmla="*/ 1469153 w 1514580"/>
              <a:gd name="connsiteY82" fmla="*/ 1005278 h 1511761"/>
              <a:gd name="connsiteX83" fmla="*/ 1358667 w 1514580"/>
              <a:gd name="connsiteY83" fmla="*/ 961916 h 1511761"/>
              <a:gd name="connsiteX84" fmla="*/ 146510 w 1514580"/>
              <a:gd name="connsiteY84" fmla="*/ 923920 h 1511761"/>
              <a:gd name="connsiteX85" fmla="*/ 158045 w 1514580"/>
              <a:gd name="connsiteY85" fmla="*/ 961079 h 1511761"/>
              <a:gd name="connsiteX86" fmla="*/ 45427 w 1514580"/>
              <a:gd name="connsiteY86" fmla="*/ 1005278 h 1511761"/>
              <a:gd name="connsiteX87" fmla="*/ 28531 w 1514580"/>
              <a:gd name="connsiteY87" fmla="*/ 950848 h 1511761"/>
              <a:gd name="connsiteX88" fmla="*/ 1388734 w 1514580"/>
              <a:gd name="connsiteY88" fmla="*/ 831193 h 1511761"/>
              <a:gd name="connsiteX89" fmla="*/ 1509611 w 1514580"/>
              <a:gd name="connsiteY89" fmla="*/ 840252 h 1511761"/>
              <a:gd name="connsiteX90" fmla="*/ 1500952 w 1514580"/>
              <a:gd name="connsiteY90" fmla="*/ 896984 h 1511761"/>
              <a:gd name="connsiteX91" fmla="*/ 1384775 w 1514580"/>
              <a:gd name="connsiteY91" fmla="*/ 870468 h 1511761"/>
              <a:gd name="connsiteX92" fmla="*/ 128221 w 1514580"/>
              <a:gd name="connsiteY92" fmla="*/ 831016 h 1511761"/>
              <a:gd name="connsiteX93" fmla="*/ 132144 w 1514580"/>
              <a:gd name="connsiteY93" fmla="*/ 869934 h 1511761"/>
              <a:gd name="connsiteX94" fmla="*/ 13628 w 1514580"/>
              <a:gd name="connsiteY94" fmla="*/ 896984 h 1511761"/>
              <a:gd name="connsiteX95" fmla="*/ 4970 w 1514580"/>
              <a:gd name="connsiteY95" fmla="*/ 840252 h 1511761"/>
              <a:gd name="connsiteX96" fmla="*/ 1513133 w 1514580"/>
              <a:gd name="connsiteY96" fmla="*/ 727231 h 1511761"/>
              <a:gd name="connsiteX97" fmla="*/ 1514580 w 1514580"/>
              <a:gd name="connsiteY97" fmla="*/ 755880 h 1511761"/>
              <a:gd name="connsiteX98" fmla="*/ 1513133 w 1514580"/>
              <a:gd name="connsiteY98" fmla="*/ 784530 h 1511761"/>
              <a:gd name="connsiteX99" fmla="*/ 1394335 w 1514580"/>
              <a:gd name="connsiteY99" fmla="*/ 775628 h 1511761"/>
              <a:gd name="connsiteX100" fmla="*/ 1396643 w 1514580"/>
              <a:gd name="connsiteY100" fmla="*/ 752734 h 1511761"/>
              <a:gd name="connsiteX101" fmla="*/ 1394965 w 1514580"/>
              <a:gd name="connsiteY101" fmla="*/ 736086 h 1511761"/>
              <a:gd name="connsiteX102" fmla="*/ 1447 w 1514580"/>
              <a:gd name="connsiteY102" fmla="*/ 727231 h 1511761"/>
              <a:gd name="connsiteX103" fmla="*/ 121989 w 1514580"/>
              <a:gd name="connsiteY103" fmla="*/ 736264 h 1511761"/>
              <a:gd name="connsiteX104" fmla="*/ 120329 w 1514580"/>
              <a:gd name="connsiteY104" fmla="*/ 752734 h 1511761"/>
              <a:gd name="connsiteX105" fmla="*/ 122619 w 1514580"/>
              <a:gd name="connsiteY105" fmla="*/ 775450 h 1511761"/>
              <a:gd name="connsiteX106" fmla="*/ 1447 w 1514580"/>
              <a:gd name="connsiteY106" fmla="*/ 784530 h 1511761"/>
              <a:gd name="connsiteX107" fmla="*/ 0 w 1514580"/>
              <a:gd name="connsiteY107" fmla="*/ 755880 h 1511761"/>
              <a:gd name="connsiteX108" fmla="*/ 1500952 w 1514580"/>
              <a:gd name="connsiteY108" fmla="*/ 614777 h 1511761"/>
              <a:gd name="connsiteX109" fmla="*/ 1509611 w 1514580"/>
              <a:gd name="connsiteY109" fmla="*/ 671509 h 1511761"/>
              <a:gd name="connsiteX110" fmla="*/ 1389363 w 1514580"/>
              <a:gd name="connsiteY110" fmla="*/ 680520 h 1511761"/>
              <a:gd name="connsiteX111" fmla="*/ 1385395 w 1514580"/>
              <a:gd name="connsiteY111" fmla="*/ 641152 h 1511761"/>
              <a:gd name="connsiteX112" fmla="*/ 13628 w 1514580"/>
              <a:gd name="connsiteY112" fmla="*/ 614777 h 1511761"/>
              <a:gd name="connsiteX113" fmla="*/ 131524 w 1514580"/>
              <a:gd name="connsiteY113" fmla="*/ 641686 h 1511761"/>
              <a:gd name="connsiteX114" fmla="*/ 127591 w 1514580"/>
              <a:gd name="connsiteY114" fmla="*/ 680698 h 1511761"/>
              <a:gd name="connsiteX115" fmla="*/ 4970 w 1514580"/>
              <a:gd name="connsiteY115" fmla="*/ 671509 h 1511761"/>
              <a:gd name="connsiteX116" fmla="*/ 1469153 w 1514580"/>
              <a:gd name="connsiteY116" fmla="*/ 506482 h 1511761"/>
              <a:gd name="connsiteX117" fmla="*/ 1486050 w 1514580"/>
              <a:gd name="connsiteY117" fmla="*/ 560913 h 1511761"/>
              <a:gd name="connsiteX118" fmla="*/ 1372128 w 1514580"/>
              <a:gd name="connsiteY118" fmla="*/ 586915 h 1511761"/>
              <a:gd name="connsiteX119" fmla="*/ 1360409 w 1514580"/>
              <a:gd name="connsiteY119" fmla="*/ 549162 h 1511761"/>
              <a:gd name="connsiteX120" fmla="*/ 45427 w 1514580"/>
              <a:gd name="connsiteY120" fmla="*/ 506482 h 1511761"/>
              <a:gd name="connsiteX121" fmla="*/ 156304 w 1514580"/>
              <a:gd name="connsiteY121" fmla="*/ 549998 h 1511761"/>
              <a:gd name="connsiteX122" fmla="*/ 144686 w 1514580"/>
              <a:gd name="connsiteY122" fmla="*/ 587426 h 1511761"/>
              <a:gd name="connsiteX123" fmla="*/ 28530 w 1514580"/>
              <a:gd name="connsiteY123" fmla="*/ 560914 h 1511761"/>
              <a:gd name="connsiteX124" fmla="*/ 90862 w 1514580"/>
              <a:gd name="connsiteY124" fmla="*/ 403351 h 1511761"/>
              <a:gd name="connsiteX125" fmla="*/ 193216 w 1514580"/>
              <a:gd name="connsiteY125" fmla="*/ 462445 h 1511761"/>
              <a:gd name="connsiteX126" fmla="*/ 174393 w 1514580"/>
              <a:gd name="connsiteY126" fmla="*/ 497123 h 1511761"/>
              <a:gd name="connsiteX127" fmla="*/ 63572 w 1514580"/>
              <a:gd name="connsiteY127" fmla="*/ 453629 h 1511761"/>
              <a:gd name="connsiteX128" fmla="*/ 1423719 w 1514580"/>
              <a:gd name="connsiteY128" fmla="*/ 403351 h 1511761"/>
              <a:gd name="connsiteX129" fmla="*/ 1451008 w 1514580"/>
              <a:gd name="connsiteY129" fmla="*/ 453628 h 1511761"/>
              <a:gd name="connsiteX130" fmla="*/ 1342159 w 1514580"/>
              <a:gd name="connsiteY130" fmla="*/ 496349 h 1511761"/>
              <a:gd name="connsiteX131" fmla="*/ 1323186 w 1514580"/>
              <a:gd name="connsiteY131" fmla="*/ 461394 h 1511761"/>
              <a:gd name="connsiteX132" fmla="*/ 1364512 w 1514580"/>
              <a:gd name="connsiteY132" fmla="*/ 307341 h 1511761"/>
              <a:gd name="connsiteX133" fmla="*/ 1385247 w 1514580"/>
              <a:gd name="connsiteY133" fmla="*/ 332472 h 1511761"/>
              <a:gd name="connsiteX134" fmla="*/ 1397077 w 1514580"/>
              <a:gd name="connsiteY134" fmla="*/ 354267 h 1511761"/>
              <a:gd name="connsiteX135" fmla="*/ 1296544 w 1514580"/>
              <a:gd name="connsiteY135" fmla="*/ 412310 h 1511761"/>
              <a:gd name="connsiteX136" fmla="*/ 1287656 w 1514580"/>
              <a:gd name="connsiteY136" fmla="*/ 395935 h 1511761"/>
              <a:gd name="connsiteX137" fmla="*/ 1274069 w 1514580"/>
              <a:gd name="connsiteY137" fmla="*/ 379467 h 1511761"/>
              <a:gd name="connsiteX138" fmla="*/ 150068 w 1514580"/>
              <a:gd name="connsiteY138" fmla="*/ 307341 h 1511761"/>
              <a:gd name="connsiteX139" fmla="*/ 241954 w 1514580"/>
              <a:gd name="connsiteY139" fmla="*/ 380618 h 1511761"/>
              <a:gd name="connsiteX140" fmla="*/ 229316 w 1514580"/>
              <a:gd name="connsiteY140" fmla="*/ 395935 h 1511761"/>
              <a:gd name="connsiteX141" fmla="*/ 219858 w 1514580"/>
              <a:gd name="connsiteY141" fmla="*/ 413361 h 1511761"/>
              <a:gd name="connsiteX142" fmla="*/ 117503 w 1514580"/>
              <a:gd name="connsiteY142" fmla="*/ 354267 h 1511761"/>
              <a:gd name="connsiteX143" fmla="*/ 129333 w 1514580"/>
              <a:gd name="connsiteY143" fmla="*/ 332472 h 1511761"/>
              <a:gd name="connsiteX144" fmla="*/ 222115 w 1514580"/>
              <a:gd name="connsiteY144" fmla="*/ 220140 h 1511761"/>
              <a:gd name="connsiteX145" fmla="*/ 302702 w 1514580"/>
              <a:gd name="connsiteY145" fmla="*/ 306992 h 1511761"/>
              <a:gd name="connsiteX146" fmla="*/ 277490 w 1514580"/>
              <a:gd name="connsiteY146" fmla="*/ 337549 h 1511761"/>
              <a:gd name="connsiteX147" fmla="*/ 185604 w 1514580"/>
              <a:gd name="connsiteY147" fmla="*/ 264272 h 1511761"/>
              <a:gd name="connsiteX148" fmla="*/ 221805 w 1514580"/>
              <a:gd name="connsiteY148" fmla="*/ 220395 h 1511761"/>
              <a:gd name="connsiteX149" fmla="*/ 1292465 w 1514580"/>
              <a:gd name="connsiteY149" fmla="*/ 220139 h 1511761"/>
              <a:gd name="connsiteX150" fmla="*/ 1292775 w 1514580"/>
              <a:gd name="connsiteY150" fmla="*/ 220395 h 1511761"/>
              <a:gd name="connsiteX151" fmla="*/ 1328977 w 1514580"/>
              <a:gd name="connsiteY151" fmla="*/ 264272 h 1511761"/>
              <a:gd name="connsiteX152" fmla="*/ 1238533 w 1514580"/>
              <a:gd name="connsiteY152" fmla="*/ 336398 h 1511761"/>
              <a:gd name="connsiteX153" fmla="*/ 1213144 w 1514580"/>
              <a:gd name="connsiteY153" fmla="*/ 305627 h 1511761"/>
              <a:gd name="connsiteX154" fmla="*/ 309235 w 1514580"/>
              <a:gd name="connsiteY154" fmla="*/ 148259 h 1511761"/>
              <a:gd name="connsiteX155" fmla="*/ 375378 w 1514580"/>
              <a:gd name="connsiteY155" fmla="*/ 245272 h 1511761"/>
              <a:gd name="connsiteX156" fmla="*/ 344915 w 1514580"/>
              <a:gd name="connsiteY156" fmla="*/ 270406 h 1511761"/>
              <a:gd name="connsiteX157" fmla="*/ 265251 w 1514580"/>
              <a:gd name="connsiteY157" fmla="*/ 184549 h 1511761"/>
              <a:gd name="connsiteX158" fmla="*/ 1205345 w 1514580"/>
              <a:gd name="connsiteY158" fmla="*/ 148259 h 1511761"/>
              <a:gd name="connsiteX159" fmla="*/ 1249329 w 1514580"/>
              <a:gd name="connsiteY159" fmla="*/ 184549 h 1511761"/>
              <a:gd name="connsiteX160" fmla="*/ 1170702 w 1514580"/>
              <a:gd name="connsiteY160" fmla="*/ 269288 h 1511761"/>
              <a:gd name="connsiteX161" fmla="*/ 1140064 w 1514580"/>
              <a:gd name="connsiteY161" fmla="*/ 244009 h 1511761"/>
              <a:gd name="connsiteX162" fmla="*/ 405245 w 1514580"/>
              <a:gd name="connsiteY162" fmla="*/ 89189 h 1511761"/>
              <a:gd name="connsiteX163" fmla="*/ 455810 w 1514580"/>
              <a:gd name="connsiteY163" fmla="*/ 194188 h 1511761"/>
              <a:gd name="connsiteX164" fmla="*/ 421001 w 1514580"/>
              <a:gd name="connsiteY164" fmla="*/ 213082 h 1511761"/>
              <a:gd name="connsiteX165" fmla="*/ 355092 w 1514580"/>
              <a:gd name="connsiteY165" fmla="*/ 116411 h 1511761"/>
              <a:gd name="connsiteX166" fmla="*/ 1109334 w 1514580"/>
              <a:gd name="connsiteY166" fmla="*/ 89188 h 1511761"/>
              <a:gd name="connsiteX167" fmla="*/ 1159488 w 1514580"/>
              <a:gd name="connsiteY167" fmla="*/ 116411 h 1511761"/>
              <a:gd name="connsiteX168" fmla="*/ 1094225 w 1514580"/>
              <a:gd name="connsiteY168" fmla="*/ 212134 h 1511761"/>
              <a:gd name="connsiteX169" fmla="*/ 1059265 w 1514580"/>
              <a:gd name="connsiteY169" fmla="*/ 193158 h 1511761"/>
              <a:gd name="connsiteX170" fmla="*/ 1006136 w 1514580"/>
              <a:gd name="connsiteY170" fmla="*/ 43846 h 1511761"/>
              <a:gd name="connsiteX171" fmla="*/ 1052062 w 1514580"/>
              <a:gd name="connsiteY171" fmla="*/ 58102 h 1511761"/>
              <a:gd name="connsiteX172" fmla="*/ 1060210 w 1514580"/>
              <a:gd name="connsiteY172" fmla="*/ 62525 h 1511761"/>
              <a:gd name="connsiteX173" fmla="*/ 1010141 w 1514580"/>
              <a:gd name="connsiteY173" fmla="*/ 166495 h 1511761"/>
              <a:gd name="connsiteX174" fmla="*/ 1006885 w 1514580"/>
              <a:gd name="connsiteY174" fmla="*/ 164728 h 1511761"/>
              <a:gd name="connsiteX175" fmla="*/ 972173 w 1514580"/>
              <a:gd name="connsiteY175" fmla="*/ 153952 h 1511761"/>
              <a:gd name="connsiteX176" fmla="*/ 508444 w 1514580"/>
              <a:gd name="connsiteY176" fmla="*/ 43846 h 1511761"/>
              <a:gd name="connsiteX177" fmla="*/ 542617 w 1514580"/>
              <a:gd name="connsiteY177" fmla="*/ 154630 h 1511761"/>
              <a:gd name="connsiteX178" fmla="*/ 510087 w 1514580"/>
              <a:gd name="connsiteY178" fmla="*/ 164728 h 1511761"/>
              <a:gd name="connsiteX179" fmla="*/ 504935 w 1514580"/>
              <a:gd name="connsiteY179" fmla="*/ 167524 h 1511761"/>
              <a:gd name="connsiteX180" fmla="*/ 454370 w 1514580"/>
              <a:gd name="connsiteY180" fmla="*/ 62525 h 1511761"/>
              <a:gd name="connsiteX181" fmla="*/ 462519 w 1514580"/>
              <a:gd name="connsiteY181" fmla="*/ 58102 h 1511761"/>
              <a:gd name="connsiteX182" fmla="*/ 897627 w 1514580"/>
              <a:gd name="connsiteY182" fmla="*/ 12101 h 1511761"/>
              <a:gd name="connsiteX183" fmla="*/ 909911 w 1514580"/>
              <a:gd name="connsiteY183" fmla="*/ 13976 h 1511761"/>
              <a:gd name="connsiteX184" fmla="*/ 952817 w 1514580"/>
              <a:gd name="connsiteY184" fmla="*/ 27295 h 1511761"/>
              <a:gd name="connsiteX185" fmla="*/ 918854 w 1514580"/>
              <a:gd name="connsiteY185" fmla="*/ 137401 h 1511761"/>
              <a:gd name="connsiteX186" fmla="*/ 887097 w 1514580"/>
              <a:gd name="connsiteY186" fmla="*/ 127543 h 1511761"/>
              <a:gd name="connsiteX187" fmla="*/ 880330 w 1514580"/>
              <a:gd name="connsiteY187" fmla="*/ 126861 h 1511761"/>
              <a:gd name="connsiteX188" fmla="*/ 616953 w 1514580"/>
              <a:gd name="connsiteY188" fmla="*/ 12101 h 1511761"/>
              <a:gd name="connsiteX189" fmla="*/ 634287 w 1514580"/>
              <a:gd name="connsiteY189" fmla="*/ 127099 h 1511761"/>
              <a:gd name="connsiteX190" fmla="*/ 629875 w 1514580"/>
              <a:gd name="connsiteY190" fmla="*/ 127543 h 1511761"/>
              <a:gd name="connsiteX191" fmla="*/ 595935 w 1514580"/>
              <a:gd name="connsiteY191" fmla="*/ 138079 h 1511761"/>
              <a:gd name="connsiteX192" fmla="*/ 561763 w 1514580"/>
              <a:gd name="connsiteY192" fmla="*/ 27295 h 1511761"/>
              <a:gd name="connsiteX193" fmla="*/ 604670 w 1514580"/>
              <a:gd name="connsiteY193" fmla="*/ 13976 h 1511761"/>
              <a:gd name="connsiteX194" fmla="*/ 785205 w 1514580"/>
              <a:gd name="connsiteY194" fmla="*/ 0 h 1511761"/>
              <a:gd name="connsiteX195" fmla="*/ 834719 w 1514580"/>
              <a:gd name="connsiteY195" fmla="*/ 2500 h 1511761"/>
              <a:gd name="connsiteX196" fmla="*/ 842437 w 1514580"/>
              <a:gd name="connsiteY196" fmla="*/ 3678 h 1511761"/>
              <a:gd name="connsiteX197" fmla="*/ 824715 w 1514580"/>
              <a:gd name="connsiteY197" fmla="*/ 121255 h 1511761"/>
              <a:gd name="connsiteX198" fmla="*/ 785205 w 1514580"/>
              <a:gd name="connsiteY198" fmla="*/ 117272 h 1511761"/>
              <a:gd name="connsiteX199" fmla="*/ 729376 w 1514580"/>
              <a:gd name="connsiteY199" fmla="*/ 0 h 1511761"/>
              <a:gd name="connsiteX200" fmla="*/ 729376 w 1514580"/>
              <a:gd name="connsiteY200" fmla="*/ 117513 h 1511761"/>
              <a:gd name="connsiteX201" fmla="*/ 689901 w 1514580"/>
              <a:gd name="connsiteY201" fmla="*/ 121492 h 1511761"/>
              <a:gd name="connsiteX202" fmla="*/ 672144 w 1514580"/>
              <a:gd name="connsiteY202" fmla="*/ 3678 h 1511761"/>
              <a:gd name="connsiteX203" fmla="*/ 679862 w 1514580"/>
              <a:gd name="connsiteY203" fmla="*/ 2500 h 15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514580" h="1511761">
                <a:moveTo>
                  <a:pt x="823781" y="1384308"/>
                </a:moveTo>
                <a:lnTo>
                  <a:pt x="842437" y="1508083"/>
                </a:lnTo>
                <a:lnTo>
                  <a:pt x="834719" y="1509260"/>
                </a:lnTo>
                <a:lnTo>
                  <a:pt x="785205" y="1511761"/>
                </a:lnTo>
                <a:lnTo>
                  <a:pt x="785205" y="1388197"/>
                </a:lnTo>
                <a:close/>
                <a:moveTo>
                  <a:pt x="690836" y="1384071"/>
                </a:moveTo>
                <a:lnTo>
                  <a:pt x="729376" y="1387956"/>
                </a:lnTo>
                <a:lnTo>
                  <a:pt x="729376" y="1511761"/>
                </a:lnTo>
                <a:lnTo>
                  <a:pt x="679862" y="1509260"/>
                </a:lnTo>
                <a:lnTo>
                  <a:pt x="672144" y="1508083"/>
                </a:lnTo>
                <a:close/>
                <a:moveTo>
                  <a:pt x="917082" y="1368617"/>
                </a:moveTo>
                <a:lnTo>
                  <a:pt x="952817" y="1484466"/>
                </a:lnTo>
                <a:lnTo>
                  <a:pt x="909911" y="1497785"/>
                </a:lnTo>
                <a:lnTo>
                  <a:pt x="897627" y="1499660"/>
                </a:lnTo>
                <a:lnTo>
                  <a:pt x="879395" y="1378702"/>
                </a:lnTo>
                <a:lnTo>
                  <a:pt x="887097" y="1377925"/>
                </a:lnTo>
                <a:close/>
                <a:moveTo>
                  <a:pt x="597708" y="1367940"/>
                </a:moveTo>
                <a:lnTo>
                  <a:pt x="629875" y="1377925"/>
                </a:lnTo>
                <a:lnTo>
                  <a:pt x="635221" y="1378464"/>
                </a:lnTo>
                <a:lnTo>
                  <a:pt x="616954" y="1499660"/>
                </a:lnTo>
                <a:lnTo>
                  <a:pt x="604670" y="1497785"/>
                </a:lnTo>
                <a:lnTo>
                  <a:pt x="561764" y="1484466"/>
                </a:lnTo>
                <a:close/>
                <a:moveTo>
                  <a:pt x="1007739" y="1340277"/>
                </a:moveTo>
                <a:lnTo>
                  <a:pt x="1060211" y="1449236"/>
                </a:lnTo>
                <a:lnTo>
                  <a:pt x="1052062" y="1453659"/>
                </a:lnTo>
                <a:lnTo>
                  <a:pt x="1006136" y="1467915"/>
                </a:lnTo>
                <a:lnTo>
                  <a:pt x="970402" y="1352066"/>
                </a:lnTo>
                <a:lnTo>
                  <a:pt x="1006885" y="1340741"/>
                </a:lnTo>
                <a:close/>
                <a:moveTo>
                  <a:pt x="507337" y="1339248"/>
                </a:moveTo>
                <a:lnTo>
                  <a:pt x="510087" y="1340741"/>
                </a:lnTo>
                <a:lnTo>
                  <a:pt x="544388" y="1351388"/>
                </a:lnTo>
                <a:lnTo>
                  <a:pt x="508444" y="1467915"/>
                </a:lnTo>
                <a:lnTo>
                  <a:pt x="462519" y="1453659"/>
                </a:lnTo>
                <a:lnTo>
                  <a:pt x="454370" y="1449236"/>
                </a:lnTo>
                <a:close/>
                <a:moveTo>
                  <a:pt x="1091094" y="1295034"/>
                </a:moveTo>
                <a:lnTo>
                  <a:pt x="1159488" y="1395350"/>
                </a:lnTo>
                <a:lnTo>
                  <a:pt x="1109335" y="1422572"/>
                </a:lnTo>
                <a:lnTo>
                  <a:pt x="1056863" y="1313614"/>
                </a:lnTo>
                <a:close/>
                <a:moveTo>
                  <a:pt x="424132" y="1294086"/>
                </a:moveTo>
                <a:lnTo>
                  <a:pt x="458213" y="1312585"/>
                </a:lnTo>
                <a:lnTo>
                  <a:pt x="405246" y="1422572"/>
                </a:lnTo>
                <a:lnTo>
                  <a:pt x="355092" y="1395350"/>
                </a:lnTo>
                <a:close/>
                <a:moveTo>
                  <a:pt x="1167395" y="1238909"/>
                </a:moveTo>
                <a:lnTo>
                  <a:pt x="1249329" y="1327212"/>
                </a:lnTo>
                <a:lnTo>
                  <a:pt x="1205345" y="1363502"/>
                </a:lnTo>
                <a:lnTo>
                  <a:pt x="1137318" y="1263725"/>
                </a:lnTo>
                <a:close/>
                <a:moveTo>
                  <a:pt x="348222" y="1237791"/>
                </a:moveTo>
                <a:lnTo>
                  <a:pt x="378124" y="1262462"/>
                </a:lnTo>
                <a:lnTo>
                  <a:pt x="309236" y="1363502"/>
                </a:lnTo>
                <a:lnTo>
                  <a:pt x="265252" y="1327212"/>
                </a:lnTo>
                <a:close/>
                <a:moveTo>
                  <a:pt x="1235402" y="1172866"/>
                </a:moveTo>
                <a:lnTo>
                  <a:pt x="1328976" y="1247489"/>
                </a:lnTo>
                <a:lnTo>
                  <a:pt x="1292775" y="1291365"/>
                </a:lnTo>
                <a:lnTo>
                  <a:pt x="1292465" y="1291621"/>
                </a:lnTo>
                <a:lnTo>
                  <a:pt x="1210397" y="1203172"/>
                </a:lnTo>
                <a:close/>
                <a:moveTo>
                  <a:pt x="280621" y="1171715"/>
                </a:moveTo>
                <a:lnTo>
                  <a:pt x="305450" y="1201808"/>
                </a:lnTo>
                <a:lnTo>
                  <a:pt x="222116" y="1291622"/>
                </a:lnTo>
                <a:lnTo>
                  <a:pt x="221805" y="1291365"/>
                </a:lnTo>
                <a:lnTo>
                  <a:pt x="185604" y="1247489"/>
                </a:lnTo>
                <a:close/>
                <a:moveTo>
                  <a:pt x="1293943" y="1097950"/>
                </a:moveTo>
                <a:lnTo>
                  <a:pt x="1397076" y="1157494"/>
                </a:lnTo>
                <a:lnTo>
                  <a:pt x="1385247" y="1179288"/>
                </a:lnTo>
                <a:lnTo>
                  <a:pt x="1364512" y="1204419"/>
                </a:lnTo>
                <a:lnTo>
                  <a:pt x="1270937" y="1129796"/>
                </a:lnTo>
                <a:lnTo>
                  <a:pt x="1287656" y="1109533"/>
                </a:lnTo>
                <a:close/>
                <a:moveTo>
                  <a:pt x="222458" y="1096899"/>
                </a:moveTo>
                <a:lnTo>
                  <a:pt x="229316" y="1109533"/>
                </a:lnTo>
                <a:lnTo>
                  <a:pt x="245086" y="1128646"/>
                </a:lnTo>
                <a:lnTo>
                  <a:pt x="150069" y="1204420"/>
                </a:lnTo>
                <a:lnTo>
                  <a:pt x="129333" y="1179288"/>
                </a:lnTo>
                <a:lnTo>
                  <a:pt x="117504" y="1157494"/>
                </a:lnTo>
                <a:close/>
                <a:moveTo>
                  <a:pt x="1339343" y="1014307"/>
                </a:moveTo>
                <a:lnTo>
                  <a:pt x="1451008" y="1058132"/>
                </a:lnTo>
                <a:lnTo>
                  <a:pt x="1423718" y="1108410"/>
                </a:lnTo>
                <a:lnTo>
                  <a:pt x="1320585" y="1048866"/>
                </a:lnTo>
                <a:close/>
                <a:moveTo>
                  <a:pt x="177209" y="1013533"/>
                </a:moveTo>
                <a:lnTo>
                  <a:pt x="195817" y="1047815"/>
                </a:lnTo>
                <a:lnTo>
                  <a:pt x="90862" y="1108410"/>
                </a:lnTo>
                <a:lnTo>
                  <a:pt x="63572" y="1058132"/>
                </a:lnTo>
                <a:close/>
                <a:moveTo>
                  <a:pt x="1370304" y="924429"/>
                </a:moveTo>
                <a:lnTo>
                  <a:pt x="1486050" y="950847"/>
                </a:lnTo>
                <a:lnTo>
                  <a:pt x="1469153" y="1005278"/>
                </a:lnTo>
                <a:lnTo>
                  <a:pt x="1358667" y="961916"/>
                </a:lnTo>
                <a:close/>
                <a:moveTo>
                  <a:pt x="146510" y="923920"/>
                </a:moveTo>
                <a:lnTo>
                  <a:pt x="158045" y="961079"/>
                </a:lnTo>
                <a:lnTo>
                  <a:pt x="45427" y="1005278"/>
                </a:lnTo>
                <a:lnTo>
                  <a:pt x="28531" y="950848"/>
                </a:lnTo>
                <a:close/>
                <a:moveTo>
                  <a:pt x="1388734" y="831193"/>
                </a:moveTo>
                <a:lnTo>
                  <a:pt x="1509611" y="840252"/>
                </a:lnTo>
                <a:lnTo>
                  <a:pt x="1500952" y="896984"/>
                </a:lnTo>
                <a:lnTo>
                  <a:pt x="1384775" y="870468"/>
                </a:lnTo>
                <a:close/>
                <a:moveTo>
                  <a:pt x="128221" y="831016"/>
                </a:moveTo>
                <a:lnTo>
                  <a:pt x="132144" y="869934"/>
                </a:lnTo>
                <a:lnTo>
                  <a:pt x="13628" y="896984"/>
                </a:lnTo>
                <a:lnTo>
                  <a:pt x="4970" y="840252"/>
                </a:lnTo>
                <a:close/>
                <a:moveTo>
                  <a:pt x="1513133" y="727231"/>
                </a:moveTo>
                <a:lnTo>
                  <a:pt x="1514580" y="755880"/>
                </a:lnTo>
                <a:lnTo>
                  <a:pt x="1513133" y="784530"/>
                </a:lnTo>
                <a:lnTo>
                  <a:pt x="1394335" y="775628"/>
                </a:lnTo>
                <a:lnTo>
                  <a:pt x="1396643" y="752734"/>
                </a:lnTo>
                <a:lnTo>
                  <a:pt x="1394965" y="736086"/>
                </a:lnTo>
                <a:close/>
                <a:moveTo>
                  <a:pt x="1447" y="727231"/>
                </a:moveTo>
                <a:lnTo>
                  <a:pt x="121989" y="736264"/>
                </a:lnTo>
                <a:lnTo>
                  <a:pt x="120329" y="752734"/>
                </a:lnTo>
                <a:lnTo>
                  <a:pt x="122619" y="775450"/>
                </a:lnTo>
                <a:lnTo>
                  <a:pt x="1447" y="784530"/>
                </a:lnTo>
                <a:lnTo>
                  <a:pt x="0" y="755880"/>
                </a:lnTo>
                <a:close/>
                <a:moveTo>
                  <a:pt x="1500952" y="614777"/>
                </a:moveTo>
                <a:lnTo>
                  <a:pt x="1509611" y="671509"/>
                </a:lnTo>
                <a:lnTo>
                  <a:pt x="1389363" y="680520"/>
                </a:lnTo>
                <a:lnTo>
                  <a:pt x="1385395" y="641152"/>
                </a:lnTo>
                <a:close/>
                <a:moveTo>
                  <a:pt x="13628" y="614777"/>
                </a:moveTo>
                <a:lnTo>
                  <a:pt x="131524" y="641686"/>
                </a:lnTo>
                <a:lnTo>
                  <a:pt x="127591" y="680698"/>
                </a:lnTo>
                <a:lnTo>
                  <a:pt x="4970" y="671509"/>
                </a:lnTo>
                <a:close/>
                <a:moveTo>
                  <a:pt x="1469153" y="506482"/>
                </a:moveTo>
                <a:lnTo>
                  <a:pt x="1486050" y="560913"/>
                </a:lnTo>
                <a:lnTo>
                  <a:pt x="1372128" y="586915"/>
                </a:lnTo>
                <a:lnTo>
                  <a:pt x="1360409" y="549162"/>
                </a:lnTo>
                <a:close/>
                <a:moveTo>
                  <a:pt x="45427" y="506482"/>
                </a:moveTo>
                <a:lnTo>
                  <a:pt x="156304" y="549998"/>
                </a:lnTo>
                <a:lnTo>
                  <a:pt x="144686" y="587426"/>
                </a:lnTo>
                <a:lnTo>
                  <a:pt x="28530" y="560914"/>
                </a:lnTo>
                <a:close/>
                <a:moveTo>
                  <a:pt x="90862" y="403351"/>
                </a:moveTo>
                <a:lnTo>
                  <a:pt x="193216" y="462445"/>
                </a:lnTo>
                <a:lnTo>
                  <a:pt x="174393" y="497123"/>
                </a:lnTo>
                <a:lnTo>
                  <a:pt x="63572" y="453629"/>
                </a:lnTo>
                <a:close/>
                <a:moveTo>
                  <a:pt x="1423719" y="403351"/>
                </a:moveTo>
                <a:lnTo>
                  <a:pt x="1451008" y="453628"/>
                </a:lnTo>
                <a:lnTo>
                  <a:pt x="1342159" y="496349"/>
                </a:lnTo>
                <a:lnTo>
                  <a:pt x="1323186" y="461394"/>
                </a:lnTo>
                <a:close/>
                <a:moveTo>
                  <a:pt x="1364512" y="307341"/>
                </a:moveTo>
                <a:lnTo>
                  <a:pt x="1385247" y="332472"/>
                </a:lnTo>
                <a:lnTo>
                  <a:pt x="1397077" y="354267"/>
                </a:lnTo>
                <a:lnTo>
                  <a:pt x="1296544" y="412310"/>
                </a:lnTo>
                <a:lnTo>
                  <a:pt x="1287656" y="395935"/>
                </a:lnTo>
                <a:lnTo>
                  <a:pt x="1274069" y="379467"/>
                </a:lnTo>
                <a:close/>
                <a:moveTo>
                  <a:pt x="150068" y="307341"/>
                </a:moveTo>
                <a:lnTo>
                  <a:pt x="241954" y="380618"/>
                </a:lnTo>
                <a:lnTo>
                  <a:pt x="229316" y="395935"/>
                </a:lnTo>
                <a:lnTo>
                  <a:pt x="219858" y="413361"/>
                </a:lnTo>
                <a:lnTo>
                  <a:pt x="117503" y="354267"/>
                </a:lnTo>
                <a:lnTo>
                  <a:pt x="129333" y="332472"/>
                </a:lnTo>
                <a:close/>
                <a:moveTo>
                  <a:pt x="222115" y="220140"/>
                </a:moveTo>
                <a:lnTo>
                  <a:pt x="302702" y="306992"/>
                </a:lnTo>
                <a:lnTo>
                  <a:pt x="277490" y="337549"/>
                </a:lnTo>
                <a:lnTo>
                  <a:pt x="185604" y="264272"/>
                </a:lnTo>
                <a:lnTo>
                  <a:pt x="221805" y="220395"/>
                </a:lnTo>
                <a:close/>
                <a:moveTo>
                  <a:pt x="1292465" y="220139"/>
                </a:moveTo>
                <a:lnTo>
                  <a:pt x="1292775" y="220395"/>
                </a:lnTo>
                <a:lnTo>
                  <a:pt x="1328977" y="264272"/>
                </a:lnTo>
                <a:lnTo>
                  <a:pt x="1238533" y="336398"/>
                </a:lnTo>
                <a:lnTo>
                  <a:pt x="1213144" y="305627"/>
                </a:lnTo>
                <a:close/>
                <a:moveTo>
                  <a:pt x="309235" y="148259"/>
                </a:moveTo>
                <a:lnTo>
                  <a:pt x="375378" y="245272"/>
                </a:lnTo>
                <a:lnTo>
                  <a:pt x="344915" y="270406"/>
                </a:lnTo>
                <a:lnTo>
                  <a:pt x="265251" y="184549"/>
                </a:lnTo>
                <a:close/>
                <a:moveTo>
                  <a:pt x="1205345" y="148259"/>
                </a:moveTo>
                <a:lnTo>
                  <a:pt x="1249329" y="184549"/>
                </a:lnTo>
                <a:lnTo>
                  <a:pt x="1170702" y="269288"/>
                </a:lnTo>
                <a:lnTo>
                  <a:pt x="1140064" y="244009"/>
                </a:lnTo>
                <a:close/>
                <a:moveTo>
                  <a:pt x="405245" y="89189"/>
                </a:moveTo>
                <a:lnTo>
                  <a:pt x="455810" y="194188"/>
                </a:lnTo>
                <a:lnTo>
                  <a:pt x="421001" y="213082"/>
                </a:lnTo>
                <a:lnTo>
                  <a:pt x="355092" y="116411"/>
                </a:lnTo>
                <a:close/>
                <a:moveTo>
                  <a:pt x="1109334" y="89188"/>
                </a:moveTo>
                <a:lnTo>
                  <a:pt x="1159488" y="116411"/>
                </a:lnTo>
                <a:lnTo>
                  <a:pt x="1094225" y="212134"/>
                </a:lnTo>
                <a:lnTo>
                  <a:pt x="1059265" y="193158"/>
                </a:lnTo>
                <a:close/>
                <a:moveTo>
                  <a:pt x="1006136" y="43846"/>
                </a:moveTo>
                <a:lnTo>
                  <a:pt x="1052062" y="58102"/>
                </a:lnTo>
                <a:lnTo>
                  <a:pt x="1060210" y="62525"/>
                </a:lnTo>
                <a:lnTo>
                  <a:pt x="1010141" y="166495"/>
                </a:lnTo>
                <a:lnTo>
                  <a:pt x="1006885" y="164728"/>
                </a:lnTo>
                <a:lnTo>
                  <a:pt x="972173" y="153952"/>
                </a:lnTo>
                <a:close/>
                <a:moveTo>
                  <a:pt x="508444" y="43846"/>
                </a:moveTo>
                <a:lnTo>
                  <a:pt x="542617" y="154630"/>
                </a:lnTo>
                <a:lnTo>
                  <a:pt x="510087" y="164728"/>
                </a:lnTo>
                <a:lnTo>
                  <a:pt x="504935" y="167524"/>
                </a:lnTo>
                <a:lnTo>
                  <a:pt x="454370" y="62525"/>
                </a:lnTo>
                <a:lnTo>
                  <a:pt x="462519" y="58102"/>
                </a:lnTo>
                <a:close/>
                <a:moveTo>
                  <a:pt x="897627" y="12101"/>
                </a:moveTo>
                <a:lnTo>
                  <a:pt x="909911" y="13976"/>
                </a:lnTo>
                <a:lnTo>
                  <a:pt x="952817" y="27295"/>
                </a:lnTo>
                <a:lnTo>
                  <a:pt x="918854" y="137401"/>
                </a:lnTo>
                <a:lnTo>
                  <a:pt x="887097" y="127543"/>
                </a:lnTo>
                <a:lnTo>
                  <a:pt x="880330" y="126861"/>
                </a:lnTo>
                <a:close/>
                <a:moveTo>
                  <a:pt x="616953" y="12101"/>
                </a:moveTo>
                <a:lnTo>
                  <a:pt x="634287" y="127099"/>
                </a:lnTo>
                <a:lnTo>
                  <a:pt x="629875" y="127543"/>
                </a:lnTo>
                <a:lnTo>
                  <a:pt x="595935" y="138079"/>
                </a:lnTo>
                <a:lnTo>
                  <a:pt x="561763" y="27295"/>
                </a:lnTo>
                <a:lnTo>
                  <a:pt x="604670" y="13976"/>
                </a:lnTo>
                <a:close/>
                <a:moveTo>
                  <a:pt x="785205" y="0"/>
                </a:moveTo>
                <a:lnTo>
                  <a:pt x="834719" y="2500"/>
                </a:lnTo>
                <a:lnTo>
                  <a:pt x="842437" y="3678"/>
                </a:lnTo>
                <a:lnTo>
                  <a:pt x="824715" y="121255"/>
                </a:lnTo>
                <a:lnTo>
                  <a:pt x="785205" y="117272"/>
                </a:lnTo>
                <a:close/>
                <a:moveTo>
                  <a:pt x="729376" y="0"/>
                </a:moveTo>
                <a:lnTo>
                  <a:pt x="729376" y="117513"/>
                </a:lnTo>
                <a:lnTo>
                  <a:pt x="689901" y="121492"/>
                </a:lnTo>
                <a:lnTo>
                  <a:pt x="672144" y="3678"/>
                </a:lnTo>
                <a:lnTo>
                  <a:pt x="679862" y="2500"/>
                </a:lnTo>
                <a:close/>
              </a:path>
            </a:pathLst>
          </a:cu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等腰三角形 18"/>
          <p:cNvSpPr/>
          <p:nvPr/>
        </p:nvSpPr>
        <p:spPr>
          <a:xfrm flipV="1">
            <a:off x="3747431" y="1233099"/>
            <a:ext cx="4711955" cy="4062030"/>
          </a:xfrm>
          <a:custGeom>
            <a:avLst/>
            <a:gdLst>
              <a:gd name="connsiteX0" fmla="*/ 0 w 5666262"/>
              <a:gd name="connsiteY0" fmla="*/ 4884708 h 4884708"/>
              <a:gd name="connsiteX1" fmla="*/ 2833131 w 5666262"/>
              <a:gd name="connsiteY1" fmla="*/ 0 h 4884708"/>
              <a:gd name="connsiteX2" fmla="*/ 5666262 w 5666262"/>
              <a:gd name="connsiteY2" fmla="*/ 4884708 h 4884708"/>
              <a:gd name="connsiteX3" fmla="*/ 0 w 5666262"/>
              <a:gd name="connsiteY3" fmla="*/ 4884708 h 4884708"/>
              <a:gd name="connsiteX0-1" fmla="*/ 0 w 5666262"/>
              <a:gd name="connsiteY0-2" fmla="*/ 4884708 h 4884708"/>
              <a:gd name="connsiteX1-3" fmla="*/ 1109107 w 5666262"/>
              <a:gd name="connsiteY1-4" fmla="*/ 2781739 h 4884708"/>
              <a:gd name="connsiteX2-5" fmla="*/ 2833131 w 5666262"/>
              <a:gd name="connsiteY2-6" fmla="*/ 0 h 4884708"/>
              <a:gd name="connsiteX3-7" fmla="*/ 5666262 w 5666262"/>
              <a:gd name="connsiteY3-8" fmla="*/ 4884708 h 4884708"/>
              <a:gd name="connsiteX4" fmla="*/ 0 w 5666262"/>
              <a:gd name="connsiteY4" fmla="*/ 4884708 h 4884708"/>
              <a:gd name="connsiteX0-9" fmla="*/ 1109107 w 5666262"/>
              <a:gd name="connsiteY0-10" fmla="*/ 2781739 h 4884708"/>
              <a:gd name="connsiteX1-11" fmla="*/ 2833131 w 5666262"/>
              <a:gd name="connsiteY1-12" fmla="*/ 0 h 4884708"/>
              <a:gd name="connsiteX2-13" fmla="*/ 5666262 w 5666262"/>
              <a:gd name="connsiteY2-14" fmla="*/ 4884708 h 4884708"/>
              <a:gd name="connsiteX3-15" fmla="*/ 0 w 5666262"/>
              <a:gd name="connsiteY3-16" fmla="*/ 4884708 h 4884708"/>
              <a:gd name="connsiteX4-17" fmla="*/ 1200547 w 5666262"/>
              <a:gd name="connsiteY4-18" fmla="*/ 2873179 h 4884708"/>
              <a:gd name="connsiteX0-19" fmla="*/ 1109107 w 5666262"/>
              <a:gd name="connsiteY0-20" fmla="*/ 2781739 h 4884708"/>
              <a:gd name="connsiteX1-21" fmla="*/ 2833131 w 5666262"/>
              <a:gd name="connsiteY1-22" fmla="*/ 0 h 4884708"/>
              <a:gd name="connsiteX2-23" fmla="*/ 5666262 w 5666262"/>
              <a:gd name="connsiteY2-24" fmla="*/ 4884708 h 4884708"/>
              <a:gd name="connsiteX3-25" fmla="*/ 0 w 5666262"/>
              <a:gd name="connsiteY3-26" fmla="*/ 4884708 h 4884708"/>
              <a:gd name="connsiteX4-27" fmla="*/ 1200547 w 5666262"/>
              <a:gd name="connsiteY4-28" fmla="*/ 2873179 h 4884708"/>
              <a:gd name="connsiteX0-29" fmla="*/ 1109107 w 5666262"/>
              <a:gd name="connsiteY0-30" fmla="*/ 2781739 h 4884708"/>
              <a:gd name="connsiteX1-31" fmla="*/ 2833131 w 5666262"/>
              <a:gd name="connsiteY1-32" fmla="*/ 0 h 4884708"/>
              <a:gd name="connsiteX2-33" fmla="*/ 5666262 w 5666262"/>
              <a:gd name="connsiteY2-34" fmla="*/ 4884708 h 4884708"/>
              <a:gd name="connsiteX3-35" fmla="*/ 0 w 5666262"/>
              <a:gd name="connsiteY3-36" fmla="*/ 4884708 h 4884708"/>
              <a:gd name="connsiteX4-37" fmla="*/ 1200547 w 5666262"/>
              <a:gd name="connsiteY4-38" fmla="*/ 2873179 h 4884708"/>
              <a:gd name="connsiteX0-39" fmla="*/ 1775857 w 5666262"/>
              <a:gd name="connsiteY0-40" fmla="*/ 1838764 h 4884708"/>
              <a:gd name="connsiteX1-41" fmla="*/ 2833131 w 5666262"/>
              <a:gd name="connsiteY1-42" fmla="*/ 0 h 4884708"/>
              <a:gd name="connsiteX2-43" fmla="*/ 5666262 w 5666262"/>
              <a:gd name="connsiteY2-44" fmla="*/ 4884708 h 4884708"/>
              <a:gd name="connsiteX3-45" fmla="*/ 0 w 5666262"/>
              <a:gd name="connsiteY3-46" fmla="*/ 4884708 h 4884708"/>
              <a:gd name="connsiteX4-47" fmla="*/ 1200547 w 5666262"/>
              <a:gd name="connsiteY4-48" fmla="*/ 2873179 h 4884708"/>
              <a:gd name="connsiteX0-49" fmla="*/ 1756807 w 5666262"/>
              <a:gd name="connsiteY0-50" fmla="*/ 1838764 h 4884708"/>
              <a:gd name="connsiteX1-51" fmla="*/ 2833131 w 5666262"/>
              <a:gd name="connsiteY1-52" fmla="*/ 0 h 4884708"/>
              <a:gd name="connsiteX2-53" fmla="*/ 5666262 w 5666262"/>
              <a:gd name="connsiteY2-54" fmla="*/ 4884708 h 4884708"/>
              <a:gd name="connsiteX3-55" fmla="*/ 0 w 5666262"/>
              <a:gd name="connsiteY3-56" fmla="*/ 4884708 h 4884708"/>
              <a:gd name="connsiteX4-57" fmla="*/ 1200547 w 5666262"/>
              <a:gd name="connsiteY4-58" fmla="*/ 2873179 h 4884708"/>
              <a:gd name="connsiteX0-59" fmla="*/ 1737757 w 5666262"/>
              <a:gd name="connsiteY0-60" fmla="*/ 1867339 h 4884708"/>
              <a:gd name="connsiteX1-61" fmla="*/ 2833131 w 5666262"/>
              <a:gd name="connsiteY1-62" fmla="*/ 0 h 4884708"/>
              <a:gd name="connsiteX2-63" fmla="*/ 5666262 w 5666262"/>
              <a:gd name="connsiteY2-64" fmla="*/ 4884708 h 4884708"/>
              <a:gd name="connsiteX3-65" fmla="*/ 0 w 5666262"/>
              <a:gd name="connsiteY3-66" fmla="*/ 4884708 h 4884708"/>
              <a:gd name="connsiteX4-67" fmla="*/ 1200547 w 5666262"/>
              <a:gd name="connsiteY4-68" fmla="*/ 2873179 h 4884708"/>
              <a:gd name="connsiteX0-69" fmla="*/ 1737757 w 5666262"/>
              <a:gd name="connsiteY0-70" fmla="*/ 1867339 h 4884708"/>
              <a:gd name="connsiteX1-71" fmla="*/ 2833131 w 5666262"/>
              <a:gd name="connsiteY1-72" fmla="*/ 0 h 4884708"/>
              <a:gd name="connsiteX2-73" fmla="*/ 5666262 w 5666262"/>
              <a:gd name="connsiteY2-74" fmla="*/ 4884708 h 4884708"/>
              <a:gd name="connsiteX3-75" fmla="*/ 0 w 5666262"/>
              <a:gd name="connsiteY3-76" fmla="*/ 4884708 h 4884708"/>
              <a:gd name="connsiteX4-77" fmla="*/ 648097 w 5666262"/>
              <a:gd name="connsiteY4-78" fmla="*/ 3787579 h 4884708"/>
              <a:gd name="connsiteX0-79" fmla="*/ 1737757 w 5666262"/>
              <a:gd name="connsiteY0-80" fmla="*/ 1867339 h 4884708"/>
              <a:gd name="connsiteX1-81" fmla="*/ 2833131 w 5666262"/>
              <a:gd name="connsiteY1-82" fmla="*/ 0 h 4884708"/>
              <a:gd name="connsiteX2-83" fmla="*/ 5666262 w 5666262"/>
              <a:gd name="connsiteY2-84" fmla="*/ 4884708 h 4884708"/>
              <a:gd name="connsiteX3-85" fmla="*/ 0 w 5666262"/>
              <a:gd name="connsiteY3-86" fmla="*/ 4884708 h 4884708"/>
              <a:gd name="connsiteX4-87" fmla="*/ 676672 w 5666262"/>
              <a:gd name="connsiteY4-88" fmla="*/ 3749479 h 4884708"/>
              <a:gd name="connsiteX0-89" fmla="*/ 1737757 w 5666262"/>
              <a:gd name="connsiteY0-90" fmla="*/ 1867339 h 4884708"/>
              <a:gd name="connsiteX1-91" fmla="*/ 2833131 w 5666262"/>
              <a:gd name="connsiteY1-92" fmla="*/ 0 h 4884708"/>
              <a:gd name="connsiteX2-93" fmla="*/ 5666262 w 5666262"/>
              <a:gd name="connsiteY2-94" fmla="*/ 4884708 h 4884708"/>
              <a:gd name="connsiteX3-95" fmla="*/ 0 w 5666262"/>
              <a:gd name="connsiteY3-96" fmla="*/ 4884708 h 4884708"/>
              <a:gd name="connsiteX4-97" fmla="*/ 657622 w 5666262"/>
              <a:gd name="connsiteY4-98" fmla="*/ 3749479 h 4884708"/>
              <a:gd name="connsiteX0-99" fmla="*/ 1737757 w 5666262"/>
              <a:gd name="connsiteY0-100" fmla="*/ 1867339 h 4884708"/>
              <a:gd name="connsiteX1-101" fmla="*/ 2833131 w 5666262"/>
              <a:gd name="connsiteY1-102" fmla="*/ 0 h 4884708"/>
              <a:gd name="connsiteX2-103" fmla="*/ 5666262 w 5666262"/>
              <a:gd name="connsiteY2-104" fmla="*/ 4884708 h 4884708"/>
              <a:gd name="connsiteX3-105" fmla="*/ 0 w 5666262"/>
              <a:gd name="connsiteY3-106" fmla="*/ 4884708 h 4884708"/>
              <a:gd name="connsiteX4-107" fmla="*/ 508719 w 5666262"/>
              <a:gd name="connsiteY4-108" fmla="*/ 4012923 h 4884708"/>
              <a:gd name="connsiteX0-109" fmla="*/ 1966839 w 5666262"/>
              <a:gd name="connsiteY0-110" fmla="*/ 1443538 h 4884708"/>
              <a:gd name="connsiteX1-111" fmla="*/ 2833131 w 5666262"/>
              <a:gd name="connsiteY1-112" fmla="*/ 0 h 4884708"/>
              <a:gd name="connsiteX2-113" fmla="*/ 5666262 w 5666262"/>
              <a:gd name="connsiteY2-114" fmla="*/ 4884708 h 4884708"/>
              <a:gd name="connsiteX3-115" fmla="*/ 0 w 5666262"/>
              <a:gd name="connsiteY3-116" fmla="*/ 4884708 h 4884708"/>
              <a:gd name="connsiteX4-117" fmla="*/ 508719 w 5666262"/>
              <a:gd name="connsiteY4-118" fmla="*/ 4012923 h 4884708"/>
              <a:gd name="connsiteX0-119" fmla="*/ 2047018 w 5666262"/>
              <a:gd name="connsiteY0-120" fmla="*/ 1409176 h 4884708"/>
              <a:gd name="connsiteX1-121" fmla="*/ 2833131 w 5666262"/>
              <a:gd name="connsiteY1-122" fmla="*/ 0 h 4884708"/>
              <a:gd name="connsiteX2-123" fmla="*/ 5666262 w 5666262"/>
              <a:gd name="connsiteY2-124" fmla="*/ 4884708 h 4884708"/>
              <a:gd name="connsiteX3-125" fmla="*/ 0 w 5666262"/>
              <a:gd name="connsiteY3-126" fmla="*/ 4884708 h 4884708"/>
              <a:gd name="connsiteX4-127" fmla="*/ 508719 w 5666262"/>
              <a:gd name="connsiteY4-128" fmla="*/ 4012923 h 4884708"/>
              <a:gd name="connsiteX0-129" fmla="*/ 2047018 w 5666262"/>
              <a:gd name="connsiteY0-130" fmla="*/ 1409176 h 4884708"/>
              <a:gd name="connsiteX1-131" fmla="*/ 2833131 w 5666262"/>
              <a:gd name="connsiteY1-132" fmla="*/ 0 h 4884708"/>
              <a:gd name="connsiteX2-133" fmla="*/ 5666262 w 5666262"/>
              <a:gd name="connsiteY2-134" fmla="*/ 4884708 h 4884708"/>
              <a:gd name="connsiteX3-135" fmla="*/ 0 w 5666262"/>
              <a:gd name="connsiteY3-136" fmla="*/ 4884708 h 4884708"/>
              <a:gd name="connsiteX4-137" fmla="*/ 554535 w 5666262"/>
              <a:gd name="connsiteY4-138" fmla="*/ 3967106 h 4884708"/>
              <a:gd name="connsiteX0-139" fmla="*/ 2047018 w 5666262"/>
              <a:gd name="connsiteY0-140" fmla="*/ 1432084 h 4884708"/>
              <a:gd name="connsiteX1-141" fmla="*/ 2833131 w 5666262"/>
              <a:gd name="connsiteY1-142" fmla="*/ 0 h 4884708"/>
              <a:gd name="connsiteX2-143" fmla="*/ 5666262 w 5666262"/>
              <a:gd name="connsiteY2-144" fmla="*/ 4884708 h 4884708"/>
              <a:gd name="connsiteX3-145" fmla="*/ 0 w 5666262"/>
              <a:gd name="connsiteY3-146" fmla="*/ 4884708 h 4884708"/>
              <a:gd name="connsiteX4-147" fmla="*/ 554535 w 5666262"/>
              <a:gd name="connsiteY4-148" fmla="*/ 3967106 h 4884708"/>
              <a:gd name="connsiteX0-149" fmla="*/ 2033876 w 5666262"/>
              <a:gd name="connsiteY0-150" fmla="*/ 1440846 h 4884708"/>
              <a:gd name="connsiteX1-151" fmla="*/ 2833131 w 5666262"/>
              <a:gd name="connsiteY1-152" fmla="*/ 0 h 4884708"/>
              <a:gd name="connsiteX2-153" fmla="*/ 5666262 w 5666262"/>
              <a:gd name="connsiteY2-154" fmla="*/ 4884708 h 4884708"/>
              <a:gd name="connsiteX3-155" fmla="*/ 0 w 5666262"/>
              <a:gd name="connsiteY3-156" fmla="*/ 4884708 h 4884708"/>
              <a:gd name="connsiteX4-157" fmla="*/ 554535 w 5666262"/>
              <a:gd name="connsiteY4-158" fmla="*/ 3967106 h 4884708"/>
              <a:gd name="connsiteX0-159" fmla="*/ 2033876 w 5666262"/>
              <a:gd name="connsiteY0-160" fmla="*/ 1440846 h 4884708"/>
              <a:gd name="connsiteX1-161" fmla="*/ 2833131 w 5666262"/>
              <a:gd name="connsiteY1-162" fmla="*/ 0 h 4884708"/>
              <a:gd name="connsiteX2-163" fmla="*/ 5666262 w 5666262"/>
              <a:gd name="connsiteY2-164" fmla="*/ 4884708 h 4884708"/>
              <a:gd name="connsiteX3-165" fmla="*/ 0 w 5666262"/>
              <a:gd name="connsiteY3-166" fmla="*/ 4884708 h 4884708"/>
              <a:gd name="connsiteX4-167" fmla="*/ 545774 w 5666262"/>
              <a:gd name="connsiteY4-168" fmla="*/ 3967106 h 488470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5666262" h="4884708">
                <a:moveTo>
                  <a:pt x="2033876" y="1440846"/>
                </a:moveTo>
                <a:lnTo>
                  <a:pt x="2833131" y="0"/>
                </a:lnTo>
                <a:lnTo>
                  <a:pt x="5666262" y="4884708"/>
                </a:lnTo>
                <a:lnTo>
                  <a:pt x="0" y="4884708"/>
                </a:lnTo>
                <a:cubicBezTo>
                  <a:pt x="404627" y="4186893"/>
                  <a:pt x="-54500" y="4972870"/>
                  <a:pt x="545774" y="3967106"/>
                </a:cubicBezTo>
              </a:path>
            </a:pathLst>
          </a:custGeom>
          <a:noFill/>
          <a:ln w="38100" cap="flat">
            <a:solidFill>
              <a:srgbClr val="1B254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4" name="直接连接符 33"/>
          <p:cNvCxnSpPr/>
          <p:nvPr/>
        </p:nvCxnSpPr>
        <p:spPr>
          <a:xfrm flipH="1">
            <a:off x="6388028" y="4235275"/>
            <a:ext cx="1169198" cy="1830043"/>
          </a:xfrm>
          <a:prstGeom prst="line">
            <a:avLst/>
          </a:prstGeom>
          <a:ln w="12700">
            <a:solidFill>
              <a:srgbClr val="00B0F0"/>
            </a:solidFill>
            <a:tailEnd type="oval" w="lg" len="lg"/>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7880000" flipH="1">
            <a:off x="2384264" y="763525"/>
            <a:ext cx="1206431" cy="1888331"/>
          </a:xfrm>
          <a:prstGeom prst="line">
            <a:avLst/>
          </a:prstGeom>
          <a:ln w="12700">
            <a:solidFill>
              <a:srgbClr val="00B0F0"/>
            </a:solidFill>
            <a:headEnd type="oval" w="lg" len="lg"/>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7080000" flipV="1">
            <a:off x="2232969" y="167370"/>
            <a:ext cx="1369651" cy="2109148"/>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flipH="1">
            <a:off x="6924859" y="4789193"/>
            <a:ext cx="644782" cy="1007863"/>
          </a:xfrm>
          <a:prstGeom prst="line">
            <a:avLst/>
          </a:prstGeom>
          <a:noFill/>
          <a:ln w="12700">
            <a:gradFill>
              <a:gsLst>
                <a:gs pos="100000">
                  <a:srgbClr val="00B0F0"/>
                </a:gs>
                <a:gs pos="0">
                  <a:srgbClr val="00B0F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40" name="文本框 39"/>
          <p:cNvSpPr txBox="1"/>
          <p:nvPr/>
        </p:nvSpPr>
        <p:spPr>
          <a:xfrm>
            <a:off x="4033444" y="2321467"/>
            <a:ext cx="3918585" cy="1198880"/>
          </a:xfrm>
          <a:prstGeom prst="rect">
            <a:avLst/>
          </a:prstGeom>
          <a:noFill/>
        </p:spPr>
        <p:txBody>
          <a:bodyPr wrap="none" rtlCol="0">
            <a:spAutoFit/>
            <a:scene3d>
              <a:camera prst="orthographicFront"/>
              <a:lightRig rig="threePt" dir="t"/>
            </a:scene3d>
            <a:sp3d extrusionH="69850" prstMaterial="metal">
              <a:bevelB w="38100" h="38100"/>
            </a:sp3d>
          </a:bodyPr>
          <a:lstStyle>
            <a:defPPr>
              <a:defRPr lang="zh-CN"/>
            </a:defPPr>
            <a:lvl1pPr algn="ctr">
              <a:defRPr sz="7200">
                <a:ln w="12700">
                  <a:solidFill>
                    <a:schemeClr val="accent1">
                      <a:lumMod val="50000"/>
                    </a:schemeClr>
                  </a:solidFill>
                </a:ln>
                <a:solidFill>
                  <a:srgbClr val="00B0F0"/>
                </a:solidFill>
                <a:effectLst>
                  <a:glow rad="63500">
                    <a:schemeClr val="accent1">
                      <a:satMod val="175000"/>
                      <a:alpha val="40000"/>
                    </a:schemeClr>
                  </a:glow>
                </a:effectLst>
                <a:latin typeface="+mj-lt"/>
                <a:ea typeface="Segoe UI Black" panose="020B0A02040204020203" pitchFamily="34" charset="0"/>
                <a:cs typeface="Segoe UI Black" panose="020B0A02040204020203" pitchFamily="34" charset="0"/>
              </a:defRPr>
            </a:lvl1pPr>
          </a:lstStyle>
          <a:p>
            <a:r>
              <a:rPr lang="zh-CN" altLang="en-US" b="1" dirty="0">
                <a:ln w="12700">
                  <a:noFill/>
                </a:ln>
                <a:solidFill>
                  <a:prstClr val="white"/>
                </a:solidFill>
                <a:effectLst>
                  <a:glow rad="127000">
                    <a:srgbClr val="00B0F0">
                      <a:alpha val="35000"/>
                    </a:srgbClr>
                  </a:glow>
                </a:effectLst>
                <a:latin typeface="微软雅黑" panose="020B0503020204020204" charset="-122"/>
                <a:ea typeface="微软雅黑" panose="020B0503020204020204" charset="-122"/>
                <a:cs typeface="Segoe UI" panose="020B0502040204020203" charset="0"/>
              </a:rPr>
              <a:t>谢</a:t>
            </a:r>
            <a:r>
              <a:rPr lang="en-US" altLang="zh-CN" b="1" dirty="0">
                <a:ln w="12700">
                  <a:noFill/>
                </a:ln>
                <a:solidFill>
                  <a:prstClr val="white"/>
                </a:solidFill>
                <a:effectLst>
                  <a:glow rad="127000">
                    <a:srgbClr val="00B0F0">
                      <a:alpha val="35000"/>
                    </a:srgbClr>
                  </a:glow>
                </a:effectLst>
                <a:latin typeface="微软雅黑" panose="020B0503020204020204" charset="-122"/>
                <a:ea typeface="微软雅黑" panose="020B0503020204020204" charset="-122"/>
                <a:cs typeface="Segoe UI" panose="020B0502040204020203" charset="0"/>
              </a:rPr>
              <a:t>       </a:t>
            </a:r>
            <a:r>
              <a:rPr lang="zh-CN" altLang="en-US" b="1" dirty="0">
                <a:ln w="12700">
                  <a:noFill/>
                </a:ln>
                <a:solidFill>
                  <a:prstClr val="white"/>
                </a:solidFill>
                <a:effectLst>
                  <a:glow rad="127000">
                    <a:srgbClr val="00B0F0">
                      <a:alpha val="35000"/>
                    </a:srgbClr>
                  </a:glow>
                </a:effectLst>
                <a:latin typeface="微软雅黑" panose="020B0503020204020204" charset="-122"/>
                <a:ea typeface="微软雅黑" panose="020B0503020204020204" charset="-122"/>
                <a:cs typeface="Segoe UI" panose="020B0502040204020203" charset="0"/>
              </a:rPr>
              <a:t>谢</a:t>
            </a:r>
            <a:endParaRPr lang="zh-CN" altLang="en-US" b="1" dirty="0">
              <a:ln w="12700">
                <a:noFill/>
              </a:ln>
              <a:solidFill>
                <a:prstClr val="white"/>
              </a:solidFill>
              <a:effectLst>
                <a:glow rad="127000">
                  <a:srgbClr val="00B0F0">
                    <a:alpha val="35000"/>
                  </a:srgbClr>
                </a:glow>
              </a:effectLst>
              <a:latin typeface="微软雅黑" panose="020B0503020204020204" charset="-122"/>
              <a:ea typeface="微软雅黑" panose="020B0503020204020204" charset="-122"/>
              <a:cs typeface="Segoe UI" panose="020B0502040204020203" charset="0"/>
            </a:endParaRPr>
          </a:p>
        </p:txBody>
      </p:sp>
      <p:sp>
        <p:nvSpPr>
          <p:cNvPr id="41" name="矩形 40"/>
          <p:cNvSpPr/>
          <p:nvPr/>
        </p:nvSpPr>
        <p:spPr>
          <a:xfrm>
            <a:off x="5090159" y="3596485"/>
            <a:ext cx="2011680" cy="460375"/>
          </a:xfrm>
          <a:prstGeom prst="rect">
            <a:avLst/>
          </a:prstGeom>
        </p:spPr>
        <p:txBody>
          <a:bodyPr wrap="none">
            <a:spAutoFit/>
          </a:bodyPr>
          <a:lstStyle/>
          <a:p>
            <a:pPr algn="ctr"/>
            <a:r>
              <a:rPr lang="zh-CN" altLang="en-US" sz="2400" dirty="0">
                <a:gradFill>
                  <a:gsLst>
                    <a:gs pos="100000">
                      <a:prstClr val="white">
                        <a:lumMod val="95000"/>
                      </a:prstClr>
                    </a:gs>
                    <a:gs pos="26000">
                      <a:prstClr val="white">
                        <a:lumMod val="95000"/>
                      </a:prstClr>
                    </a:gs>
                  </a:gsLst>
                  <a:path path="circle">
                    <a:fillToRect l="100000" t="100000"/>
                  </a:path>
                </a:gradFill>
                <a:latin typeface="微软雅黑" panose="020B0503020204020204" charset="-122"/>
                <a:ea typeface="微软雅黑" panose="020B0503020204020204" charset="-122"/>
                <a:sym typeface="+mn-ea"/>
              </a:rPr>
              <a:t>毕节市税务局</a:t>
            </a:r>
            <a:endParaRPr lang="zh-CN" altLang="en-US" sz="2400" dirty="0">
              <a:gradFill>
                <a:gsLst>
                  <a:gs pos="100000">
                    <a:prstClr val="white">
                      <a:lumMod val="95000"/>
                    </a:prstClr>
                  </a:gs>
                  <a:gs pos="26000">
                    <a:prstClr val="white">
                      <a:lumMod val="95000"/>
                    </a:prstClr>
                  </a:gs>
                </a:gsLst>
                <a:path path="circle">
                  <a:fillToRect l="100000" t="100000"/>
                </a:path>
              </a:gradFill>
              <a:latin typeface="微软雅黑" panose="020B0503020204020204" charset="-122"/>
              <a:ea typeface="微软雅黑" panose="020B0503020204020204" charset="-122"/>
              <a:sym typeface="+mn-ea"/>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300000">
            <a:off x="3432476" y="2909457"/>
            <a:ext cx="5342272"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repeatCount="3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700" fill="hold"/>
                                        <p:tgtEl>
                                          <p:spTgt spid="28"/>
                                        </p:tgtEl>
                                        <p:attrNameLst>
                                          <p:attrName>ppt_w</p:attrName>
                                        </p:attrNameLst>
                                      </p:cBhvr>
                                      <p:tavLst>
                                        <p:tav tm="0">
                                          <p:val>
                                            <p:fltVal val="0"/>
                                          </p:val>
                                        </p:tav>
                                        <p:tav tm="100000">
                                          <p:val>
                                            <p:strVal val="#ppt_w"/>
                                          </p:val>
                                        </p:tav>
                                      </p:tavLst>
                                    </p:anim>
                                    <p:anim calcmode="lin" valueType="num">
                                      <p:cBhvr>
                                        <p:cTn id="8" dur="700" fill="hold"/>
                                        <p:tgtEl>
                                          <p:spTgt spid="28"/>
                                        </p:tgtEl>
                                        <p:attrNameLst>
                                          <p:attrName>ppt_h</p:attrName>
                                        </p:attrNameLst>
                                      </p:cBhvr>
                                      <p:tavLst>
                                        <p:tav tm="0">
                                          <p:val>
                                            <p:fltVal val="0"/>
                                          </p:val>
                                        </p:tav>
                                        <p:tav tm="100000">
                                          <p:val>
                                            <p:strVal val="#ppt_h"/>
                                          </p:val>
                                        </p:tav>
                                      </p:tavLst>
                                    </p:anim>
                                    <p:animEffect transition="in" filter="fade">
                                      <p:cBhvr>
                                        <p:cTn id="9" dur="700"/>
                                        <p:tgtEl>
                                          <p:spTgt spid="28"/>
                                        </p:tgtEl>
                                      </p:cBhvr>
                                    </p:animEffect>
                                    <p:anim calcmode="lin" valueType="num">
                                      <p:cBhvr>
                                        <p:cTn id="10" dur="700" fill="hold"/>
                                        <p:tgtEl>
                                          <p:spTgt spid="28"/>
                                        </p:tgtEl>
                                        <p:attrNameLst>
                                          <p:attrName>ppt_x</p:attrName>
                                        </p:attrNameLst>
                                      </p:cBhvr>
                                      <p:tavLst>
                                        <p:tav tm="0">
                                          <p:val>
                                            <p:fltVal val="0.5"/>
                                          </p:val>
                                        </p:tav>
                                        <p:tav tm="100000">
                                          <p:val>
                                            <p:strVal val="#ppt_x"/>
                                          </p:val>
                                        </p:tav>
                                      </p:tavLst>
                                    </p:anim>
                                    <p:anim calcmode="lin" valueType="num">
                                      <p:cBhvr>
                                        <p:cTn id="11" dur="700" fill="hold"/>
                                        <p:tgtEl>
                                          <p:spTgt spid="28"/>
                                        </p:tgtEl>
                                        <p:attrNameLst>
                                          <p:attrName>ppt_y</p:attrName>
                                        </p:attrNameLst>
                                      </p:cBhvr>
                                      <p:tavLst>
                                        <p:tav tm="0">
                                          <p:val>
                                            <p:fltVal val="0.5"/>
                                          </p:val>
                                        </p:tav>
                                        <p:tav tm="100000">
                                          <p:val>
                                            <p:strVal val="#ppt_y"/>
                                          </p:val>
                                        </p:tav>
                                      </p:tavLst>
                                    </p:anim>
                                  </p:childTnLst>
                                </p:cTn>
                              </p:par>
                              <p:par>
                                <p:cTn id="12" presetID="53" presetClass="entr" presetSubtype="528" repeatCount="3000" fill="hold" nodeType="withEffect">
                                  <p:stCondLst>
                                    <p:cond delay="1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anim calcmode="lin" valueType="num">
                                      <p:cBhvr>
                                        <p:cTn id="17" dur="500" fill="hold"/>
                                        <p:tgtEl>
                                          <p:spTgt spid="29"/>
                                        </p:tgtEl>
                                        <p:attrNameLst>
                                          <p:attrName>ppt_x</p:attrName>
                                        </p:attrNameLst>
                                      </p:cBhvr>
                                      <p:tavLst>
                                        <p:tav tm="0">
                                          <p:val>
                                            <p:fltVal val="0.5"/>
                                          </p:val>
                                        </p:tav>
                                        <p:tav tm="100000">
                                          <p:val>
                                            <p:strVal val="#ppt_x"/>
                                          </p:val>
                                        </p:tav>
                                      </p:tavLst>
                                    </p:anim>
                                    <p:anim calcmode="lin" valueType="num">
                                      <p:cBhvr>
                                        <p:cTn id="18" dur="500" fill="hold"/>
                                        <p:tgtEl>
                                          <p:spTgt spid="29"/>
                                        </p:tgtEl>
                                        <p:attrNameLst>
                                          <p:attrName>ppt_y</p:attrName>
                                        </p:attrNameLst>
                                      </p:cBhvr>
                                      <p:tavLst>
                                        <p:tav tm="0">
                                          <p:val>
                                            <p:fltVal val="0.5"/>
                                          </p:val>
                                        </p:tav>
                                        <p:tav tm="100000">
                                          <p:val>
                                            <p:strVal val="#ppt_y"/>
                                          </p:val>
                                        </p:tav>
                                      </p:tavLst>
                                    </p:anim>
                                  </p:childTnLst>
                                </p:cTn>
                              </p:par>
                              <p:par>
                                <p:cTn id="19" presetID="53" presetClass="entr" presetSubtype="528" repeatCount="3000" fill="hold" nodeType="withEffect">
                                  <p:stCondLst>
                                    <p:cond delay="100"/>
                                  </p:stCondLst>
                                  <p:childTnLst>
                                    <p:set>
                                      <p:cBhvr>
                                        <p:cTn id="20" dur="1" fill="hold">
                                          <p:stCondLst>
                                            <p:cond delay="0"/>
                                          </p:stCondLst>
                                        </p:cTn>
                                        <p:tgtEl>
                                          <p:spTgt spid="20"/>
                                        </p:tgtEl>
                                        <p:attrNameLst>
                                          <p:attrName>style.visibility</p:attrName>
                                        </p:attrNameLst>
                                      </p:cBhvr>
                                      <p:to>
                                        <p:strVal val="visible"/>
                                      </p:to>
                                    </p:set>
                                    <p:anim calcmode="lin" valueType="num">
                                      <p:cBhvr>
                                        <p:cTn id="21" dur="600" fill="hold"/>
                                        <p:tgtEl>
                                          <p:spTgt spid="20"/>
                                        </p:tgtEl>
                                        <p:attrNameLst>
                                          <p:attrName>ppt_w</p:attrName>
                                        </p:attrNameLst>
                                      </p:cBhvr>
                                      <p:tavLst>
                                        <p:tav tm="0">
                                          <p:val>
                                            <p:fltVal val="0"/>
                                          </p:val>
                                        </p:tav>
                                        <p:tav tm="100000">
                                          <p:val>
                                            <p:strVal val="#ppt_w"/>
                                          </p:val>
                                        </p:tav>
                                      </p:tavLst>
                                    </p:anim>
                                    <p:anim calcmode="lin" valueType="num">
                                      <p:cBhvr>
                                        <p:cTn id="22" dur="600" fill="hold"/>
                                        <p:tgtEl>
                                          <p:spTgt spid="20"/>
                                        </p:tgtEl>
                                        <p:attrNameLst>
                                          <p:attrName>ppt_h</p:attrName>
                                        </p:attrNameLst>
                                      </p:cBhvr>
                                      <p:tavLst>
                                        <p:tav tm="0">
                                          <p:val>
                                            <p:fltVal val="0"/>
                                          </p:val>
                                        </p:tav>
                                        <p:tav tm="100000">
                                          <p:val>
                                            <p:strVal val="#ppt_h"/>
                                          </p:val>
                                        </p:tav>
                                      </p:tavLst>
                                    </p:anim>
                                    <p:animEffect transition="in" filter="fade">
                                      <p:cBhvr>
                                        <p:cTn id="23" dur="600"/>
                                        <p:tgtEl>
                                          <p:spTgt spid="20"/>
                                        </p:tgtEl>
                                      </p:cBhvr>
                                    </p:animEffect>
                                    <p:anim calcmode="lin" valueType="num">
                                      <p:cBhvr>
                                        <p:cTn id="24" dur="600" fill="hold"/>
                                        <p:tgtEl>
                                          <p:spTgt spid="20"/>
                                        </p:tgtEl>
                                        <p:attrNameLst>
                                          <p:attrName>ppt_x</p:attrName>
                                        </p:attrNameLst>
                                      </p:cBhvr>
                                      <p:tavLst>
                                        <p:tav tm="0">
                                          <p:val>
                                            <p:fltVal val="0.5"/>
                                          </p:val>
                                        </p:tav>
                                        <p:tav tm="100000">
                                          <p:val>
                                            <p:strVal val="#ppt_x"/>
                                          </p:val>
                                        </p:tav>
                                      </p:tavLst>
                                    </p:anim>
                                    <p:anim calcmode="lin" valueType="num">
                                      <p:cBhvr>
                                        <p:cTn id="25" dur="600" fill="hold"/>
                                        <p:tgtEl>
                                          <p:spTgt spid="20"/>
                                        </p:tgtEl>
                                        <p:attrNameLst>
                                          <p:attrName>ppt_y</p:attrName>
                                        </p:attrNameLst>
                                      </p:cBhvr>
                                      <p:tavLst>
                                        <p:tav tm="0">
                                          <p:val>
                                            <p:fltVal val="0.5"/>
                                          </p:val>
                                        </p:tav>
                                        <p:tav tm="100000">
                                          <p:val>
                                            <p:strVal val="#ppt_y"/>
                                          </p:val>
                                        </p:tav>
                                      </p:tavLst>
                                    </p:anim>
                                  </p:childTnLst>
                                </p:cTn>
                              </p:par>
                              <p:par>
                                <p:cTn id="26" presetID="53" presetClass="entr" presetSubtype="528" repeatCount="300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repeatCount="300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700" fill="hold"/>
                                        <p:tgtEl>
                                          <p:spTgt spid="22"/>
                                        </p:tgtEl>
                                        <p:attrNameLst>
                                          <p:attrName>ppt_w</p:attrName>
                                        </p:attrNameLst>
                                      </p:cBhvr>
                                      <p:tavLst>
                                        <p:tav tm="0">
                                          <p:val>
                                            <p:fltVal val="0"/>
                                          </p:val>
                                        </p:tav>
                                        <p:tav tm="100000">
                                          <p:val>
                                            <p:strVal val="#ppt_w"/>
                                          </p:val>
                                        </p:tav>
                                      </p:tavLst>
                                    </p:anim>
                                    <p:anim calcmode="lin" valueType="num">
                                      <p:cBhvr>
                                        <p:cTn id="36" dur="700" fill="hold"/>
                                        <p:tgtEl>
                                          <p:spTgt spid="22"/>
                                        </p:tgtEl>
                                        <p:attrNameLst>
                                          <p:attrName>ppt_h</p:attrName>
                                        </p:attrNameLst>
                                      </p:cBhvr>
                                      <p:tavLst>
                                        <p:tav tm="0">
                                          <p:val>
                                            <p:fltVal val="0"/>
                                          </p:val>
                                        </p:tav>
                                        <p:tav tm="100000">
                                          <p:val>
                                            <p:strVal val="#ppt_h"/>
                                          </p:val>
                                        </p:tav>
                                      </p:tavLst>
                                    </p:anim>
                                    <p:animEffect transition="in" filter="fade">
                                      <p:cBhvr>
                                        <p:cTn id="37" dur="700"/>
                                        <p:tgtEl>
                                          <p:spTgt spid="22"/>
                                        </p:tgtEl>
                                      </p:cBhvr>
                                    </p:animEffect>
                                    <p:anim calcmode="lin" valueType="num">
                                      <p:cBhvr>
                                        <p:cTn id="38" dur="700" fill="hold"/>
                                        <p:tgtEl>
                                          <p:spTgt spid="22"/>
                                        </p:tgtEl>
                                        <p:attrNameLst>
                                          <p:attrName>ppt_x</p:attrName>
                                        </p:attrNameLst>
                                      </p:cBhvr>
                                      <p:tavLst>
                                        <p:tav tm="0">
                                          <p:val>
                                            <p:fltVal val="0.5"/>
                                          </p:val>
                                        </p:tav>
                                        <p:tav tm="100000">
                                          <p:val>
                                            <p:strVal val="#ppt_x"/>
                                          </p:val>
                                        </p:tav>
                                      </p:tavLst>
                                    </p:anim>
                                    <p:anim calcmode="lin" valueType="num">
                                      <p:cBhvr>
                                        <p:cTn id="39" dur="700" fill="hold"/>
                                        <p:tgtEl>
                                          <p:spTgt spid="22"/>
                                        </p:tgtEl>
                                        <p:attrNameLst>
                                          <p:attrName>ppt_y</p:attrName>
                                        </p:attrNameLst>
                                      </p:cBhvr>
                                      <p:tavLst>
                                        <p:tav tm="0">
                                          <p:val>
                                            <p:fltVal val="0.5"/>
                                          </p:val>
                                        </p:tav>
                                        <p:tav tm="100000">
                                          <p:val>
                                            <p:strVal val="#ppt_y"/>
                                          </p:val>
                                        </p:tav>
                                      </p:tavLst>
                                    </p:anim>
                                  </p:childTnLst>
                                </p:cTn>
                              </p:par>
                              <p:par>
                                <p:cTn id="40" presetID="53" presetClass="entr" presetSubtype="528" repeatCount="3000" fill="hold" nodeType="withEffect">
                                  <p:stCondLst>
                                    <p:cond delay="10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anim calcmode="lin" valueType="num">
                                      <p:cBhvr>
                                        <p:cTn id="45" dur="500" fill="hold"/>
                                        <p:tgtEl>
                                          <p:spTgt spid="24"/>
                                        </p:tgtEl>
                                        <p:attrNameLst>
                                          <p:attrName>ppt_x</p:attrName>
                                        </p:attrNameLst>
                                      </p:cBhvr>
                                      <p:tavLst>
                                        <p:tav tm="0">
                                          <p:val>
                                            <p:fltVal val="0.5"/>
                                          </p:val>
                                        </p:tav>
                                        <p:tav tm="100000">
                                          <p:val>
                                            <p:strVal val="#ppt_x"/>
                                          </p:val>
                                        </p:tav>
                                      </p:tavLst>
                                    </p:anim>
                                    <p:anim calcmode="lin" valueType="num">
                                      <p:cBhvr>
                                        <p:cTn id="46" dur="500" fill="hold"/>
                                        <p:tgtEl>
                                          <p:spTgt spid="24"/>
                                        </p:tgtEl>
                                        <p:attrNameLst>
                                          <p:attrName>ppt_y</p:attrName>
                                        </p:attrNameLst>
                                      </p:cBhvr>
                                      <p:tavLst>
                                        <p:tav tm="0">
                                          <p:val>
                                            <p:fltVal val="0.5"/>
                                          </p:val>
                                        </p:tav>
                                        <p:tav tm="100000">
                                          <p:val>
                                            <p:strVal val="#ppt_y"/>
                                          </p:val>
                                        </p:tav>
                                      </p:tavLst>
                                    </p:anim>
                                  </p:childTnLst>
                                </p:cTn>
                              </p:par>
                              <p:par>
                                <p:cTn id="47" presetID="53" presetClass="entr" presetSubtype="528" repeatCount="3000" fill="hold" nodeType="withEffect">
                                  <p:stCondLst>
                                    <p:cond delay="3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anim calcmode="lin" valueType="num">
                                      <p:cBhvr>
                                        <p:cTn id="52" dur="500" fill="hold"/>
                                        <p:tgtEl>
                                          <p:spTgt spid="27"/>
                                        </p:tgtEl>
                                        <p:attrNameLst>
                                          <p:attrName>ppt_x</p:attrName>
                                        </p:attrNameLst>
                                      </p:cBhvr>
                                      <p:tavLst>
                                        <p:tav tm="0">
                                          <p:val>
                                            <p:fltVal val="0.5"/>
                                          </p:val>
                                        </p:tav>
                                        <p:tav tm="100000">
                                          <p:val>
                                            <p:strVal val="#ppt_x"/>
                                          </p:val>
                                        </p:tav>
                                      </p:tavLst>
                                    </p:anim>
                                    <p:anim calcmode="lin" valueType="num">
                                      <p:cBhvr>
                                        <p:cTn id="53" dur="500" fill="hold"/>
                                        <p:tgtEl>
                                          <p:spTgt spid="27"/>
                                        </p:tgtEl>
                                        <p:attrNameLst>
                                          <p:attrName>ppt_y</p:attrName>
                                        </p:attrNameLst>
                                      </p:cBhvr>
                                      <p:tavLst>
                                        <p:tav tm="0">
                                          <p:val>
                                            <p:fltVal val="0.5"/>
                                          </p:val>
                                        </p:tav>
                                        <p:tav tm="100000">
                                          <p:val>
                                            <p:strVal val="#ppt_y"/>
                                          </p:val>
                                        </p:tav>
                                      </p:tavLst>
                                    </p:anim>
                                  </p:childTnLst>
                                </p:cTn>
                              </p:par>
                              <p:par>
                                <p:cTn id="54" presetID="53" presetClass="entr" presetSubtype="528" repeatCount="300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700" fill="hold"/>
                                        <p:tgtEl>
                                          <p:spTgt spid="26"/>
                                        </p:tgtEl>
                                        <p:attrNameLst>
                                          <p:attrName>ppt_w</p:attrName>
                                        </p:attrNameLst>
                                      </p:cBhvr>
                                      <p:tavLst>
                                        <p:tav tm="0">
                                          <p:val>
                                            <p:fltVal val="0"/>
                                          </p:val>
                                        </p:tav>
                                        <p:tav tm="100000">
                                          <p:val>
                                            <p:strVal val="#ppt_w"/>
                                          </p:val>
                                        </p:tav>
                                      </p:tavLst>
                                    </p:anim>
                                    <p:anim calcmode="lin" valueType="num">
                                      <p:cBhvr>
                                        <p:cTn id="57" dur="700" fill="hold"/>
                                        <p:tgtEl>
                                          <p:spTgt spid="26"/>
                                        </p:tgtEl>
                                        <p:attrNameLst>
                                          <p:attrName>ppt_h</p:attrName>
                                        </p:attrNameLst>
                                      </p:cBhvr>
                                      <p:tavLst>
                                        <p:tav tm="0">
                                          <p:val>
                                            <p:fltVal val="0"/>
                                          </p:val>
                                        </p:tav>
                                        <p:tav tm="100000">
                                          <p:val>
                                            <p:strVal val="#ppt_h"/>
                                          </p:val>
                                        </p:tav>
                                      </p:tavLst>
                                    </p:anim>
                                    <p:animEffect transition="in" filter="fade">
                                      <p:cBhvr>
                                        <p:cTn id="58" dur="700"/>
                                        <p:tgtEl>
                                          <p:spTgt spid="26"/>
                                        </p:tgtEl>
                                      </p:cBhvr>
                                    </p:animEffect>
                                    <p:anim calcmode="lin" valueType="num">
                                      <p:cBhvr>
                                        <p:cTn id="59" dur="700" fill="hold"/>
                                        <p:tgtEl>
                                          <p:spTgt spid="26"/>
                                        </p:tgtEl>
                                        <p:attrNameLst>
                                          <p:attrName>ppt_x</p:attrName>
                                        </p:attrNameLst>
                                      </p:cBhvr>
                                      <p:tavLst>
                                        <p:tav tm="0">
                                          <p:val>
                                            <p:fltVal val="0.5"/>
                                          </p:val>
                                        </p:tav>
                                        <p:tav tm="100000">
                                          <p:val>
                                            <p:strVal val="#ppt_x"/>
                                          </p:val>
                                        </p:tav>
                                      </p:tavLst>
                                    </p:anim>
                                    <p:anim calcmode="lin" valueType="num">
                                      <p:cBhvr>
                                        <p:cTn id="60" dur="700" fill="hold"/>
                                        <p:tgtEl>
                                          <p:spTgt spid="26"/>
                                        </p:tgtEl>
                                        <p:attrNameLst>
                                          <p:attrName>ppt_y</p:attrName>
                                        </p:attrNameLst>
                                      </p:cBhvr>
                                      <p:tavLst>
                                        <p:tav tm="0">
                                          <p:val>
                                            <p:fltVal val="0.5"/>
                                          </p:val>
                                        </p:tav>
                                        <p:tav tm="100000">
                                          <p:val>
                                            <p:strVal val="#ppt_y"/>
                                          </p:val>
                                        </p:tav>
                                      </p:tavLst>
                                    </p:anim>
                                  </p:childTnLst>
                                </p:cTn>
                              </p:par>
                              <p:par>
                                <p:cTn id="61" presetID="53" presetClass="entr" presetSubtype="528" repeatCount="3000" fill="hold" nodeType="withEffect">
                                  <p:stCondLst>
                                    <p:cond delay="20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fltVal val="0.5"/>
                                          </p:val>
                                        </p:tav>
                                        <p:tav tm="100000">
                                          <p:val>
                                            <p:strVal val="#ppt_x"/>
                                          </p:val>
                                        </p:tav>
                                      </p:tavLst>
                                    </p:anim>
                                    <p:anim calcmode="lin" valueType="num">
                                      <p:cBhvr>
                                        <p:cTn id="67" dur="500" fill="hold"/>
                                        <p:tgtEl>
                                          <p:spTgt spid="23"/>
                                        </p:tgtEl>
                                        <p:attrNameLst>
                                          <p:attrName>ppt_y</p:attrName>
                                        </p:attrNameLst>
                                      </p:cBhvr>
                                      <p:tavLst>
                                        <p:tav tm="0">
                                          <p:val>
                                            <p:fltVal val="0.5"/>
                                          </p:val>
                                        </p:tav>
                                        <p:tav tm="100000">
                                          <p:val>
                                            <p:strVal val="#ppt_y"/>
                                          </p:val>
                                        </p:tav>
                                      </p:tavLst>
                                    </p:anim>
                                  </p:childTnLst>
                                </p:cTn>
                              </p:par>
                              <p:par>
                                <p:cTn id="68" presetID="53" presetClass="entr" presetSubtype="528" repeatCount="300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p:cTn id="70" dur="800" fill="hold"/>
                                        <p:tgtEl>
                                          <p:spTgt spid="25"/>
                                        </p:tgtEl>
                                        <p:attrNameLst>
                                          <p:attrName>ppt_w</p:attrName>
                                        </p:attrNameLst>
                                      </p:cBhvr>
                                      <p:tavLst>
                                        <p:tav tm="0">
                                          <p:val>
                                            <p:fltVal val="0"/>
                                          </p:val>
                                        </p:tav>
                                        <p:tav tm="100000">
                                          <p:val>
                                            <p:strVal val="#ppt_w"/>
                                          </p:val>
                                        </p:tav>
                                      </p:tavLst>
                                    </p:anim>
                                    <p:anim calcmode="lin" valueType="num">
                                      <p:cBhvr>
                                        <p:cTn id="71" dur="800" fill="hold"/>
                                        <p:tgtEl>
                                          <p:spTgt spid="25"/>
                                        </p:tgtEl>
                                        <p:attrNameLst>
                                          <p:attrName>ppt_h</p:attrName>
                                        </p:attrNameLst>
                                      </p:cBhvr>
                                      <p:tavLst>
                                        <p:tav tm="0">
                                          <p:val>
                                            <p:fltVal val="0"/>
                                          </p:val>
                                        </p:tav>
                                        <p:tav tm="100000">
                                          <p:val>
                                            <p:strVal val="#ppt_h"/>
                                          </p:val>
                                        </p:tav>
                                      </p:tavLst>
                                    </p:anim>
                                    <p:animEffect transition="in" filter="fade">
                                      <p:cBhvr>
                                        <p:cTn id="72" dur="800"/>
                                        <p:tgtEl>
                                          <p:spTgt spid="25"/>
                                        </p:tgtEl>
                                      </p:cBhvr>
                                    </p:animEffect>
                                    <p:anim calcmode="lin" valueType="num">
                                      <p:cBhvr>
                                        <p:cTn id="73" dur="800" fill="hold"/>
                                        <p:tgtEl>
                                          <p:spTgt spid="25"/>
                                        </p:tgtEl>
                                        <p:attrNameLst>
                                          <p:attrName>ppt_x</p:attrName>
                                        </p:attrNameLst>
                                      </p:cBhvr>
                                      <p:tavLst>
                                        <p:tav tm="0">
                                          <p:val>
                                            <p:fltVal val="0.5"/>
                                          </p:val>
                                        </p:tav>
                                        <p:tav tm="100000">
                                          <p:val>
                                            <p:strVal val="#ppt_x"/>
                                          </p:val>
                                        </p:tav>
                                      </p:tavLst>
                                    </p:anim>
                                    <p:anim calcmode="lin" valueType="num">
                                      <p:cBhvr>
                                        <p:cTn id="74" dur="800" fill="hold"/>
                                        <p:tgtEl>
                                          <p:spTgt spid="25"/>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500"/>
                                  </p:stCondLst>
                                  <p:childTnLst>
                                    <p:set>
                                      <p:cBhvr>
                                        <p:cTn id="76" dur="1" fill="hold">
                                          <p:stCondLst>
                                            <p:cond delay="0"/>
                                          </p:stCondLst>
                                        </p:cTn>
                                        <p:tgtEl>
                                          <p:spTgt spid="17"/>
                                        </p:tgtEl>
                                        <p:attrNameLst>
                                          <p:attrName>style.visibility</p:attrName>
                                        </p:attrNameLst>
                                      </p:cBhvr>
                                      <p:to>
                                        <p:strVal val="visible"/>
                                      </p:to>
                                    </p:set>
                                    <p:anim calcmode="lin" valueType="num">
                                      <p:cBhvr>
                                        <p:cTn id="77" dur="500" fill="hold"/>
                                        <p:tgtEl>
                                          <p:spTgt spid="17"/>
                                        </p:tgtEl>
                                        <p:attrNameLst>
                                          <p:attrName>ppt_w</p:attrName>
                                        </p:attrNameLst>
                                      </p:cBhvr>
                                      <p:tavLst>
                                        <p:tav tm="0">
                                          <p:val>
                                            <p:fltVal val="0"/>
                                          </p:val>
                                        </p:tav>
                                        <p:tav tm="100000">
                                          <p:val>
                                            <p:strVal val="#ppt_w"/>
                                          </p:val>
                                        </p:tav>
                                      </p:tavLst>
                                    </p:anim>
                                    <p:anim calcmode="lin" valueType="num">
                                      <p:cBhvr>
                                        <p:cTn id="78" dur="500" fill="hold"/>
                                        <p:tgtEl>
                                          <p:spTgt spid="17"/>
                                        </p:tgtEl>
                                        <p:attrNameLst>
                                          <p:attrName>ppt_h</p:attrName>
                                        </p:attrNameLst>
                                      </p:cBhvr>
                                      <p:tavLst>
                                        <p:tav tm="0">
                                          <p:val>
                                            <p:fltVal val="0"/>
                                          </p:val>
                                        </p:tav>
                                        <p:tav tm="100000">
                                          <p:val>
                                            <p:strVal val="#ppt_h"/>
                                          </p:val>
                                        </p:tav>
                                      </p:tavLst>
                                    </p:anim>
                                    <p:animEffect transition="in" filter="fade">
                                      <p:cBhvr>
                                        <p:cTn id="79" dur="500"/>
                                        <p:tgtEl>
                                          <p:spTgt spid="17"/>
                                        </p:tgtEl>
                                      </p:cBhvr>
                                    </p:animEffect>
                                    <p:anim calcmode="lin" valueType="num">
                                      <p:cBhvr>
                                        <p:cTn id="80" dur="500" fill="hold"/>
                                        <p:tgtEl>
                                          <p:spTgt spid="17"/>
                                        </p:tgtEl>
                                        <p:attrNameLst>
                                          <p:attrName>ppt_x</p:attrName>
                                        </p:attrNameLst>
                                      </p:cBhvr>
                                      <p:tavLst>
                                        <p:tav tm="0">
                                          <p:val>
                                            <p:fltVal val="0.5"/>
                                          </p:val>
                                        </p:tav>
                                        <p:tav tm="100000">
                                          <p:val>
                                            <p:strVal val="#ppt_x"/>
                                          </p:val>
                                        </p:tav>
                                      </p:tavLst>
                                    </p:anim>
                                    <p:anim calcmode="lin" valueType="num">
                                      <p:cBhvr>
                                        <p:cTn id="81" dur="500" fill="hold"/>
                                        <p:tgtEl>
                                          <p:spTgt spid="17"/>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900"/>
                                  </p:stCondLst>
                                  <p:childTnLst>
                                    <p:set>
                                      <p:cBhvr>
                                        <p:cTn id="83" dur="1" fill="hold">
                                          <p:stCondLst>
                                            <p:cond delay="0"/>
                                          </p:stCondLst>
                                        </p:cTn>
                                        <p:tgtEl>
                                          <p:spTgt spid="33"/>
                                        </p:tgtEl>
                                        <p:attrNameLst>
                                          <p:attrName>style.visibility</p:attrName>
                                        </p:attrNameLst>
                                      </p:cBhvr>
                                      <p:to>
                                        <p:strVal val="visible"/>
                                      </p:to>
                                    </p:set>
                                    <p:anim calcmode="lin" valueType="num">
                                      <p:cBhvr>
                                        <p:cTn id="84" dur="750" fill="hold"/>
                                        <p:tgtEl>
                                          <p:spTgt spid="33"/>
                                        </p:tgtEl>
                                        <p:attrNameLst>
                                          <p:attrName>ppt_w</p:attrName>
                                        </p:attrNameLst>
                                      </p:cBhvr>
                                      <p:tavLst>
                                        <p:tav tm="0">
                                          <p:val>
                                            <p:fltVal val="0"/>
                                          </p:val>
                                        </p:tav>
                                        <p:tav tm="100000">
                                          <p:val>
                                            <p:strVal val="#ppt_w"/>
                                          </p:val>
                                        </p:tav>
                                      </p:tavLst>
                                    </p:anim>
                                    <p:anim calcmode="lin" valueType="num">
                                      <p:cBhvr>
                                        <p:cTn id="85" dur="750" fill="hold"/>
                                        <p:tgtEl>
                                          <p:spTgt spid="33"/>
                                        </p:tgtEl>
                                        <p:attrNameLst>
                                          <p:attrName>ppt_h</p:attrName>
                                        </p:attrNameLst>
                                      </p:cBhvr>
                                      <p:tavLst>
                                        <p:tav tm="0">
                                          <p:val>
                                            <p:fltVal val="0"/>
                                          </p:val>
                                        </p:tav>
                                        <p:tav tm="100000">
                                          <p:val>
                                            <p:strVal val="#ppt_h"/>
                                          </p:val>
                                        </p:tav>
                                      </p:tavLst>
                                    </p:anim>
                                    <p:animEffect transition="in" filter="fade">
                                      <p:cBhvr>
                                        <p:cTn id="86" dur="750"/>
                                        <p:tgtEl>
                                          <p:spTgt spid="33"/>
                                        </p:tgtEl>
                                      </p:cBhvr>
                                    </p:animEffect>
                                    <p:anim calcmode="lin" valueType="num">
                                      <p:cBhvr>
                                        <p:cTn id="87" dur="750" fill="hold"/>
                                        <p:tgtEl>
                                          <p:spTgt spid="33"/>
                                        </p:tgtEl>
                                        <p:attrNameLst>
                                          <p:attrName>ppt_x</p:attrName>
                                        </p:attrNameLst>
                                      </p:cBhvr>
                                      <p:tavLst>
                                        <p:tav tm="0">
                                          <p:val>
                                            <p:fltVal val="0.5"/>
                                          </p:val>
                                        </p:tav>
                                        <p:tav tm="100000">
                                          <p:val>
                                            <p:strVal val="#ppt_x"/>
                                          </p:val>
                                        </p:tav>
                                      </p:tavLst>
                                    </p:anim>
                                    <p:anim calcmode="lin" valueType="num">
                                      <p:cBhvr>
                                        <p:cTn id="88" dur="750" fill="hold"/>
                                        <p:tgtEl>
                                          <p:spTgt spid="33"/>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700"/>
                                  </p:stCondLst>
                                  <p:childTnLst>
                                    <p:set>
                                      <p:cBhvr>
                                        <p:cTn id="90" dur="1" fill="hold">
                                          <p:stCondLst>
                                            <p:cond delay="0"/>
                                          </p:stCondLst>
                                        </p:cTn>
                                        <p:tgtEl>
                                          <p:spTgt spid="18"/>
                                        </p:tgtEl>
                                        <p:attrNameLst>
                                          <p:attrName>style.visibility</p:attrName>
                                        </p:attrNameLst>
                                      </p:cBhvr>
                                      <p:to>
                                        <p:strVal val="visible"/>
                                      </p:to>
                                    </p:set>
                                    <p:anim calcmode="lin" valueType="num">
                                      <p:cBhvr>
                                        <p:cTn id="91" dur="750" fill="hold"/>
                                        <p:tgtEl>
                                          <p:spTgt spid="18"/>
                                        </p:tgtEl>
                                        <p:attrNameLst>
                                          <p:attrName>ppt_w</p:attrName>
                                        </p:attrNameLst>
                                      </p:cBhvr>
                                      <p:tavLst>
                                        <p:tav tm="0">
                                          <p:val>
                                            <p:fltVal val="0"/>
                                          </p:val>
                                        </p:tav>
                                        <p:tav tm="100000">
                                          <p:val>
                                            <p:strVal val="#ppt_w"/>
                                          </p:val>
                                        </p:tav>
                                      </p:tavLst>
                                    </p:anim>
                                    <p:anim calcmode="lin" valueType="num">
                                      <p:cBhvr>
                                        <p:cTn id="92" dur="750" fill="hold"/>
                                        <p:tgtEl>
                                          <p:spTgt spid="18"/>
                                        </p:tgtEl>
                                        <p:attrNameLst>
                                          <p:attrName>ppt_h</p:attrName>
                                        </p:attrNameLst>
                                      </p:cBhvr>
                                      <p:tavLst>
                                        <p:tav tm="0">
                                          <p:val>
                                            <p:fltVal val="0"/>
                                          </p:val>
                                        </p:tav>
                                        <p:tav tm="100000">
                                          <p:val>
                                            <p:strVal val="#ppt_h"/>
                                          </p:val>
                                        </p:tav>
                                      </p:tavLst>
                                    </p:anim>
                                    <p:animEffect transition="in" filter="fade">
                                      <p:cBhvr>
                                        <p:cTn id="93" dur="750"/>
                                        <p:tgtEl>
                                          <p:spTgt spid="18"/>
                                        </p:tgtEl>
                                      </p:cBhvr>
                                    </p:animEffect>
                                    <p:anim calcmode="lin" valueType="num">
                                      <p:cBhvr>
                                        <p:cTn id="94" dur="750" fill="hold"/>
                                        <p:tgtEl>
                                          <p:spTgt spid="18"/>
                                        </p:tgtEl>
                                        <p:attrNameLst>
                                          <p:attrName>ppt_x</p:attrName>
                                        </p:attrNameLst>
                                      </p:cBhvr>
                                      <p:tavLst>
                                        <p:tav tm="0">
                                          <p:val>
                                            <p:fltVal val="0.5"/>
                                          </p:val>
                                        </p:tav>
                                        <p:tav tm="100000">
                                          <p:val>
                                            <p:strVal val="#ppt_x"/>
                                          </p:val>
                                        </p:tav>
                                      </p:tavLst>
                                    </p:anim>
                                    <p:anim calcmode="lin" valueType="num">
                                      <p:cBhvr>
                                        <p:cTn id="95" dur="750" fill="hold"/>
                                        <p:tgtEl>
                                          <p:spTgt spid="18"/>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700"/>
                                  </p:stCondLst>
                                  <p:childTnLst>
                                    <p:set>
                                      <p:cBhvr>
                                        <p:cTn id="97" dur="1" fill="hold">
                                          <p:stCondLst>
                                            <p:cond delay="0"/>
                                          </p:stCondLst>
                                        </p:cTn>
                                        <p:tgtEl>
                                          <p:spTgt spid="30"/>
                                        </p:tgtEl>
                                        <p:attrNameLst>
                                          <p:attrName>style.visibility</p:attrName>
                                        </p:attrNameLst>
                                      </p:cBhvr>
                                      <p:to>
                                        <p:strVal val="visible"/>
                                      </p:to>
                                    </p:set>
                                    <p:anim calcmode="lin" valueType="num">
                                      <p:cBhvr>
                                        <p:cTn id="98" dur="750" fill="hold"/>
                                        <p:tgtEl>
                                          <p:spTgt spid="30"/>
                                        </p:tgtEl>
                                        <p:attrNameLst>
                                          <p:attrName>ppt_w</p:attrName>
                                        </p:attrNameLst>
                                      </p:cBhvr>
                                      <p:tavLst>
                                        <p:tav tm="0">
                                          <p:val>
                                            <p:fltVal val="0"/>
                                          </p:val>
                                        </p:tav>
                                        <p:tav tm="100000">
                                          <p:val>
                                            <p:strVal val="#ppt_w"/>
                                          </p:val>
                                        </p:tav>
                                      </p:tavLst>
                                    </p:anim>
                                    <p:anim calcmode="lin" valueType="num">
                                      <p:cBhvr>
                                        <p:cTn id="99" dur="750" fill="hold"/>
                                        <p:tgtEl>
                                          <p:spTgt spid="30"/>
                                        </p:tgtEl>
                                        <p:attrNameLst>
                                          <p:attrName>ppt_h</p:attrName>
                                        </p:attrNameLst>
                                      </p:cBhvr>
                                      <p:tavLst>
                                        <p:tav tm="0">
                                          <p:val>
                                            <p:fltVal val="0"/>
                                          </p:val>
                                        </p:tav>
                                        <p:tav tm="100000">
                                          <p:val>
                                            <p:strVal val="#ppt_h"/>
                                          </p:val>
                                        </p:tav>
                                      </p:tavLst>
                                    </p:anim>
                                    <p:animEffect transition="in" filter="fade">
                                      <p:cBhvr>
                                        <p:cTn id="100" dur="750"/>
                                        <p:tgtEl>
                                          <p:spTgt spid="30"/>
                                        </p:tgtEl>
                                      </p:cBhvr>
                                    </p:animEffect>
                                    <p:anim calcmode="lin" valueType="num">
                                      <p:cBhvr>
                                        <p:cTn id="101" dur="750" fill="hold"/>
                                        <p:tgtEl>
                                          <p:spTgt spid="30"/>
                                        </p:tgtEl>
                                        <p:attrNameLst>
                                          <p:attrName>ppt_x</p:attrName>
                                        </p:attrNameLst>
                                      </p:cBhvr>
                                      <p:tavLst>
                                        <p:tav tm="0">
                                          <p:val>
                                            <p:fltVal val="0.5"/>
                                          </p:val>
                                        </p:tav>
                                        <p:tav tm="100000">
                                          <p:val>
                                            <p:strVal val="#ppt_x"/>
                                          </p:val>
                                        </p:tav>
                                      </p:tavLst>
                                    </p:anim>
                                    <p:anim calcmode="lin" valueType="num">
                                      <p:cBhvr>
                                        <p:cTn id="102" dur="750" fill="hold"/>
                                        <p:tgtEl>
                                          <p:spTgt spid="30"/>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600"/>
                                  </p:stCondLst>
                                  <p:childTnLst>
                                    <p:set>
                                      <p:cBhvr>
                                        <p:cTn id="104" dur="1" fill="hold">
                                          <p:stCondLst>
                                            <p:cond delay="0"/>
                                          </p:stCondLst>
                                        </p:cTn>
                                        <p:tgtEl>
                                          <p:spTgt spid="19"/>
                                        </p:tgtEl>
                                        <p:attrNameLst>
                                          <p:attrName>style.visibility</p:attrName>
                                        </p:attrNameLst>
                                      </p:cBhvr>
                                      <p:to>
                                        <p:strVal val="visible"/>
                                      </p:to>
                                    </p:set>
                                    <p:anim calcmode="lin" valueType="num">
                                      <p:cBhvr>
                                        <p:cTn id="105" dur="750" fill="hold"/>
                                        <p:tgtEl>
                                          <p:spTgt spid="19"/>
                                        </p:tgtEl>
                                        <p:attrNameLst>
                                          <p:attrName>ppt_w</p:attrName>
                                        </p:attrNameLst>
                                      </p:cBhvr>
                                      <p:tavLst>
                                        <p:tav tm="0">
                                          <p:val>
                                            <p:fltVal val="0"/>
                                          </p:val>
                                        </p:tav>
                                        <p:tav tm="100000">
                                          <p:val>
                                            <p:strVal val="#ppt_w"/>
                                          </p:val>
                                        </p:tav>
                                      </p:tavLst>
                                    </p:anim>
                                    <p:anim calcmode="lin" valueType="num">
                                      <p:cBhvr>
                                        <p:cTn id="106" dur="750" fill="hold"/>
                                        <p:tgtEl>
                                          <p:spTgt spid="19"/>
                                        </p:tgtEl>
                                        <p:attrNameLst>
                                          <p:attrName>ppt_h</p:attrName>
                                        </p:attrNameLst>
                                      </p:cBhvr>
                                      <p:tavLst>
                                        <p:tav tm="0">
                                          <p:val>
                                            <p:fltVal val="0"/>
                                          </p:val>
                                        </p:tav>
                                        <p:tav tm="100000">
                                          <p:val>
                                            <p:strVal val="#ppt_h"/>
                                          </p:val>
                                        </p:tav>
                                      </p:tavLst>
                                    </p:anim>
                                    <p:animEffect transition="in" filter="fade">
                                      <p:cBhvr>
                                        <p:cTn id="107" dur="750"/>
                                        <p:tgtEl>
                                          <p:spTgt spid="19"/>
                                        </p:tgtEl>
                                      </p:cBhvr>
                                    </p:animEffect>
                                    <p:anim calcmode="lin" valueType="num">
                                      <p:cBhvr>
                                        <p:cTn id="108" dur="750" fill="hold"/>
                                        <p:tgtEl>
                                          <p:spTgt spid="19"/>
                                        </p:tgtEl>
                                        <p:attrNameLst>
                                          <p:attrName>ppt_x</p:attrName>
                                        </p:attrNameLst>
                                      </p:cBhvr>
                                      <p:tavLst>
                                        <p:tav tm="0">
                                          <p:val>
                                            <p:fltVal val="0.5"/>
                                          </p:val>
                                        </p:tav>
                                        <p:tav tm="100000">
                                          <p:val>
                                            <p:strVal val="#ppt_x"/>
                                          </p:val>
                                        </p:tav>
                                      </p:tavLst>
                                    </p:anim>
                                    <p:anim calcmode="lin" valueType="num">
                                      <p:cBhvr>
                                        <p:cTn id="109" dur="750" fill="hold"/>
                                        <p:tgtEl>
                                          <p:spTgt spid="19"/>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80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750" fill="hold"/>
                                        <p:tgtEl>
                                          <p:spTgt spid="31"/>
                                        </p:tgtEl>
                                        <p:attrNameLst>
                                          <p:attrName>ppt_w</p:attrName>
                                        </p:attrNameLst>
                                      </p:cBhvr>
                                      <p:tavLst>
                                        <p:tav tm="0">
                                          <p:val>
                                            <p:fltVal val="0"/>
                                          </p:val>
                                        </p:tav>
                                        <p:tav tm="100000">
                                          <p:val>
                                            <p:strVal val="#ppt_w"/>
                                          </p:val>
                                        </p:tav>
                                      </p:tavLst>
                                    </p:anim>
                                    <p:anim calcmode="lin" valueType="num">
                                      <p:cBhvr>
                                        <p:cTn id="113" dur="750" fill="hold"/>
                                        <p:tgtEl>
                                          <p:spTgt spid="31"/>
                                        </p:tgtEl>
                                        <p:attrNameLst>
                                          <p:attrName>ppt_h</p:attrName>
                                        </p:attrNameLst>
                                      </p:cBhvr>
                                      <p:tavLst>
                                        <p:tav tm="0">
                                          <p:val>
                                            <p:fltVal val="0"/>
                                          </p:val>
                                        </p:tav>
                                        <p:tav tm="100000">
                                          <p:val>
                                            <p:strVal val="#ppt_h"/>
                                          </p:val>
                                        </p:tav>
                                      </p:tavLst>
                                    </p:anim>
                                    <p:animEffect transition="in" filter="fade">
                                      <p:cBhvr>
                                        <p:cTn id="114" dur="750"/>
                                        <p:tgtEl>
                                          <p:spTgt spid="31"/>
                                        </p:tgtEl>
                                      </p:cBhvr>
                                    </p:animEffect>
                                    <p:anim calcmode="lin" valueType="num">
                                      <p:cBhvr>
                                        <p:cTn id="115" dur="750" fill="hold"/>
                                        <p:tgtEl>
                                          <p:spTgt spid="31"/>
                                        </p:tgtEl>
                                        <p:attrNameLst>
                                          <p:attrName>ppt_x</p:attrName>
                                        </p:attrNameLst>
                                      </p:cBhvr>
                                      <p:tavLst>
                                        <p:tav tm="0">
                                          <p:val>
                                            <p:fltVal val="0.5"/>
                                          </p:val>
                                        </p:tav>
                                        <p:tav tm="100000">
                                          <p:val>
                                            <p:strVal val="#ppt_x"/>
                                          </p:val>
                                        </p:tav>
                                      </p:tavLst>
                                    </p:anim>
                                    <p:anim calcmode="lin" valueType="num">
                                      <p:cBhvr>
                                        <p:cTn id="116" dur="750" fill="hold"/>
                                        <p:tgtEl>
                                          <p:spTgt spid="31"/>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900"/>
                                  </p:stCondLst>
                                  <p:childTnLst>
                                    <p:set>
                                      <p:cBhvr>
                                        <p:cTn id="118" dur="1" fill="hold">
                                          <p:stCondLst>
                                            <p:cond delay="0"/>
                                          </p:stCondLst>
                                        </p:cTn>
                                        <p:tgtEl>
                                          <p:spTgt spid="32"/>
                                        </p:tgtEl>
                                        <p:attrNameLst>
                                          <p:attrName>style.visibility</p:attrName>
                                        </p:attrNameLst>
                                      </p:cBhvr>
                                      <p:to>
                                        <p:strVal val="visible"/>
                                      </p:to>
                                    </p:set>
                                    <p:anim calcmode="lin" valueType="num">
                                      <p:cBhvr>
                                        <p:cTn id="119" dur="750" fill="hold"/>
                                        <p:tgtEl>
                                          <p:spTgt spid="32"/>
                                        </p:tgtEl>
                                        <p:attrNameLst>
                                          <p:attrName>ppt_w</p:attrName>
                                        </p:attrNameLst>
                                      </p:cBhvr>
                                      <p:tavLst>
                                        <p:tav tm="0">
                                          <p:val>
                                            <p:fltVal val="0"/>
                                          </p:val>
                                        </p:tav>
                                        <p:tav tm="100000">
                                          <p:val>
                                            <p:strVal val="#ppt_w"/>
                                          </p:val>
                                        </p:tav>
                                      </p:tavLst>
                                    </p:anim>
                                    <p:anim calcmode="lin" valueType="num">
                                      <p:cBhvr>
                                        <p:cTn id="120" dur="750" fill="hold"/>
                                        <p:tgtEl>
                                          <p:spTgt spid="32"/>
                                        </p:tgtEl>
                                        <p:attrNameLst>
                                          <p:attrName>ppt_h</p:attrName>
                                        </p:attrNameLst>
                                      </p:cBhvr>
                                      <p:tavLst>
                                        <p:tav tm="0">
                                          <p:val>
                                            <p:fltVal val="0"/>
                                          </p:val>
                                        </p:tav>
                                        <p:tav tm="100000">
                                          <p:val>
                                            <p:strVal val="#ppt_h"/>
                                          </p:val>
                                        </p:tav>
                                      </p:tavLst>
                                    </p:anim>
                                    <p:animEffect transition="in" filter="fade">
                                      <p:cBhvr>
                                        <p:cTn id="121" dur="750"/>
                                        <p:tgtEl>
                                          <p:spTgt spid="32"/>
                                        </p:tgtEl>
                                      </p:cBhvr>
                                    </p:animEffect>
                                    <p:anim calcmode="lin" valueType="num">
                                      <p:cBhvr>
                                        <p:cTn id="122" dur="750" fill="hold"/>
                                        <p:tgtEl>
                                          <p:spTgt spid="32"/>
                                        </p:tgtEl>
                                        <p:attrNameLst>
                                          <p:attrName>ppt_x</p:attrName>
                                        </p:attrNameLst>
                                      </p:cBhvr>
                                      <p:tavLst>
                                        <p:tav tm="0">
                                          <p:val>
                                            <p:fltVal val="0.5"/>
                                          </p:val>
                                        </p:tav>
                                        <p:tav tm="100000">
                                          <p:val>
                                            <p:strVal val="#ppt_x"/>
                                          </p:val>
                                        </p:tav>
                                      </p:tavLst>
                                    </p:anim>
                                    <p:anim calcmode="lin" valueType="num">
                                      <p:cBhvr>
                                        <p:cTn id="123" dur="750" fill="hold"/>
                                        <p:tgtEl>
                                          <p:spTgt spid="32"/>
                                        </p:tgtEl>
                                        <p:attrNameLst>
                                          <p:attrName>ppt_y</p:attrName>
                                        </p:attrNameLst>
                                      </p:cBhvr>
                                      <p:tavLst>
                                        <p:tav tm="0">
                                          <p:val>
                                            <p:fltVal val="0.5"/>
                                          </p:val>
                                        </p:tav>
                                        <p:tav tm="100000">
                                          <p:val>
                                            <p:strVal val="#ppt_y"/>
                                          </p:val>
                                        </p:tav>
                                      </p:tavLst>
                                    </p:anim>
                                  </p:childTnLst>
                                </p:cTn>
                              </p:par>
                              <p:par>
                                <p:cTn id="124" presetID="16" presetClass="entr" presetSubtype="37" fill="hold" nodeType="withEffect">
                                  <p:stCondLst>
                                    <p:cond delay="500"/>
                                  </p:stCondLst>
                                  <p:childTnLst>
                                    <p:set>
                                      <p:cBhvr>
                                        <p:cTn id="125" dur="1" fill="hold">
                                          <p:stCondLst>
                                            <p:cond delay="0"/>
                                          </p:stCondLst>
                                        </p:cTn>
                                        <p:tgtEl>
                                          <p:spTgt spid="36"/>
                                        </p:tgtEl>
                                        <p:attrNameLst>
                                          <p:attrName>style.visibility</p:attrName>
                                        </p:attrNameLst>
                                      </p:cBhvr>
                                      <p:to>
                                        <p:strVal val="visible"/>
                                      </p:to>
                                    </p:set>
                                    <p:animEffect transition="in" filter="barn(outVertical)">
                                      <p:cBhvr>
                                        <p:cTn id="126" dur="600"/>
                                        <p:tgtEl>
                                          <p:spTgt spid="36"/>
                                        </p:tgtEl>
                                      </p:cBhvr>
                                    </p:animEffect>
                                  </p:childTnLst>
                                </p:cTn>
                              </p:par>
                              <p:par>
                                <p:cTn id="127" presetID="50" presetClass="entr" presetSubtype="0" decel="100000" fill="hold" grpId="0" nodeType="withEffect">
                                  <p:stCondLst>
                                    <p:cond delay="500"/>
                                  </p:stCondLst>
                                  <p:childTnLst>
                                    <p:set>
                                      <p:cBhvr>
                                        <p:cTn id="128" dur="1" fill="hold">
                                          <p:stCondLst>
                                            <p:cond delay="0"/>
                                          </p:stCondLst>
                                        </p:cTn>
                                        <p:tgtEl>
                                          <p:spTgt spid="40"/>
                                        </p:tgtEl>
                                        <p:attrNameLst>
                                          <p:attrName>style.visibility</p:attrName>
                                        </p:attrNameLst>
                                      </p:cBhvr>
                                      <p:to>
                                        <p:strVal val="visible"/>
                                      </p:to>
                                    </p:set>
                                    <p:anim calcmode="lin" valueType="num">
                                      <p:cBhvr>
                                        <p:cTn id="129" dur="800" fill="hold"/>
                                        <p:tgtEl>
                                          <p:spTgt spid="40"/>
                                        </p:tgtEl>
                                        <p:attrNameLst>
                                          <p:attrName>ppt_w</p:attrName>
                                        </p:attrNameLst>
                                      </p:cBhvr>
                                      <p:tavLst>
                                        <p:tav tm="0">
                                          <p:val>
                                            <p:strVal val="#ppt_w+.3"/>
                                          </p:val>
                                        </p:tav>
                                        <p:tav tm="100000">
                                          <p:val>
                                            <p:strVal val="#ppt_w"/>
                                          </p:val>
                                        </p:tav>
                                      </p:tavLst>
                                    </p:anim>
                                    <p:anim calcmode="lin" valueType="num">
                                      <p:cBhvr>
                                        <p:cTn id="130" dur="800" fill="hold"/>
                                        <p:tgtEl>
                                          <p:spTgt spid="40"/>
                                        </p:tgtEl>
                                        <p:attrNameLst>
                                          <p:attrName>ppt_h</p:attrName>
                                        </p:attrNameLst>
                                      </p:cBhvr>
                                      <p:tavLst>
                                        <p:tav tm="0">
                                          <p:val>
                                            <p:strVal val="#ppt_h"/>
                                          </p:val>
                                        </p:tav>
                                        <p:tav tm="100000">
                                          <p:val>
                                            <p:strVal val="#ppt_h"/>
                                          </p:val>
                                        </p:tav>
                                      </p:tavLst>
                                    </p:anim>
                                    <p:animEffect transition="in" filter="fade">
                                      <p:cBhvr>
                                        <p:cTn id="131" dur="800"/>
                                        <p:tgtEl>
                                          <p:spTgt spid="40"/>
                                        </p:tgtEl>
                                      </p:cBhvr>
                                    </p:animEffect>
                                  </p:childTnLst>
                                </p:cTn>
                              </p:par>
                              <p:par>
                                <p:cTn id="132" presetID="16" presetClass="entr" presetSubtype="37" fill="hold" grpId="0" nodeType="withEffect">
                                  <p:stCondLst>
                                    <p:cond delay="1750"/>
                                  </p:stCondLst>
                                  <p:childTnLst>
                                    <p:set>
                                      <p:cBhvr>
                                        <p:cTn id="133" dur="1" fill="hold">
                                          <p:stCondLst>
                                            <p:cond delay="0"/>
                                          </p:stCondLst>
                                        </p:cTn>
                                        <p:tgtEl>
                                          <p:spTgt spid="41"/>
                                        </p:tgtEl>
                                        <p:attrNameLst>
                                          <p:attrName>style.visibility</p:attrName>
                                        </p:attrNameLst>
                                      </p:cBhvr>
                                      <p:to>
                                        <p:strVal val="visible"/>
                                      </p:to>
                                    </p:set>
                                    <p:animEffect transition="in" filter="barn(outVertical)">
                                      <p:cBhvr>
                                        <p:cTn id="134" dur="500"/>
                                        <p:tgtEl>
                                          <p:spTgt spid="41"/>
                                        </p:tgtEl>
                                      </p:cBhvr>
                                    </p:animEffect>
                                  </p:childTnLst>
                                </p:cTn>
                              </p:par>
                              <p:par>
                                <p:cTn id="135" presetID="2" presetClass="entr" presetSubtype="12" fill="hold" nodeType="withEffect">
                                  <p:stCondLst>
                                    <p:cond delay="600"/>
                                  </p:stCondLst>
                                  <p:childTnLst>
                                    <p:set>
                                      <p:cBhvr>
                                        <p:cTn id="136" dur="1" fill="hold">
                                          <p:stCondLst>
                                            <p:cond delay="0"/>
                                          </p:stCondLst>
                                        </p:cTn>
                                        <p:tgtEl>
                                          <p:spTgt spid="34"/>
                                        </p:tgtEl>
                                        <p:attrNameLst>
                                          <p:attrName>style.visibility</p:attrName>
                                        </p:attrNameLst>
                                      </p:cBhvr>
                                      <p:to>
                                        <p:strVal val="visible"/>
                                      </p:to>
                                    </p:set>
                                    <p:anim calcmode="lin" valueType="num">
                                      <p:cBhvr additive="base">
                                        <p:cTn id="137" dur="500" fill="hold"/>
                                        <p:tgtEl>
                                          <p:spTgt spid="34"/>
                                        </p:tgtEl>
                                        <p:attrNameLst>
                                          <p:attrName>ppt_x</p:attrName>
                                        </p:attrNameLst>
                                      </p:cBhvr>
                                      <p:tavLst>
                                        <p:tav tm="0">
                                          <p:val>
                                            <p:strVal val="0-#ppt_w/2"/>
                                          </p:val>
                                        </p:tav>
                                        <p:tav tm="100000">
                                          <p:val>
                                            <p:strVal val="#ppt_x"/>
                                          </p:val>
                                        </p:tav>
                                      </p:tavLst>
                                    </p:anim>
                                    <p:anim calcmode="lin" valueType="num">
                                      <p:cBhvr additive="base">
                                        <p:cTn id="138" dur="500" fill="hold"/>
                                        <p:tgtEl>
                                          <p:spTgt spid="34"/>
                                        </p:tgtEl>
                                        <p:attrNameLst>
                                          <p:attrName>ppt_y</p:attrName>
                                        </p:attrNameLst>
                                      </p:cBhvr>
                                      <p:tavLst>
                                        <p:tav tm="0">
                                          <p:val>
                                            <p:strVal val="1+#ppt_h/2"/>
                                          </p:val>
                                        </p:tav>
                                        <p:tav tm="100000">
                                          <p:val>
                                            <p:strVal val="#ppt_y"/>
                                          </p:val>
                                        </p:tav>
                                      </p:tavLst>
                                    </p:anim>
                                  </p:childTnLst>
                                </p:cTn>
                              </p:par>
                              <p:par>
                                <p:cTn id="139" presetID="2" presetClass="entr" presetSubtype="9" fill="hold" nodeType="withEffect">
                                  <p:stCondLst>
                                    <p:cond delay="150"/>
                                  </p:stCondLst>
                                  <p:childTnLst>
                                    <p:set>
                                      <p:cBhvr>
                                        <p:cTn id="140" dur="1" fill="hold">
                                          <p:stCondLst>
                                            <p:cond delay="0"/>
                                          </p:stCondLst>
                                        </p:cTn>
                                        <p:tgtEl>
                                          <p:spTgt spid="35"/>
                                        </p:tgtEl>
                                        <p:attrNameLst>
                                          <p:attrName>style.visibility</p:attrName>
                                        </p:attrNameLst>
                                      </p:cBhvr>
                                      <p:to>
                                        <p:strVal val="visible"/>
                                      </p:to>
                                    </p:set>
                                    <p:anim calcmode="lin" valueType="num">
                                      <p:cBhvr additive="base">
                                        <p:cTn id="141" dur="500" fill="hold"/>
                                        <p:tgtEl>
                                          <p:spTgt spid="35"/>
                                        </p:tgtEl>
                                        <p:attrNameLst>
                                          <p:attrName>ppt_x</p:attrName>
                                        </p:attrNameLst>
                                      </p:cBhvr>
                                      <p:tavLst>
                                        <p:tav tm="0">
                                          <p:val>
                                            <p:strVal val="0-#ppt_w/2"/>
                                          </p:val>
                                        </p:tav>
                                        <p:tav tm="100000">
                                          <p:val>
                                            <p:strVal val="#ppt_x"/>
                                          </p:val>
                                        </p:tav>
                                      </p:tavLst>
                                    </p:anim>
                                    <p:anim calcmode="lin" valueType="num">
                                      <p:cBhvr additive="base">
                                        <p:cTn id="142" dur="500" fill="hold"/>
                                        <p:tgtEl>
                                          <p:spTgt spid="35"/>
                                        </p:tgtEl>
                                        <p:attrNameLst>
                                          <p:attrName>ppt_y</p:attrName>
                                        </p:attrNameLst>
                                      </p:cBhvr>
                                      <p:tavLst>
                                        <p:tav tm="0">
                                          <p:val>
                                            <p:strVal val="0-#ppt_h/2"/>
                                          </p:val>
                                        </p:tav>
                                        <p:tav tm="100000">
                                          <p:val>
                                            <p:strVal val="#ppt_y"/>
                                          </p:val>
                                        </p:tav>
                                      </p:tavLst>
                                    </p:anim>
                                  </p:childTnLst>
                                </p:cTn>
                              </p:par>
                              <p:par>
                                <p:cTn id="143" presetID="2" presetClass="entr" presetSubtype="9" fill="hold" nodeType="withEffect">
                                  <p:stCondLst>
                                    <p:cond delay="350"/>
                                  </p:stCondLst>
                                  <p:childTnLst>
                                    <p:set>
                                      <p:cBhvr>
                                        <p:cTn id="144" dur="1" fill="hold">
                                          <p:stCondLst>
                                            <p:cond delay="0"/>
                                          </p:stCondLst>
                                        </p:cTn>
                                        <p:tgtEl>
                                          <p:spTgt spid="37"/>
                                        </p:tgtEl>
                                        <p:attrNameLst>
                                          <p:attrName>style.visibility</p:attrName>
                                        </p:attrNameLst>
                                      </p:cBhvr>
                                      <p:to>
                                        <p:strVal val="visible"/>
                                      </p:to>
                                    </p:set>
                                    <p:anim calcmode="lin" valueType="num">
                                      <p:cBhvr additive="base">
                                        <p:cTn id="145" dur="500" fill="hold"/>
                                        <p:tgtEl>
                                          <p:spTgt spid="37"/>
                                        </p:tgtEl>
                                        <p:attrNameLst>
                                          <p:attrName>ppt_x</p:attrName>
                                        </p:attrNameLst>
                                      </p:cBhvr>
                                      <p:tavLst>
                                        <p:tav tm="0">
                                          <p:val>
                                            <p:strVal val="0-#ppt_w/2"/>
                                          </p:val>
                                        </p:tav>
                                        <p:tav tm="100000">
                                          <p:val>
                                            <p:strVal val="#ppt_x"/>
                                          </p:val>
                                        </p:tav>
                                      </p:tavLst>
                                    </p:anim>
                                    <p:anim calcmode="lin" valueType="num">
                                      <p:cBhvr additive="base">
                                        <p:cTn id="146" dur="500" fill="hold"/>
                                        <p:tgtEl>
                                          <p:spTgt spid="37"/>
                                        </p:tgtEl>
                                        <p:attrNameLst>
                                          <p:attrName>ppt_y</p:attrName>
                                        </p:attrNameLst>
                                      </p:cBhvr>
                                      <p:tavLst>
                                        <p:tav tm="0">
                                          <p:val>
                                            <p:strVal val="0-#ppt_h/2"/>
                                          </p:val>
                                        </p:tav>
                                        <p:tav tm="100000">
                                          <p:val>
                                            <p:strVal val="#ppt_y"/>
                                          </p:val>
                                        </p:tav>
                                      </p:tavLst>
                                    </p:anim>
                                  </p:childTnLst>
                                </p:cTn>
                              </p:par>
                              <p:par>
                                <p:cTn id="147" presetID="2" presetClass="entr" presetSubtype="12" fill="hold" nodeType="withEffect">
                                  <p:stCondLst>
                                    <p:cond delay="250"/>
                                  </p:stCondLst>
                                  <p:childTnLst>
                                    <p:set>
                                      <p:cBhvr>
                                        <p:cTn id="148" dur="1" fill="hold">
                                          <p:stCondLst>
                                            <p:cond delay="0"/>
                                          </p:stCondLst>
                                        </p:cTn>
                                        <p:tgtEl>
                                          <p:spTgt spid="38"/>
                                        </p:tgtEl>
                                        <p:attrNameLst>
                                          <p:attrName>style.visibility</p:attrName>
                                        </p:attrNameLst>
                                      </p:cBhvr>
                                      <p:to>
                                        <p:strVal val="visible"/>
                                      </p:to>
                                    </p:set>
                                    <p:anim calcmode="lin" valueType="num">
                                      <p:cBhvr additive="base">
                                        <p:cTn id="149" dur="500" fill="hold"/>
                                        <p:tgtEl>
                                          <p:spTgt spid="38"/>
                                        </p:tgtEl>
                                        <p:attrNameLst>
                                          <p:attrName>ppt_x</p:attrName>
                                        </p:attrNameLst>
                                      </p:cBhvr>
                                      <p:tavLst>
                                        <p:tav tm="0">
                                          <p:val>
                                            <p:strVal val="0-#ppt_w/2"/>
                                          </p:val>
                                        </p:tav>
                                        <p:tav tm="100000">
                                          <p:val>
                                            <p:strVal val="#ppt_x"/>
                                          </p:val>
                                        </p:tav>
                                      </p:tavLst>
                                    </p:anim>
                                    <p:anim calcmode="lin" valueType="num">
                                      <p:cBhvr additive="base">
                                        <p:cTn id="1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0" grpId="0" animBg="1"/>
      <p:bldP spid="31" grpId="0" animBg="1"/>
      <p:bldP spid="32" grpId="0" animBg="1"/>
      <p:bldP spid="33" grpId="0" animBg="1"/>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1" name="图形 5470"/>
          <p:cNvPicPr>
            <a:picLocks noChangeAspect="1"/>
          </p:cNvPicPr>
          <p:nvPr/>
        </p:nvPicPr>
        <p:blipFill rotWithShape="1">
          <a:blip r:embed="rId1">
            <a:extLst>
              <a:ext uri="{96DAC541-7B7A-43D3-8B79-37D633B846F1}">
                <asvg:svgBlip xmlns:asvg="http://schemas.microsoft.com/office/drawing/2016/SVG/main" r:embed="rId2"/>
              </a:ext>
            </a:extLst>
          </a:blip>
          <a:srcRect b="19698"/>
          <a:stretch>
            <a:fillRect/>
          </a:stretch>
        </p:blipFill>
        <p:spPr>
          <a:xfrm>
            <a:off x="9747250" y="5377180"/>
            <a:ext cx="2422525" cy="1480185"/>
          </a:xfrm>
          <a:prstGeom prst="rect">
            <a:avLst/>
          </a:prstGeom>
        </p:spPr>
      </p:pic>
      <p:grpSp>
        <p:nvGrpSpPr>
          <p:cNvPr id="2" name="组合 1"/>
          <p:cNvGrpSpPr/>
          <p:nvPr/>
        </p:nvGrpSpPr>
        <p:grpSpPr>
          <a:xfrm>
            <a:off x="854710" y="1530350"/>
            <a:ext cx="10033000" cy="3208662"/>
            <a:chOff x="1754013" y="1779446"/>
            <a:chExt cx="3616101" cy="2339098"/>
          </a:xfrm>
        </p:grpSpPr>
        <p:sp>
          <p:nvSpPr>
            <p:cNvPr id="4" name="矩形 3"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3"/>
              </p:custDataLst>
            </p:nvPr>
          </p:nvSpPr>
          <p:spPr>
            <a:xfrm>
              <a:off x="3051270" y="2198020"/>
              <a:ext cx="1907896" cy="415313"/>
            </a:xfrm>
            <a:prstGeom prst="rect">
              <a:avLst/>
            </a:prstGeom>
          </p:spPr>
          <p:txBody>
            <a:bodyPr wrap="square">
              <a:spAutoFit/>
            </a:bodyPr>
            <a:lstStyle/>
            <a:p>
              <a:pPr>
                <a:lnSpc>
                  <a:spcPct val="120000"/>
                </a:lnSpc>
              </a:pPr>
              <a:endParaRPr lang="en-US" altLang="zh-CN" sz="2000" b="1" dirty="0">
                <a:solidFill>
                  <a:srgbClr val="5DF4FB"/>
                </a:solidFill>
                <a:latin typeface="微软雅黑" panose="020B0503020204020204" charset="-122"/>
                <a:ea typeface="微软雅黑" panose="020B0503020204020204" charset="-122"/>
              </a:endParaRPr>
            </a:p>
          </p:txBody>
        </p:sp>
        <p:sp>
          <p:nvSpPr>
            <p:cNvPr id="7" name="矩形 6"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4"/>
              </p:custDataLst>
            </p:nvPr>
          </p:nvSpPr>
          <p:spPr>
            <a:xfrm>
              <a:off x="1941604" y="2653428"/>
              <a:ext cx="3428510" cy="1465116"/>
            </a:xfrm>
            <a:prstGeom prst="rect">
              <a:avLst/>
            </a:prstGeom>
          </p:spPr>
          <p:txBody>
            <a:bodyPr wrap="square">
              <a:spAutoFit/>
            </a:bodyPr>
            <a:lstStyle/>
            <a:p>
              <a:pPr>
                <a:lnSpc>
                  <a:spcPct val="130000"/>
                </a:lnSpc>
              </a:pPr>
              <a:r>
                <a:rPr lang="zh-CN" altLang="en-US" sz="2400" dirty="0">
                  <a:solidFill>
                    <a:schemeClr val="bg1"/>
                  </a:solidFill>
                  <a:latin typeface="微软雅黑" panose="020B0503020204020204" charset="-122"/>
                  <a:ea typeface="微软雅黑" panose="020B0503020204020204" charset="-122"/>
                </a:rPr>
                <a:t>传统的房地产行业税收管理模式大多依赖</a:t>
              </a:r>
              <a:r>
                <a:rPr lang="zh-CN" altLang="en-US" sz="2400" dirty="0">
                  <a:solidFill>
                    <a:srgbClr val="5DF4FB"/>
                  </a:solidFill>
                  <a:latin typeface="微软雅黑" panose="020B0503020204020204" charset="-122"/>
                  <a:ea typeface="微软雅黑" panose="020B0503020204020204" charset="-122"/>
                </a:rPr>
                <a:t>经验主义</a:t>
              </a:r>
              <a:r>
                <a:rPr lang="zh-CN" altLang="en-US" sz="2400" dirty="0">
                  <a:solidFill>
                    <a:schemeClr val="bg1"/>
                  </a:solidFill>
                  <a:latin typeface="微软雅黑" panose="020B0503020204020204" charset="-122"/>
                  <a:ea typeface="微软雅黑" panose="020B0503020204020204" charset="-122"/>
                </a:rPr>
                <a:t>，与税收管理人员的素质和水平息息相关，</a:t>
              </a:r>
              <a:r>
                <a:rPr lang="zh-CN" altLang="en-US" sz="2400" dirty="0">
                  <a:solidFill>
                    <a:srgbClr val="5DF4FB"/>
                  </a:solidFill>
                  <a:latin typeface="微软雅黑" panose="020B0503020204020204" charset="-122"/>
                  <a:ea typeface="微软雅黑" panose="020B0503020204020204" charset="-122"/>
                </a:rPr>
                <a:t>没有统一规范的征管作业标准和操作流程</a:t>
              </a:r>
              <a:r>
                <a:rPr lang="zh-CN" altLang="en-US" sz="2400" dirty="0">
                  <a:solidFill>
                    <a:schemeClr val="bg1"/>
                  </a:solidFill>
                  <a:latin typeface="微软雅黑" panose="020B0503020204020204" charset="-122"/>
                  <a:ea typeface="微软雅黑" panose="020B0503020204020204" charset="-122"/>
                </a:rPr>
                <a:t>，对房地产项目的全周期、各环节管理有</a:t>
              </a:r>
              <a:r>
                <a:rPr lang="zh-CN" altLang="en-US" sz="2400" dirty="0">
                  <a:solidFill>
                    <a:srgbClr val="5DF4FB"/>
                  </a:solidFill>
                  <a:latin typeface="微软雅黑" panose="020B0503020204020204" charset="-122"/>
                  <a:ea typeface="微软雅黑" panose="020B0503020204020204" charset="-122"/>
                </a:rPr>
                <a:t>断层缺位现象</a:t>
              </a:r>
              <a:r>
                <a:rPr lang="zh-CN" altLang="en-US" sz="2400" dirty="0">
                  <a:solidFill>
                    <a:schemeClr val="bg1"/>
                  </a:solidFill>
                  <a:latin typeface="微软雅黑" panose="020B0503020204020204" charset="-122"/>
                  <a:ea typeface="微软雅黑" panose="020B0503020204020204" charset="-122"/>
                </a:rPr>
                <a:t>，一体化管理工作要求无法真正落到实处。</a:t>
              </a:r>
              <a:endParaRPr lang="zh-CN" altLang="en-US" sz="2400" dirty="0">
                <a:solidFill>
                  <a:schemeClr val="bg1"/>
                </a:solidFill>
                <a:latin typeface="微软雅黑" panose="020B0503020204020204" charset="-122"/>
                <a:ea typeface="微软雅黑" panose="020B0503020204020204" charset="-122"/>
              </a:endParaRPr>
            </a:p>
          </p:txBody>
        </p:sp>
        <p:grpSp>
          <p:nvGrpSpPr>
            <p:cNvPr id="16" name="组合 15"/>
            <p:cNvGrpSpPr/>
            <p:nvPr/>
          </p:nvGrpSpPr>
          <p:grpSpPr>
            <a:xfrm>
              <a:off x="1754013" y="1779446"/>
              <a:ext cx="3479217" cy="687859"/>
              <a:chOff x="1754013" y="1779446"/>
              <a:chExt cx="3479217" cy="687859"/>
            </a:xfrm>
          </p:grpSpPr>
          <p:grpSp>
            <p:nvGrpSpPr>
              <p:cNvPr id="20" name="组合 19"/>
              <p:cNvGrpSpPr/>
              <p:nvPr/>
            </p:nvGrpSpPr>
            <p:grpSpPr>
              <a:xfrm>
                <a:off x="1754013" y="2032407"/>
                <a:ext cx="1239046" cy="434898"/>
                <a:chOff x="1754013" y="2032407"/>
                <a:chExt cx="1239046" cy="434898"/>
              </a:xfrm>
            </p:grpSpPr>
            <p:sp>
              <p:nvSpPr>
                <p:cNvPr id="22" name="任意多边形: 形状 21"/>
                <p:cNvSpPr/>
                <p:nvPr>
                  <p:custDataLst>
                    <p:tags r:id="rId5"/>
                  </p:custDataLst>
                </p:nvPr>
              </p:nvSpPr>
              <p:spPr>
                <a:xfrm>
                  <a:off x="1754013" y="2032407"/>
                  <a:ext cx="1239046" cy="434898"/>
                </a:xfrm>
                <a:custGeom>
                  <a:avLst/>
                  <a:gdLst>
                    <a:gd name="connsiteX0" fmla="*/ 0 w 1304472"/>
                    <a:gd name="connsiteY0" fmla="*/ 0 h 1304472"/>
                    <a:gd name="connsiteX1" fmla="*/ 1304472 w 1304472"/>
                    <a:gd name="connsiteY1" fmla="*/ 0 h 1304472"/>
                    <a:gd name="connsiteX2" fmla="*/ 1304472 w 1304472"/>
                    <a:gd name="connsiteY2" fmla="*/ 465788 h 1304472"/>
                    <a:gd name="connsiteX3" fmla="*/ 950948 w 1304472"/>
                    <a:gd name="connsiteY3" fmla="*/ 465788 h 1304472"/>
                    <a:gd name="connsiteX4" fmla="*/ 950948 w 1304472"/>
                    <a:gd name="connsiteY4" fmla="*/ 1161058 h 1304472"/>
                    <a:gd name="connsiteX5" fmla="*/ 1304472 w 1304472"/>
                    <a:gd name="connsiteY5" fmla="*/ 1161058 h 1304472"/>
                    <a:gd name="connsiteX6" fmla="*/ 1304472 w 1304472"/>
                    <a:gd name="connsiteY6" fmla="*/ 1304472 h 1304472"/>
                    <a:gd name="connsiteX7" fmla="*/ 0 w 1304472"/>
                    <a:gd name="connsiteY7" fmla="*/ 1304472 h 1304472"/>
                    <a:gd name="connsiteX0-1" fmla="*/ 950948 w 1304472"/>
                    <a:gd name="connsiteY0-2" fmla="*/ 465788 h 1304472"/>
                    <a:gd name="connsiteX1-3" fmla="*/ 950948 w 1304472"/>
                    <a:gd name="connsiteY1-4" fmla="*/ 1161058 h 1304472"/>
                    <a:gd name="connsiteX2-5" fmla="*/ 1304472 w 1304472"/>
                    <a:gd name="connsiteY2-6" fmla="*/ 1161058 h 1304472"/>
                    <a:gd name="connsiteX3-7" fmla="*/ 1304472 w 1304472"/>
                    <a:gd name="connsiteY3-8" fmla="*/ 1304472 h 1304472"/>
                    <a:gd name="connsiteX4-9" fmla="*/ 0 w 1304472"/>
                    <a:gd name="connsiteY4-10" fmla="*/ 1304472 h 1304472"/>
                    <a:gd name="connsiteX5-11" fmla="*/ 0 w 1304472"/>
                    <a:gd name="connsiteY5-12" fmla="*/ 0 h 1304472"/>
                    <a:gd name="connsiteX6-13" fmla="*/ 1304472 w 1304472"/>
                    <a:gd name="connsiteY6-14" fmla="*/ 0 h 1304472"/>
                    <a:gd name="connsiteX7-15" fmla="*/ 1304472 w 1304472"/>
                    <a:gd name="connsiteY7-16" fmla="*/ 465788 h 1304472"/>
                    <a:gd name="connsiteX8" fmla="*/ 1042388 w 1304472"/>
                    <a:gd name="connsiteY8" fmla="*/ 557228 h 1304472"/>
                    <a:gd name="connsiteX0-17" fmla="*/ 950948 w 1304472"/>
                    <a:gd name="connsiteY0-18" fmla="*/ 465788 h 1304472"/>
                    <a:gd name="connsiteX1-19" fmla="*/ 950948 w 1304472"/>
                    <a:gd name="connsiteY1-20" fmla="*/ 1161058 h 1304472"/>
                    <a:gd name="connsiteX2-21" fmla="*/ 1304472 w 1304472"/>
                    <a:gd name="connsiteY2-22" fmla="*/ 1161058 h 1304472"/>
                    <a:gd name="connsiteX3-23" fmla="*/ 1304472 w 1304472"/>
                    <a:gd name="connsiteY3-24" fmla="*/ 1304472 h 1304472"/>
                    <a:gd name="connsiteX4-25" fmla="*/ 0 w 1304472"/>
                    <a:gd name="connsiteY4-26" fmla="*/ 1304472 h 1304472"/>
                    <a:gd name="connsiteX5-27" fmla="*/ 0 w 1304472"/>
                    <a:gd name="connsiteY5-28" fmla="*/ 0 h 1304472"/>
                    <a:gd name="connsiteX6-29" fmla="*/ 1304472 w 1304472"/>
                    <a:gd name="connsiteY6-30" fmla="*/ 0 h 1304472"/>
                    <a:gd name="connsiteX7-31" fmla="*/ 1304472 w 1304472"/>
                    <a:gd name="connsiteY7-32" fmla="*/ 465788 h 1304472"/>
                    <a:gd name="connsiteX0-33" fmla="*/ 950948 w 1304472"/>
                    <a:gd name="connsiteY0-34" fmla="*/ 1161058 h 1304472"/>
                    <a:gd name="connsiteX1-35" fmla="*/ 1304472 w 1304472"/>
                    <a:gd name="connsiteY1-36" fmla="*/ 1161058 h 1304472"/>
                    <a:gd name="connsiteX2-37" fmla="*/ 1304472 w 1304472"/>
                    <a:gd name="connsiteY2-38" fmla="*/ 1304472 h 1304472"/>
                    <a:gd name="connsiteX3-39" fmla="*/ 0 w 1304472"/>
                    <a:gd name="connsiteY3-40" fmla="*/ 1304472 h 1304472"/>
                    <a:gd name="connsiteX4-41" fmla="*/ 0 w 1304472"/>
                    <a:gd name="connsiteY4-42" fmla="*/ 0 h 1304472"/>
                    <a:gd name="connsiteX5-43" fmla="*/ 1304472 w 1304472"/>
                    <a:gd name="connsiteY5-44" fmla="*/ 0 h 1304472"/>
                    <a:gd name="connsiteX6-45" fmla="*/ 1304472 w 1304472"/>
                    <a:gd name="connsiteY6-46" fmla="*/ 465788 h 1304472"/>
                    <a:gd name="connsiteX0-47" fmla="*/ 1304472 w 1304472"/>
                    <a:gd name="connsiteY0-48" fmla="*/ 1161058 h 1304472"/>
                    <a:gd name="connsiteX1-49" fmla="*/ 1304472 w 1304472"/>
                    <a:gd name="connsiteY1-50" fmla="*/ 1304472 h 1304472"/>
                    <a:gd name="connsiteX2-51" fmla="*/ 0 w 1304472"/>
                    <a:gd name="connsiteY2-52" fmla="*/ 1304472 h 1304472"/>
                    <a:gd name="connsiteX3-53" fmla="*/ 0 w 1304472"/>
                    <a:gd name="connsiteY3-54" fmla="*/ 0 h 1304472"/>
                    <a:gd name="connsiteX4-55" fmla="*/ 1304472 w 1304472"/>
                    <a:gd name="connsiteY4-56" fmla="*/ 0 h 1304472"/>
                    <a:gd name="connsiteX5-57" fmla="*/ 1304472 w 1304472"/>
                    <a:gd name="connsiteY5-58" fmla="*/ 465788 h 1304472"/>
                    <a:gd name="connsiteX0-59" fmla="*/ 1304472 w 1304472"/>
                    <a:gd name="connsiteY0-60" fmla="*/ 1161058 h 1304472"/>
                    <a:gd name="connsiteX1-61" fmla="*/ 1304472 w 1304472"/>
                    <a:gd name="connsiteY1-62" fmla="*/ 1304472 h 1304472"/>
                    <a:gd name="connsiteX2-63" fmla="*/ 0 w 1304472"/>
                    <a:gd name="connsiteY2-64" fmla="*/ 1304472 h 1304472"/>
                    <a:gd name="connsiteX3-65" fmla="*/ 0 w 1304472"/>
                    <a:gd name="connsiteY3-66" fmla="*/ 0 h 1304472"/>
                    <a:gd name="connsiteX4-67" fmla="*/ 1304472 w 1304472"/>
                    <a:gd name="connsiteY4-68" fmla="*/ 0 h 1304472"/>
                    <a:gd name="connsiteX0-69" fmla="*/ 1304472 w 1304472"/>
                    <a:gd name="connsiteY0-70" fmla="*/ 1161058 h 1304472"/>
                    <a:gd name="connsiteX1-71" fmla="*/ 1304472 w 1304472"/>
                    <a:gd name="connsiteY1-72" fmla="*/ 1304472 h 1304472"/>
                    <a:gd name="connsiteX2-73" fmla="*/ 0 w 1304472"/>
                    <a:gd name="connsiteY2-74" fmla="*/ 1304472 h 1304472"/>
                    <a:gd name="connsiteX3-75" fmla="*/ 0 w 1304472"/>
                    <a:gd name="connsiteY3-76" fmla="*/ 0 h 1304472"/>
                    <a:gd name="connsiteX4-77" fmla="*/ 416787 w 1304472"/>
                    <a:gd name="connsiteY4-78" fmla="*/ 0 h 1304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4472" h="1304472">
                      <a:moveTo>
                        <a:pt x="1304472" y="1161058"/>
                      </a:moveTo>
                      <a:lnTo>
                        <a:pt x="1304472" y="1304472"/>
                      </a:lnTo>
                      <a:lnTo>
                        <a:pt x="0" y="1304472"/>
                      </a:lnTo>
                      <a:lnTo>
                        <a:pt x="0" y="0"/>
                      </a:lnTo>
                      <a:lnTo>
                        <a:pt x="416787" y="0"/>
                      </a:lnTo>
                    </a:path>
                  </a:pathLst>
                </a:custGeom>
                <a:noFill/>
                <a:ln w="19050">
                  <a:solidFill>
                    <a:schemeClr val="bg1">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3" name="直接连接符 22"/>
                <p:cNvCxnSpPr/>
                <p:nvPr>
                  <p:custDataLst>
                    <p:tags r:id="rId6"/>
                  </p:custDataLst>
                </p:nvPr>
              </p:nvCxnSpPr>
              <p:spPr>
                <a:xfrm>
                  <a:off x="1891190" y="2467305"/>
                  <a:ext cx="17335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custDataLst>
                  <p:tags r:id="rId7"/>
                </p:custDataLst>
              </p:nvPr>
            </p:nvSpPr>
            <p:spPr>
              <a:xfrm>
                <a:off x="2139825" y="1779446"/>
                <a:ext cx="3093405" cy="425416"/>
              </a:xfrm>
              <a:prstGeom prst="rect">
                <a:avLst/>
              </a:prstGeom>
              <a:noFill/>
            </p:spPr>
            <p:txBody>
              <a:bodyPr wrap="square" rtlCol="0">
                <a:spAutoFit/>
              </a:bodyPr>
              <a:lstStyle/>
              <a:p>
                <a:r>
                  <a:rPr lang="zh-CN" altLang="en-US" sz="3200" b="1" dirty="0">
                    <a:solidFill>
                      <a:srgbClr val="5DF4FB"/>
                    </a:solidFill>
                    <a:latin typeface="微软雅黑" panose="020B0503020204020204" charset="-122"/>
                    <a:ea typeface="微软雅黑" panose="020B0503020204020204" charset="-122"/>
                  </a:rPr>
                  <a:t>税源管理模式陈旧</a:t>
                </a:r>
                <a:endParaRPr lang="en-US" altLang="zh-CN" sz="3200" b="1" dirty="0">
                  <a:solidFill>
                    <a:srgbClr val="5DF4FB"/>
                  </a:solidFill>
                  <a:latin typeface="微软雅黑" panose="020B0503020204020204" charset="-122"/>
                  <a:ea typeface="微软雅黑" panose="020B0503020204020204" charset="-122"/>
                </a:endParaRPr>
              </a:p>
            </p:txBody>
          </p:sp>
        </p:grpSp>
      </p:grpSp>
      <p:sp>
        <p:nvSpPr>
          <p:cNvPr id="3" name="文本框 35"/>
          <p:cNvSpPr txBox="1">
            <a:spLocks noChangeArrowheads="1"/>
          </p:cNvSpPr>
          <p:nvPr/>
        </p:nvSpPr>
        <p:spPr bwMode="auto">
          <a:xfrm>
            <a:off x="491148" y="92361"/>
            <a:ext cx="4056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1.2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传统征管模式下</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难点堵点</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349" name="椭圆 348"/>
          <p:cNvSpPr/>
          <p:nvPr>
            <p:custDataLst>
              <p:tags r:id="rId8"/>
            </p:custDataLst>
          </p:nvPr>
        </p:nvSpPr>
        <p:spPr>
          <a:xfrm>
            <a:off x="962207" y="2954272"/>
            <a:ext cx="149908" cy="149908"/>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菱心体简" panose="02010400000101010101" pitchFamily="49" charset="-122"/>
              <a:ea typeface="汉仪菱心体简" panose="02010400000101010101" pitchFamily="49" charset="-122"/>
              <a:cs typeface="Segoe UI"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childTnLst>
                                    <p:set>
                                      <p:cBhvr>
                                        <p:cTn id="11" dur="1" fill="hold">
                                          <p:stCondLst>
                                            <p:cond delay="0"/>
                                          </p:stCondLst>
                                        </p:cTn>
                                        <p:tgtEl>
                                          <p:spTgt spid="349"/>
                                        </p:tgtEl>
                                        <p:attrNameLst>
                                          <p:attrName>style.visibility</p:attrName>
                                        </p:attrNameLst>
                                      </p:cBhvr>
                                      <p:to>
                                        <p:strVal val="visible"/>
                                      </p:to>
                                    </p:set>
                                    <p:animEffect transition="in" filter="fade">
                                      <p:cBhvr>
                                        <p:cTn id="12" dur="25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21372" y="1144270"/>
            <a:ext cx="10449243" cy="3729355"/>
            <a:chOff x="1754013" y="1794393"/>
            <a:chExt cx="3475845" cy="4211916"/>
          </a:xfrm>
        </p:grpSpPr>
        <p:sp>
          <p:nvSpPr>
            <p:cNvPr id="10" name="矩形 9"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nvSpPr>
          <p:spPr>
            <a:xfrm>
              <a:off x="1941667" y="2653558"/>
              <a:ext cx="3206467" cy="3352751"/>
            </a:xfrm>
            <a:prstGeom prst="rect">
              <a:avLst/>
            </a:prstGeom>
          </p:spPr>
          <p:txBody>
            <a:bodyPr wrap="square">
              <a:spAutoFit/>
            </a:bodyPr>
            <a:lstStyle/>
            <a:p>
              <a:pPr>
                <a:lnSpc>
                  <a:spcPct val="130000"/>
                </a:lnSpc>
              </a:pPr>
              <a:r>
                <a:rPr lang="zh-CN" altLang="en-US" sz="2400" dirty="0">
                  <a:solidFill>
                    <a:schemeClr val="bg1"/>
                  </a:solidFill>
                  <a:latin typeface="微软雅黑" panose="020B0503020204020204" charset="-122"/>
                  <a:ea typeface="微软雅黑" panose="020B0503020204020204" charset="-122"/>
                </a:rPr>
                <a:t>房地产项目开发</a:t>
              </a:r>
              <a:r>
                <a:rPr lang="zh-CN" altLang="en-US" sz="2400" dirty="0">
                  <a:solidFill>
                    <a:srgbClr val="5DF4FB"/>
                  </a:solidFill>
                  <a:latin typeface="微软雅黑" panose="020B0503020204020204" charset="-122"/>
                  <a:ea typeface="微软雅黑" panose="020B0503020204020204" charset="-122"/>
                </a:rPr>
                <a:t>环节多、周期长</a:t>
              </a:r>
              <a:r>
                <a:rPr lang="zh-CN" altLang="en-US" sz="2400" dirty="0">
                  <a:solidFill>
                    <a:schemeClr val="bg1"/>
                  </a:solidFill>
                  <a:latin typeface="微软雅黑" panose="020B0503020204020204" charset="-122"/>
                  <a:ea typeface="微软雅黑" panose="020B0503020204020204" charset="-122"/>
                </a:rPr>
                <a:t>，不同环节涉及的税种多、涉税资料复杂且监管重点和分析要素均有所不同，仅仅依靠人工采集涉税信息和数据核实分析，管理效率较低，无法满足对房地产项目实行动态跟踪管理的工作要求，到土地增值税清算环节，需要汇总分析前期采集的数据和资料，纸质资料多且</a:t>
              </a:r>
              <a:r>
                <a:rPr lang="zh-CN" altLang="en-US" sz="2400" dirty="0">
                  <a:solidFill>
                    <a:srgbClr val="5DF4FB"/>
                  </a:solidFill>
                  <a:latin typeface="微软雅黑" panose="020B0503020204020204" charset="-122"/>
                  <a:ea typeface="微软雅黑" panose="020B0503020204020204" charset="-122"/>
                </a:rPr>
                <a:t>信息数据量大</a:t>
              </a:r>
              <a:r>
                <a:rPr lang="zh-CN" altLang="en-US" sz="2400" dirty="0">
                  <a:solidFill>
                    <a:schemeClr val="bg1"/>
                  </a:solidFill>
                  <a:latin typeface="微软雅黑" panose="020B0503020204020204" charset="-122"/>
                  <a:ea typeface="微软雅黑" panose="020B0503020204020204" charset="-122"/>
                </a:rPr>
                <a:t>，没有信息化智能归集很难实现项目的综合评估分析，</a:t>
              </a:r>
              <a:r>
                <a:rPr lang="zh-CN" altLang="en-US" sz="2400" dirty="0">
                  <a:solidFill>
                    <a:srgbClr val="5DF4FB"/>
                  </a:solidFill>
                  <a:latin typeface="微软雅黑" panose="020B0503020204020204" charset="-122"/>
                  <a:ea typeface="微软雅黑" panose="020B0503020204020204" charset="-122"/>
                </a:rPr>
                <a:t>给清算审核工作带来较大难度和执法风险</a:t>
              </a:r>
              <a:r>
                <a:rPr lang="zh-CN" altLang="en-US" sz="2400" dirty="0">
                  <a:solidFill>
                    <a:schemeClr val="bg1"/>
                  </a:solidFill>
                  <a:latin typeface="微软雅黑" panose="020B0503020204020204" charset="-122"/>
                  <a:ea typeface="微软雅黑" panose="020B0503020204020204" charset="-122"/>
                </a:rPr>
                <a:t>。</a:t>
              </a:r>
              <a:endParaRPr lang="zh-CN" altLang="en-US" sz="2400" dirty="0">
                <a:solidFill>
                  <a:schemeClr val="bg1"/>
                </a:solidFill>
                <a:latin typeface="微软雅黑" panose="020B0503020204020204" charset="-122"/>
                <a:ea typeface="微软雅黑" panose="020B0503020204020204" charset="-122"/>
              </a:endParaRPr>
            </a:p>
          </p:txBody>
        </p:sp>
        <p:grpSp>
          <p:nvGrpSpPr>
            <p:cNvPr id="14" name="组合 13"/>
            <p:cNvGrpSpPr/>
            <p:nvPr/>
          </p:nvGrpSpPr>
          <p:grpSpPr>
            <a:xfrm>
              <a:off x="1754013" y="1794393"/>
              <a:ext cx="3475845" cy="672912"/>
              <a:chOff x="1754013" y="1794393"/>
              <a:chExt cx="3475845" cy="672912"/>
            </a:xfrm>
          </p:grpSpPr>
          <p:grpSp>
            <p:nvGrpSpPr>
              <p:cNvPr id="15" name="组合 14"/>
              <p:cNvGrpSpPr/>
              <p:nvPr/>
            </p:nvGrpSpPr>
            <p:grpSpPr>
              <a:xfrm>
                <a:off x="1754013" y="2032407"/>
                <a:ext cx="1239046" cy="434898"/>
                <a:chOff x="1754013" y="2032407"/>
                <a:chExt cx="1239046" cy="434898"/>
              </a:xfrm>
            </p:grpSpPr>
            <p:sp>
              <p:nvSpPr>
                <p:cNvPr id="17" name="任意多边形: 形状 21"/>
                <p:cNvSpPr/>
                <p:nvPr/>
              </p:nvSpPr>
              <p:spPr>
                <a:xfrm>
                  <a:off x="1754013" y="2032407"/>
                  <a:ext cx="1239046" cy="434898"/>
                </a:xfrm>
                <a:custGeom>
                  <a:avLst/>
                  <a:gdLst>
                    <a:gd name="connsiteX0" fmla="*/ 0 w 1304472"/>
                    <a:gd name="connsiteY0" fmla="*/ 0 h 1304472"/>
                    <a:gd name="connsiteX1" fmla="*/ 1304472 w 1304472"/>
                    <a:gd name="connsiteY1" fmla="*/ 0 h 1304472"/>
                    <a:gd name="connsiteX2" fmla="*/ 1304472 w 1304472"/>
                    <a:gd name="connsiteY2" fmla="*/ 465788 h 1304472"/>
                    <a:gd name="connsiteX3" fmla="*/ 950948 w 1304472"/>
                    <a:gd name="connsiteY3" fmla="*/ 465788 h 1304472"/>
                    <a:gd name="connsiteX4" fmla="*/ 950948 w 1304472"/>
                    <a:gd name="connsiteY4" fmla="*/ 1161058 h 1304472"/>
                    <a:gd name="connsiteX5" fmla="*/ 1304472 w 1304472"/>
                    <a:gd name="connsiteY5" fmla="*/ 1161058 h 1304472"/>
                    <a:gd name="connsiteX6" fmla="*/ 1304472 w 1304472"/>
                    <a:gd name="connsiteY6" fmla="*/ 1304472 h 1304472"/>
                    <a:gd name="connsiteX7" fmla="*/ 0 w 1304472"/>
                    <a:gd name="connsiteY7" fmla="*/ 1304472 h 1304472"/>
                    <a:gd name="connsiteX0-1" fmla="*/ 950948 w 1304472"/>
                    <a:gd name="connsiteY0-2" fmla="*/ 465788 h 1304472"/>
                    <a:gd name="connsiteX1-3" fmla="*/ 950948 w 1304472"/>
                    <a:gd name="connsiteY1-4" fmla="*/ 1161058 h 1304472"/>
                    <a:gd name="connsiteX2-5" fmla="*/ 1304472 w 1304472"/>
                    <a:gd name="connsiteY2-6" fmla="*/ 1161058 h 1304472"/>
                    <a:gd name="connsiteX3-7" fmla="*/ 1304472 w 1304472"/>
                    <a:gd name="connsiteY3-8" fmla="*/ 1304472 h 1304472"/>
                    <a:gd name="connsiteX4-9" fmla="*/ 0 w 1304472"/>
                    <a:gd name="connsiteY4-10" fmla="*/ 1304472 h 1304472"/>
                    <a:gd name="connsiteX5-11" fmla="*/ 0 w 1304472"/>
                    <a:gd name="connsiteY5-12" fmla="*/ 0 h 1304472"/>
                    <a:gd name="connsiteX6-13" fmla="*/ 1304472 w 1304472"/>
                    <a:gd name="connsiteY6-14" fmla="*/ 0 h 1304472"/>
                    <a:gd name="connsiteX7-15" fmla="*/ 1304472 w 1304472"/>
                    <a:gd name="connsiteY7-16" fmla="*/ 465788 h 1304472"/>
                    <a:gd name="connsiteX8" fmla="*/ 1042388 w 1304472"/>
                    <a:gd name="connsiteY8" fmla="*/ 557228 h 1304472"/>
                    <a:gd name="connsiteX0-17" fmla="*/ 950948 w 1304472"/>
                    <a:gd name="connsiteY0-18" fmla="*/ 465788 h 1304472"/>
                    <a:gd name="connsiteX1-19" fmla="*/ 950948 w 1304472"/>
                    <a:gd name="connsiteY1-20" fmla="*/ 1161058 h 1304472"/>
                    <a:gd name="connsiteX2-21" fmla="*/ 1304472 w 1304472"/>
                    <a:gd name="connsiteY2-22" fmla="*/ 1161058 h 1304472"/>
                    <a:gd name="connsiteX3-23" fmla="*/ 1304472 w 1304472"/>
                    <a:gd name="connsiteY3-24" fmla="*/ 1304472 h 1304472"/>
                    <a:gd name="connsiteX4-25" fmla="*/ 0 w 1304472"/>
                    <a:gd name="connsiteY4-26" fmla="*/ 1304472 h 1304472"/>
                    <a:gd name="connsiteX5-27" fmla="*/ 0 w 1304472"/>
                    <a:gd name="connsiteY5-28" fmla="*/ 0 h 1304472"/>
                    <a:gd name="connsiteX6-29" fmla="*/ 1304472 w 1304472"/>
                    <a:gd name="connsiteY6-30" fmla="*/ 0 h 1304472"/>
                    <a:gd name="connsiteX7-31" fmla="*/ 1304472 w 1304472"/>
                    <a:gd name="connsiteY7-32" fmla="*/ 465788 h 1304472"/>
                    <a:gd name="connsiteX0-33" fmla="*/ 950948 w 1304472"/>
                    <a:gd name="connsiteY0-34" fmla="*/ 1161058 h 1304472"/>
                    <a:gd name="connsiteX1-35" fmla="*/ 1304472 w 1304472"/>
                    <a:gd name="connsiteY1-36" fmla="*/ 1161058 h 1304472"/>
                    <a:gd name="connsiteX2-37" fmla="*/ 1304472 w 1304472"/>
                    <a:gd name="connsiteY2-38" fmla="*/ 1304472 h 1304472"/>
                    <a:gd name="connsiteX3-39" fmla="*/ 0 w 1304472"/>
                    <a:gd name="connsiteY3-40" fmla="*/ 1304472 h 1304472"/>
                    <a:gd name="connsiteX4-41" fmla="*/ 0 w 1304472"/>
                    <a:gd name="connsiteY4-42" fmla="*/ 0 h 1304472"/>
                    <a:gd name="connsiteX5-43" fmla="*/ 1304472 w 1304472"/>
                    <a:gd name="connsiteY5-44" fmla="*/ 0 h 1304472"/>
                    <a:gd name="connsiteX6-45" fmla="*/ 1304472 w 1304472"/>
                    <a:gd name="connsiteY6-46" fmla="*/ 465788 h 1304472"/>
                    <a:gd name="connsiteX0-47" fmla="*/ 1304472 w 1304472"/>
                    <a:gd name="connsiteY0-48" fmla="*/ 1161058 h 1304472"/>
                    <a:gd name="connsiteX1-49" fmla="*/ 1304472 w 1304472"/>
                    <a:gd name="connsiteY1-50" fmla="*/ 1304472 h 1304472"/>
                    <a:gd name="connsiteX2-51" fmla="*/ 0 w 1304472"/>
                    <a:gd name="connsiteY2-52" fmla="*/ 1304472 h 1304472"/>
                    <a:gd name="connsiteX3-53" fmla="*/ 0 w 1304472"/>
                    <a:gd name="connsiteY3-54" fmla="*/ 0 h 1304472"/>
                    <a:gd name="connsiteX4-55" fmla="*/ 1304472 w 1304472"/>
                    <a:gd name="connsiteY4-56" fmla="*/ 0 h 1304472"/>
                    <a:gd name="connsiteX5-57" fmla="*/ 1304472 w 1304472"/>
                    <a:gd name="connsiteY5-58" fmla="*/ 465788 h 1304472"/>
                    <a:gd name="connsiteX0-59" fmla="*/ 1304472 w 1304472"/>
                    <a:gd name="connsiteY0-60" fmla="*/ 1161058 h 1304472"/>
                    <a:gd name="connsiteX1-61" fmla="*/ 1304472 w 1304472"/>
                    <a:gd name="connsiteY1-62" fmla="*/ 1304472 h 1304472"/>
                    <a:gd name="connsiteX2-63" fmla="*/ 0 w 1304472"/>
                    <a:gd name="connsiteY2-64" fmla="*/ 1304472 h 1304472"/>
                    <a:gd name="connsiteX3-65" fmla="*/ 0 w 1304472"/>
                    <a:gd name="connsiteY3-66" fmla="*/ 0 h 1304472"/>
                    <a:gd name="connsiteX4-67" fmla="*/ 1304472 w 1304472"/>
                    <a:gd name="connsiteY4-68" fmla="*/ 0 h 1304472"/>
                    <a:gd name="connsiteX0-69" fmla="*/ 1304472 w 1304472"/>
                    <a:gd name="connsiteY0-70" fmla="*/ 1161058 h 1304472"/>
                    <a:gd name="connsiteX1-71" fmla="*/ 1304472 w 1304472"/>
                    <a:gd name="connsiteY1-72" fmla="*/ 1304472 h 1304472"/>
                    <a:gd name="connsiteX2-73" fmla="*/ 0 w 1304472"/>
                    <a:gd name="connsiteY2-74" fmla="*/ 1304472 h 1304472"/>
                    <a:gd name="connsiteX3-75" fmla="*/ 0 w 1304472"/>
                    <a:gd name="connsiteY3-76" fmla="*/ 0 h 1304472"/>
                    <a:gd name="connsiteX4-77" fmla="*/ 416787 w 1304472"/>
                    <a:gd name="connsiteY4-78" fmla="*/ 0 h 1304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4472" h="1304472">
                      <a:moveTo>
                        <a:pt x="1304472" y="1161058"/>
                      </a:moveTo>
                      <a:lnTo>
                        <a:pt x="1304472" y="1304472"/>
                      </a:lnTo>
                      <a:lnTo>
                        <a:pt x="0" y="1304472"/>
                      </a:lnTo>
                      <a:lnTo>
                        <a:pt x="0" y="0"/>
                      </a:lnTo>
                      <a:lnTo>
                        <a:pt x="416787" y="0"/>
                      </a:lnTo>
                    </a:path>
                  </a:pathLst>
                </a:custGeom>
                <a:noFill/>
                <a:ln w="19050">
                  <a:solidFill>
                    <a:schemeClr val="bg1">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8" name="直接连接符 17"/>
                <p:cNvCxnSpPr/>
                <p:nvPr/>
              </p:nvCxnSpPr>
              <p:spPr>
                <a:xfrm>
                  <a:off x="1891190" y="2467305"/>
                  <a:ext cx="17335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2136453" y="1794393"/>
                <a:ext cx="3093405" cy="659075"/>
              </a:xfrm>
              <a:prstGeom prst="rect">
                <a:avLst/>
              </a:prstGeom>
              <a:noFill/>
            </p:spPr>
            <p:txBody>
              <a:bodyPr wrap="square" rtlCol="0">
                <a:spAutoFit/>
              </a:bodyPr>
              <a:lstStyle/>
              <a:p>
                <a:r>
                  <a:rPr lang="zh-CN" altLang="en-US" sz="3200" b="1" dirty="0">
                    <a:solidFill>
                      <a:srgbClr val="5DF4FB"/>
                    </a:solidFill>
                    <a:latin typeface="微软雅黑" panose="020B0503020204020204" charset="-122"/>
                    <a:ea typeface="微软雅黑" panose="020B0503020204020204" charset="-122"/>
                  </a:rPr>
                  <a:t>以数治税缺乏支撑</a:t>
                </a:r>
                <a:endParaRPr lang="en-US" altLang="zh-CN" sz="3200" b="1" dirty="0">
                  <a:solidFill>
                    <a:srgbClr val="5DF4FB"/>
                  </a:solidFill>
                  <a:latin typeface="微软雅黑" panose="020B0503020204020204" charset="-122"/>
                  <a:ea typeface="微软雅黑" panose="020B0503020204020204" charset="-122"/>
                </a:endParaRPr>
              </a:p>
            </p:txBody>
          </p:sp>
        </p:grpSp>
      </p:grpSp>
      <p:pic>
        <p:nvPicPr>
          <p:cNvPr id="24" name="图片 23" descr="C:\Users\Administrator\Desktop\千库网_信息化数据分析人物_元素编号12806195.png千库网_信息化数据分析人物_元素编号12806195"/>
          <p:cNvPicPr>
            <a:picLocks noChangeAspect="1"/>
          </p:cNvPicPr>
          <p:nvPr>
            <p:custDataLst>
              <p:tags r:id="rId1"/>
            </p:custDataLst>
          </p:nvPr>
        </p:nvPicPr>
        <p:blipFill>
          <a:blip r:embed="rId2"/>
          <a:srcRect/>
          <a:stretch>
            <a:fillRect/>
          </a:stretch>
        </p:blipFill>
        <p:spPr>
          <a:xfrm>
            <a:off x="9441815" y="5170805"/>
            <a:ext cx="2750185" cy="1746250"/>
          </a:xfrm>
          <a:prstGeom prst="rect">
            <a:avLst/>
          </a:prstGeom>
        </p:spPr>
      </p:pic>
      <p:sp>
        <p:nvSpPr>
          <p:cNvPr id="2" name="文本框 35"/>
          <p:cNvSpPr txBox="1">
            <a:spLocks noChangeArrowheads="1"/>
          </p:cNvSpPr>
          <p:nvPr/>
        </p:nvSpPr>
        <p:spPr bwMode="auto">
          <a:xfrm>
            <a:off x="478382" y="109294"/>
            <a:ext cx="4056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1.2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传统征管模式下</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难点堵点</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349" name="椭圆 348"/>
          <p:cNvSpPr/>
          <p:nvPr>
            <p:custDataLst>
              <p:tags r:id="rId3"/>
            </p:custDataLst>
          </p:nvPr>
        </p:nvSpPr>
        <p:spPr>
          <a:xfrm>
            <a:off x="993322" y="2168142"/>
            <a:ext cx="149908" cy="149908"/>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菱心体简" panose="02010400000101010101" pitchFamily="49" charset="-122"/>
              <a:ea typeface="汉仪菱心体简" panose="02010400000101010101" pitchFamily="49" charset="-122"/>
              <a:cs typeface="Segoe UI"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childTnLst>
                                    <p:set>
                                      <p:cBhvr>
                                        <p:cTn id="11" dur="1" fill="hold">
                                          <p:stCondLst>
                                            <p:cond delay="0"/>
                                          </p:stCondLst>
                                        </p:cTn>
                                        <p:tgtEl>
                                          <p:spTgt spid="349"/>
                                        </p:tgtEl>
                                        <p:attrNameLst>
                                          <p:attrName>style.visibility</p:attrName>
                                        </p:attrNameLst>
                                      </p:cBhvr>
                                      <p:to>
                                        <p:strVal val="visible"/>
                                      </p:to>
                                    </p:set>
                                    <p:animEffect transition="in" filter="fade">
                                      <p:cBhvr>
                                        <p:cTn id="12" dur="25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图形 33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415780" y="5006340"/>
            <a:ext cx="2776220" cy="1851660"/>
          </a:xfrm>
          <a:prstGeom prst="rect">
            <a:avLst/>
          </a:prstGeom>
        </p:spPr>
      </p:pic>
      <p:grpSp>
        <p:nvGrpSpPr>
          <p:cNvPr id="2" name="组合 1"/>
          <p:cNvGrpSpPr/>
          <p:nvPr/>
        </p:nvGrpSpPr>
        <p:grpSpPr>
          <a:xfrm>
            <a:off x="896131" y="1576705"/>
            <a:ext cx="10667854" cy="3150870"/>
            <a:chOff x="1754013" y="1727137"/>
            <a:chExt cx="3475845" cy="2558118"/>
          </a:xfrm>
        </p:grpSpPr>
        <p:sp>
          <p:nvSpPr>
            <p:cNvPr id="7" name="矩形 6" descr="e7d195523061f1c0d3ba7f298e59d031c9c3f97027ed136f882110EF8F17BAD1F2C348D17C7856EF46CB4678CC9E44EE1ABA681E3133328A7B4D22AAF822B2429426B2355AA8CC44631ADF5DCF3CCC2EEDC87A28F1767F37F372D8C081E51F4BAB98CF3B15F81F06B088E3E96A2B5A79D51C4ED070EDDE9C7E56AFD1A8171F79A0B58C041D94AC51"/>
            <p:cNvSpPr/>
            <p:nvPr>
              <p:custDataLst>
                <p:tags r:id="rId3"/>
              </p:custDataLst>
            </p:nvPr>
          </p:nvSpPr>
          <p:spPr>
            <a:xfrm>
              <a:off x="1941618" y="2653565"/>
              <a:ext cx="3130285" cy="1631690"/>
            </a:xfrm>
            <a:prstGeom prst="rect">
              <a:avLst/>
            </a:prstGeom>
          </p:spPr>
          <p:txBody>
            <a:bodyPr wrap="square">
              <a:spAutoFit/>
            </a:bodyPr>
            <a:lstStyle/>
            <a:p>
              <a:pPr>
                <a:lnSpc>
                  <a:spcPct val="130000"/>
                </a:lnSpc>
              </a:pPr>
              <a:r>
                <a:rPr lang="zh-CN" altLang="en-US" sz="2400" dirty="0">
                  <a:solidFill>
                    <a:schemeClr val="bg1"/>
                  </a:solidFill>
                  <a:latin typeface="微软雅黑" panose="020B0503020204020204" charset="-122"/>
                  <a:ea typeface="微软雅黑" panose="020B0503020204020204" charset="-122"/>
                </a:rPr>
                <a:t>传统征管模式下仅对涉税数据进行分析，多集中在预征环节未足额预缴税款、未按规定时间申报缴纳土地使用税等风险，对房地产行业生产经营的全貌数据掌握的</a:t>
              </a:r>
              <a:r>
                <a:rPr lang="zh-CN" altLang="en-US" sz="2400" dirty="0">
                  <a:solidFill>
                    <a:srgbClr val="5DF4FB"/>
                  </a:solidFill>
                  <a:latin typeface="微软雅黑" panose="020B0503020204020204" charset="-122"/>
                  <a:ea typeface="微软雅黑" panose="020B0503020204020204" charset="-122"/>
                </a:rPr>
                <a:t>不够全面</a:t>
              </a:r>
              <a:r>
                <a:rPr lang="zh-CN" altLang="en-US" sz="2400" dirty="0">
                  <a:solidFill>
                    <a:schemeClr val="bg1"/>
                  </a:solidFill>
                  <a:latin typeface="微软雅黑" panose="020B0503020204020204" charset="-122"/>
                  <a:ea typeface="微软雅黑" panose="020B0503020204020204" charset="-122"/>
                </a:rPr>
                <a:t>，没有标准的风险分析指标模型，对行业的趋势分析</a:t>
              </a:r>
              <a:r>
                <a:rPr lang="zh-CN" altLang="en-US" sz="2400" dirty="0">
                  <a:solidFill>
                    <a:srgbClr val="5DF4FB"/>
                  </a:solidFill>
                  <a:latin typeface="微软雅黑" panose="020B0503020204020204" charset="-122"/>
                  <a:ea typeface="微软雅黑" panose="020B0503020204020204" charset="-122"/>
                </a:rPr>
                <a:t>不够精准</a:t>
              </a:r>
              <a:r>
                <a:rPr lang="zh-CN" altLang="en-US" sz="2400" dirty="0">
                  <a:solidFill>
                    <a:schemeClr val="bg1"/>
                  </a:solidFill>
                  <a:latin typeface="微软雅黑" panose="020B0503020204020204" charset="-122"/>
                  <a:ea typeface="微软雅黑" panose="020B0503020204020204" charset="-122"/>
                </a:rPr>
                <a:t>，风险应对成效</a:t>
              </a:r>
              <a:r>
                <a:rPr lang="zh-CN" altLang="en-US" sz="2400" dirty="0">
                  <a:solidFill>
                    <a:srgbClr val="5DF4FB"/>
                  </a:solidFill>
                  <a:latin typeface="微软雅黑" panose="020B0503020204020204" charset="-122"/>
                  <a:ea typeface="微软雅黑" panose="020B0503020204020204" charset="-122"/>
                </a:rPr>
                <a:t>不够明显</a:t>
              </a:r>
              <a:r>
                <a:rPr lang="zh-CN" altLang="en-US" sz="2400" dirty="0">
                  <a:solidFill>
                    <a:schemeClr val="bg1"/>
                  </a:solidFill>
                  <a:latin typeface="微软雅黑" panose="020B0503020204020204" charset="-122"/>
                  <a:ea typeface="微软雅黑" panose="020B0503020204020204" charset="-122"/>
                </a:rPr>
                <a:t>。</a:t>
              </a:r>
              <a:endParaRPr lang="zh-CN" altLang="en-US" sz="2400" dirty="0">
                <a:solidFill>
                  <a:schemeClr val="bg1"/>
                </a:solidFill>
                <a:latin typeface="微软雅黑" panose="020B0503020204020204" charset="-122"/>
                <a:ea typeface="微软雅黑" panose="020B0503020204020204" charset="-122"/>
              </a:endParaRPr>
            </a:p>
          </p:txBody>
        </p:sp>
        <p:grpSp>
          <p:nvGrpSpPr>
            <p:cNvPr id="16" name="组合 15"/>
            <p:cNvGrpSpPr/>
            <p:nvPr/>
          </p:nvGrpSpPr>
          <p:grpSpPr>
            <a:xfrm>
              <a:off x="1754013" y="1727137"/>
              <a:ext cx="3475845" cy="740168"/>
              <a:chOff x="1754013" y="1727137"/>
              <a:chExt cx="3475845" cy="740168"/>
            </a:xfrm>
          </p:grpSpPr>
          <p:grpSp>
            <p:nvGrpSpPr>
              <p:cNvPr id="20" name="组合 19"/>
              <p:cNvGrpSpPr/>
              <p:nvPr/>
            </p:nvGrpSpPr>
            <p:grpSpPr>
              <a:xfrm>
                <a:off x="1754013" y="2032407"/>
                <a:ext cx="1239046" cy="434898"/>
                <a:chOff x="1754013" y="2032407"/>
                <a:chExt cx="1239046" cy="434898"/>
              </a:xfrm>
            </p:grpSpPr>
            <p:sp>
              <p:nvSpPr>
                <p:cNvPr id="22" name="任意多边形: 形状 21"/>
                <p:cNvSpPr/>
                <p:nvPr>
                  <p:custDataLst>
                    <p:tags r:id="rId4"/>
                  </p:custDataLst>
                </p:nvPr>
              </p:nvSpPr>
              <p:spPr>
                <a:xfrm>
                  <a:off x="1754013" y="2032407"/>
                  <a:ext cx="1239046" cy="434898"/>
                </a:xfrm>
                <a:custGeom>
                  <a:avLst/>
                  <a:gdLst>
                    <a:gd name="connsiteX0" fmla="*/ 0 w 1304472"/>
                    <a:gd name="connsiteY0" fmla="*/ 0 h 1304472"/>
                    <a:gd name="connsiteX1" fmla="*/ 1304472 w 1304472"/>
                    <a:gd name="connsiteY1" fmla="*/ 0 h 1304472"/>
                    <a:gd name="connsiteX2" fmla="*/ 1304472 w 1304472"/>
                    <a:gd name="connsiteY2" fmla="*/ 465788 h 1304472"/>
                    <a:gd name="connsiteX3" fmla="*/ 950948 w 1304472"/>
                    <a:gd name="connsiteY3" fmla="*/ 465788 h 1304472"/>
                    <a:gd name="connsiteX4" fmla="*/ 950948 w 1304472"/>
                    <a:gd name="connsiteY4" fmla="*/ 1161058 h 1304472"/>
                    <a:gd name="connsiteX5" fmla="*/ 1304472 w 1304472"/>
                    <a:gd name="connsiteY5" fmla="*/ 1161058 h 1304472"/>
                    <a:gd name="connsiteX6" fmla="*/ 1304472 w 1304472"/>
                    <a:gd name="connsiteY6" fmla="*/ 1304472 h 1304472"/>
                    <a:gd name="connsiteX7" fmla="*/ 0 w 1304472"/>
                    <a:gd name="connsiteY7" fmla="*/ 1304472 h 1304472"/>
                    <a:gd name="connsiteX0-1" fmla="*/ 950948 w 1304472"/>
                    <a:gd name="connsiteY0-2" fmla="*/ 465788 h 1304472"/>
                    <a:gd name="connsiteX1-3" fmla="*/ 950948 w 1304472"/>
                    <a:gd name="connsiteY1-4" fmla="*/ 1161058 h 1304472"/>
                    <a:gd name="connsiteX2-5" fmla="*/ 1304472 w 1304472"/>
                    <a:gd name="connsiteY2-6" fmla="*/ 1161058 h 1304472"/>
                    <a:gd name="connsiteX3-7" fmla="*/ 1304472 w 1304472"/>
                    <a:gd name="connsiteY3-8" fmla="*/ 1304472 h 1304472"/>
                    <a:gd name="connsiteX4-9" fmla="*/ 0 w 1304472"/>
                    <a:gd name="connsiteY4-10" fmla="*/ 1304472 h 1304472"/>
                    <a:gd name="connsiteX5-11" fmla="*/ 0 w 1304472"/>
                    <a:gd name="connsiteY5-12" fmla="*/ 0 h 1304472"/>
                    <a:gd name="connsiteX6-13" fmla="*/ 1304472 w 1304472"/>
                    <a:gd name="connsiteY6-14" fmla="*/ 0 h 1304472"/>
                    <a:gd name="connsiteX7-15" fmla="*/ 1304472 w 1304472"/>
                    <a:gd name="connsiteY7-16" fmla="*/ 465788 h 1304472"/>
                    <a:gd name="connsiteX8" fmla="*/ 1042388 w 1304472"/>
                    <a:gd name="connsiteY8" fmla="*/ 557228 h 1304472"/>
                    <a:gd name="connsiteX0-17" fmla="*/ 950948 w 1304472"/>
                    <a:gd name="connsiteY0-18" fmla="*/ 465788 h 1304472"/>
                    <a:gd name="connsiteX1-19" fmla="*/ 950948 w 1304472"/>
                    <a:gd name="connsiteY1-20" fmla="*/ 1161058 h 1304472"/>
                    <a:gd name="connsiteX2-21" fmla="*/ 1304472 w 1304472"/>
                    <a:gd name="connsiteY2-22" fmla="*/ 1161058 h 1304472"/>
                    <a:gd name="connsiteX3-23" fmla="*/ 1304472 w 1304472"/>
                    <a:gd name="connsiteY3-24" fmla="*/ 1304472 h 1304472"/>
                    <a:gd name="connsiteX4-25" fmla="*/ 0 w 1304472"/>
                    <a:gd name="connsiteY4-26" fmla="*/ 1304472 h 1304472"/>
                    <a:gd name="connsiteX5-27" fmla="*/ 0 w 1304472"/>
                    <a:gd name="connsiteY5-28" fmla="*/ 0 h 1304472"/>
                    <a:gd name="connsiteX6-29" fmla="*/ 1304472 w 1304472"/>
                    <a:gd name="connsiteY6-30" fmla="*/ 0 h 1304472"/>
                    <a:gd name="connsiteX7-31" fmla="*/ 1304472 w 1304472"/>
                    <a:gd name="connsiteY7-32" fmla="*/ 465788 h 1304472"/>
                    <a:gd name="connsiteX0-33" fmla="*/ 950948 w 1304472"/>
                    <a:gd name="connsiteY0-34" fmla="*/ 1161058 h 1304472"/>
                    <a:gd name="connsiteX1-35" fmla="*/ 1304472 w 1304472"/>
                    <a:gd name="connsiteY1-36" fmla="*/ 1161058 h 1304472"/>
                    <a:gd name="connsiteX2-37" fmla="*/ 1304472 w 1304472"/>
                    <a:gd name="connsiteY2-38" fmla="*/ 1304472 h 1304472"/>
                    <a:gd name="connsiteX3-39" fmla="*/ 0 w 1304472"/>
                    <a:gd name="connsiteY3-40" fmla="*/ 1304472 h 1304472"/>
                    <a:gd name="connsiteX4-41" fmla="*/ 0 w 1304472"/>
                    <a:gd name="connsiteY4-42" fmla="*/ 0 h 1304472"/>
                    <a:gd name="connsiteX5-43" fmla="*/ 1304472 w 1304472"/>
                    <a:gd name="connsiteY5-44" fmla="*/ 0 h 1304472"/>
                    <a:gd name="connsiteX6-45" fmla="*/ 1304472 w 1304472"/>
                    <a:gd name="connsiteY6-46" fmla="*/ 465788 h 1304472"/>
                    <a:gd name="connsiteX0-47" fmla="*/ 1304472 w 1304472"/>
                    <a:gd name="connsiteY0-48" fmla="*/ 1161058 h 1304472"/>
                    <a:gd name="connsiteX1-49" fmla="*/ 1304472 w 1304472"/>
                    <a:gd name="connsiteY1-50" fmla="*/ 1304472 h 1304472"/>
                    <a:gd name="connsiteX2-51" fmla="*/ 0 w 1304472"/>
                    <a:gd name="connsiteY2-52" fmla="*/ 1304472 h 1304472"/>
                    <a:gd name="connsiteX3-53" fmla="*/ 0 w 1304472"/>
                    <a:gd name="connsiteY3-54" fmla="*/ 0 h 1304472"/>
                    <a:gd name="connsiteX4-55" fmla="*/ 1304472 w 1304472"/>
                    <a:gd name="connsiteY4-56" fmla="*/ 0 h 1304472"/>
                    <a:gd name="connsiteX5-57" fmla="*/ 1304472 w 1304472"/>
                    <a:gd name="connsiteY5-58" fmla="*/ 465788 h 1304472"/>
                    <a:gd name="connsiteX0-59" fmla="*/ 1304472 w 1304472"/>
                    <a:gd name="connsiteY0-60" fmla="*/ 1161058 h 1304472"/>
                    <a:gd name="connsiteX1-61" fmla="*/ 1304472 w 1304472"/>
                    <a:gd name="connsiteY1-62" fmla="*/ 1304472 h 1304472"/>
                    <a:gd name="connsiteX2-63" fmla="*/ 0 w 1304472"/>
                    <a:gd name="connsiteY2-64" fmla="*/ 1304472 h 1304472"/>
                    <a:gd name="connsiteX3-65" fmla="*/ 0 w 1304472"/>
                    <a:gd name="connsiteY3-66" fmla="*/ 0 h 1304472"/>
                    <a:gd name="connsiteX4-67" fmla="*/ 1304472 w 1304472"/>
                    <a:gd name="connsiteY4-68" fmla="*/ 0 h 1304472"/>
                    <a:gd name="connsiteX0-69" fmla="*/ 1304472 w 1304472"/>
                    <a:gd name="connsiteY0-70" fmla="*/ 1161058 h 1304472"/>
                    <a:gd name="connsiteX1-71" fmla="*/ 1304472 w 1304472"/>
                    <a:gd name="connsiteY1-72" fmla="*/ 1304472 h 1304472"/>
                    <a:gd name="connsiteX2-73" fmla="*/ 0 w 1304472"/>
                    <a:gd name="connsiteY2-74" fmla="*/ 1304472 h 1304472"/>
                    <a:gd name="connsiteX3-75" fmla="*/ 0 w 1304472"/>
                    <a:gd name="connsiteY3-76" fmla="*/ 0 h 1304472"/>
                    <a:gd name="connsiteX4-77" fmla="*/ 416787 w 1304472"/>
                    <a:gd name="connsiteY4-78" fmla="*/ 0 h 1304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04472" h="1304472">
                      <a:moveTo>
                        <a:pt x="1304472" y="1161058"/>
                      </a:moveTo>
                      <a:lnTo>
                        <a:pt x="1304472" y="1304472"/>
                      </a:lnTo>
                      <a:lnTo>
                        <a:pt x="0" y="1304472"/>
                      </a:lnTo>
                      <a:lnTo>
                        <a:pt x="0" y="0"/>
                      </a:lnTo>
                      <a:lnTo>
                        <a:pt x="416787" y="0"/>
                      </a:lnTo>
                    </a:path>
                  </a:pathLst>
                </a:custGeom>
                <a:noFill/>
                <a:ln w="19050">
                  <a:solidFill>
                    <a:schemeClr val="bg1">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3" name="直接连接符 22"/>
                <p:cNvCxnSpPr/>
                <p:nvPr>
                  <p:custDataLst>
                    <p:tags r:id="rId5"/>
                  </p:custDataLst>
                </p:nvPr>
              </p:nvCxnSpPr>
              <p:spPr>
                <a:xfrm>
                  <a:off x="1891190" y="2467305"/>
                  <a:ext cx="17335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custDataLst>
                  <p:tags r:id="rId6"/>
                </p:custDataLst>
              </p:nvPr>
            </p:nvSpPr>
            <p:spPr>
              <a:xfrm>
                <a:off x="2136453" y="1727137"/>
                <a:ext cx="3093405" cy="473783"/>
              </a:xfrm>
              <a:prstGeom prst="rect">
                <a:avLst/>
              </a:prstGeom>
              <a:noFill/>
            </p:spPr>
            <p:txBody>
              <a:bodyPr wrap="square" rtlCol="0">
                <a:spAutoFit/>
              </a:bodyPr>
              <a:lstStyle/>
              <a:p>
                <a:r>
                  <a:rPr lang="zh-CN" altLang="en-US" sz="3200" b="1" dirty="0">
                    <a:solidFill>
                      <a:srgbClr val="5DF4FB"/>
                    </a:solidFill>
                    <a:latin typeface="微软雅黑" panose="020B0503020204020204" charset="-122"/>
                    <a:ea typeface="微软雅黑" panose="020B0503020204020204" charset="-122"/>
                  </a:rPr>
                  <a:t>风险分析靶向不准</a:t>
                </a:r>
                <a:endParaRPr lang="en-US" altLang="zh-CN" sz="3200" b="1" dirty="0">
                  <a:solidFill>
                    <a:srgbClr val="5DF4FB"/>
                  </a:solidFill>
                  <a:latin typeface="微软雅黑" panose="020B0503020204020204" charset="-122"/>
                  <a:ea typeface="微软雅黑" panose="020B0503020204020204" charset="-122"/>
                </a:endParaRPr>
              </a:p>
            </p:txBody>
          </p:sp>
        </p:grpSp>
      </p:grpSp>
      <p:sp>
        <p:nvSpPr>
          <p:cNvPr id="3" name="文本框 35"/>
          <p:cNvSpPr txBox="1">
            <a:spLocks noChangeArrowheads="1"/>
          </p:cNvSpPr>
          <p:nvPr/>
        </p:nvSpPr>
        <p:spPr bwMode="auto">
          <a:xfrm>
            <a:off x="531833" y="75427"/>
            <a:ext cx="4056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1.2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sym typeface="+mn-ea"/>
              </a:rPr>
              <a:t>传统征管模式下</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难点堵点</a:t>
            </a:r>
            <a:endPar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349" name="椭圆 348"/>
          <p:cNvSpPr/>
          <p:nvPr>
            <p:custDataLst>
              <p:tags r:id="rId7"/>
            </p:custDataLst>
          </p:nvPr>
        </p:nvSpPr>
        <p:spPr>
          <a:xfrm>
            <a:off x="962207" y="2954272"/>
            <a:ext cx="149908" cy="149908"/>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菱心体简" panose="02010400000101010101" pitchFamily="49" charset="-122"/>
              <a:ea typeface="汉仪菱心体简" panose="02010400000101010101" pitchFamily="49" charset="-122"/>
              <a:cs typeface="Segoe UI"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childTnLst>
                                    <p:set>
                                      <p:cBhvr>
                                        <p:cTn id="11" dur="1" fill="hold">
                                          <p:stCondLst>
                                            <p:cond delay="0"/>
                                          </p:stCondLst>
                                        </p:cTn>
                                        <p:tgtEl>
                                          <p:spTgt spid="349"/>
                                        </p:tgtEl>
                                        <p:attrNameLst>
                                          <p:attrName>style.visibility</p:attrName>
                                        </p:attrNameLst>
                                      </p:cBhvr>
                                      <p:to>
                                        <p:strVal val="visible"/>
                                      </p:to>
                                    </p:set>
                                    <p:animEffect transition="in" filter="fade">
                                      <p:cBhvr>
                                        <p:cTn id="12" dur="25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5"/>
          <p:cNvSpPr txBox="1">
            <a:spLocks noChangeArrowheads="1"/>
          </p:cNvSpPr>
          <p:nvPr/>
        </p:nvSpPr>
        <p:spPr bwMode="auto">
          <a:xfrm>
            <a:off x="547940" y="60364"/>
            <a:ext cx="2622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l" defTabSz="1218565">
              <a:spcBef>
                <a:spcPts val="4800"/>
              </a:spcBef>
            </a:pP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1.3 </a:t>
            </a:r>
            <a:r>
              <a:rPr lang="zh-CN" altLang="en-US"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平台建设需要</a:t>
            </a:r>
            <a:r>
              <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rPr>
              <a:t> </a:t>
            </a:r>
            <a:endParaRPr lang="en-US" altLang="zh-CN" sz="2400" dirty="0">
              <a:gradFill>
                <a:gsLst>
                  <a:gs pos="83000">
                    <a:prstClr val="white">
                      <a:lumMod val="95000"/>
                    </a:prstClr>
                  </a:gs>
                  <a:gs pos="100000">
                    <a:prstClr val="white">
                      <a:lumMod val="95000"/>
                    </a:prstClr>
                  </a:gs>
                </a:gsLst>
                <a:lin ang="5400000" scaled="1"/>
              </a:gradFill>
              <a:latin typeface="微软雅黑" panose="020B0503020204020204" charset="-122"/>
              <a:cs typeface="Arial" panose="020B0604020202020204" pitchFamily="34" charset="0"/>
            </a:endParaRPr>
          </a:p>
        </p:txBody>
      </p:sp>
      <p:sp>
        <p:nvSpPr>
          <p:cNvPr id="22" name="平行四边形 21"/>
          <p:cNvSpPr/>
          <p:nvPr/>
        </p:nvSpPr>
        <p:spPr>
          <a:xfrm>
            <a:off x="2000755" y="0"/>
            <a:ext cx="5472174" cy="1892220"/>
          </a:xfrm>
          <a:prstGeom prst="parallelogram">
            <a:avLst>
              <a:gd name="adj" fmla="val 50087"/>
            </a:avLst>
          </a:prstGeom>
          <a:solidFill>
            <a:srgbClr val="00B0F0">
              <a:alpha val="30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23" name="椭圆 22"/>
          <p:cNvSpPr/>
          <p:nvPr/>
        </p:nvSpPr>
        <p:spPr>
          <a:xfrm>
            <a:off x="7708619" y="1331595"/>
            <a:ext cx="1752598" cy="1752598"/>
          </a:xfrm>
          <a:prstGeom prst="ellipse">
            <a:avLst/>
          </a:prstGeom>
          <a:solidFill>
            <a:sysClr val="windowText" lastClr="000000">
              <a:alpha val="90000"/>
            </a:sys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grpSp>
        <p:nvGrpSpPr>
          <p:cNvPr id="24" name="组合 23"/>
          <p:cNvGrpSpPr/>
          <p:nvPr/>
        </p:nvGrpSpPr>
        <p:grpSpPr>
          <a:xfrm>
            <a:off x="0" y="926668"/>
            <a:ext cx="2995794" cy="949758"/>
            <a:chOff x="0" y="926668"/>
            <a:chExt cx="2995794" cy="949758"/>
          </a:xfrm>
        </p:grpSpPr>
        <p:cxnSp>
          <p:nvCxnSpPr>
            <p:cNvPr id="25" name="直接连接符 24"/>
            <p:cNvCxnSpPr/>
            <p:nvPr/>
          </p:nvCxnSpPr>
          <p:spPr>
            <a:xfrm flipV="1">
              <a:off x="2498443" y="981432"/>
              <a:ext cx="444407" cy="894994"/>
            </a:xfrm>
            <a:prstGeom prst="line">
              <a:avLst/>
            </a:prstGeom>
            <a:noFill/>
            <a:ln w="19050" cap="flat" cmpd="sng" algn="ctr">
              <a:solidFill>
                <a:srgbClr val="00B0F0"/>
              </a:solidFill>
              <a:prstDash val="solid"/>
              <a:miter lim="800000"/>
            </a:ln>
            <a:effectLst/>
          </p:spPr>
        </p:cxnSp>
        <p:cxnSp>
          <p:nvCxnSpPr>
            <p:cNvPr id="26" name="直接连接符 25"/>
            <p:cNvCxnSpPr/>
            <p:nvPr/>
          </p:nvCxnSpPr>
          <p:spPr>
            <a:xfrm flipH="1">
              <a:off x="0" y="981432"/>
              <a:ext cx="2942850" cy="0"/>
            </a:xfrm>
            <a:prstGeom prst="line">
              <a:avLst/>
            </a:prstGeom>
            <a:noFill/>
            <a:ln w="12700" cap="flat" cmpd="sng" algn="ctr">
              <a:solidFill>
                <a:srgbClr val="00B0F0"/>
              </a:solidFill>
              <a:prstDash val="solid"/>
              <a:miter lim="800000"/>
            </a:ln>
            <a:effectLst/>
          </p:spPr>
        </p:cxnSp>
        <p:sp>
          <p:nvSpPr>
            <p:cNvPr id="27" name="椭圆 26"/>
            <p:cNvSpPr/>
            <p:nvPr/>
          </p:nvSpPr>
          <p:spPr>
            <a:xfrm>
              <a:off x="2887794" y="926668"/>
              <a:ext cx="108000" cy="108000"/>
            </a:xfrm>
            <a:prstGeom prst="ellipse">
              <a:avLst/>
            </a:prstGeom>
            <a:solidFill>
              <a:srgbClr val="FFC000"/>
            </a:solidFill>
            <a:ln w="12700" cap="flat" cmpd="sng" algn="ctr">
              <a:solidFill>
                <a:srgbClr val="00B0F0"/>
              </a:soli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grpSp>
      <p:sp>
        <p:nvSpPr>
          <p:cNvPr id="28" name="椭圆 27"/>
          <p:cNvSpPr/>
          <p:nvPr/>
        </p:nvSpPr>
        <p:spPr>
          <a:xfrm>
            <a:off x="9452100" y="4733134"/>
            <a:ext cx="2146342" cy="2146342"/>
          </a:xfrm>
          <a:prstGeom prst="ellipse">
            <a:avLst/>
          </a:prstGeom>
          <a:noFill/>
          <a:ln w="12700" cap="flat" cmpd="sng" algn="ctr">
            <a:solidFill>
              <a:srgbClr val="00B0F0"/>
            </a:soli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29" name="平行四边形 28"/>
          <p:cNvSpPr/>
          <p:nvPr/>
        </p:nvSpPr>
        <p:spPr>
          <a:xfrm>
            <a:off x="8398077" y="6139330"/>
            <a:ext cx="3095595" cy="282923"/>
          </a:xfrm>
          <a:prstGeom prst="parallelogram">
            <a:avLst>
              <a:gd name="adj" fmla="val 50087"/>
            </a:avLst>
          </a:prstGeom>
          <a:solidFill>
            <a:sysClr val="windowText" lastClr="000000">
              <a:alpha val="70000"/>
            </a:sys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cxnSp>
        <p:nvCxnSpPr>
          <p:cNvPr id="33" name="直接连接符 32"/>
          <p:cNvCxnSpPr/>
          <p:nvPr/>
        </p:nvCxnSpPr>
        <p:spPr>
          <a:xfrm flipH="1">
            <a:off x="11193543" y="674182"/>
            <a:ext cx="1131023" cy="2311709"/>
          </a:xfrm>
          <a:prstGeom prst="line">
            <a:avLst/>
          </a:prstGeom>
          <a:noFill/>
          <a:ln w="12700" cap="flat" cmpd="sng" algn="ctr">
            <a:gradFill>
              <a:gsLst>
                <a:gs pos="0">
                  <a:srgbClr val="00B0F0"/>
                </a:gs>
                <a:gs pos="100000">
                  <a:srgbClr val="00B0F0">
                    <a:alpha val="0"/>
                  </a:srgbClr>
                </a:gs>
              </a:gsLst>
              <a:lin ang="0" scaled="0"/>
            </a:gradFill>
            <a:prstDash val="solid"/>
            <a:miter lim="800000"/>
          </a:ln>
          <a:effectLst/>
        </p:spPr>
      </p:cxnSp>
      <p:cxnSp>
        <p:nvCxnSpPr>
          <p:cNvPr id="34" name="直接连接符 33"/>
          <p:cNvCxnSpPr/>
          <p:nvPr/>
        </p:nvCxnSpPr>
        <p:spPr>
          <a:xfrm flipH="1">
            <a:off x="10504140" y="-60814"/>
            <a:ext cx="1378805" cy="2818150"/>
          </a:xfrm>
          <a:prstGeom prst="line">
            <a:avLst/>
          </a:prstGeom>
          <a:noFill/>
          <a:ln w="19050" cap="flat" cmpd="sng" algn="ctr">
            <a:gradFill>
              <a:gsLst>
                <a:gs pos="0">
                  <a:srgbClr val="00B0F0"/>
                </a:gs>
                <a:gs pos="100000">
                  <a:srgbClr val="00B0F0">
                    <a:alpha val="0"/>
                  </a:srgbClr>
                </a:gs>
              </a:gsLst>
              <a:lin ang="0" scaled="0"/>
            </a:gradFill>
            <a:prstDash val="solid"/>
            <a:miter lim="800000"/>
          </a:ln>
          <a:effectLst/>
        </p:spPr>
      </p:cxnSp>
      <p:grpSp>
        <p:nvGrpSpPr>
          <p:cNvPr id="44" name="组合 43"/>
          <p:cNvGrpSpPr/>
          <p:nvPr/>
        </p:nvGrpSpPr>
        <p:grpSpPr>
          <a:xfrm>
            <a:off x="7997457" y="1617896"/>
            <a:ext cx="1180002" cy="1179998"/>
            <a:chOff x="1610824" y="4492259"/>
            <a:chExt cx="1180002" cy="1179998"/>
          </a:xfrm>
        </p:grpSpPr>
        <p:sp>
          <p:nvSpPr>
            <p:cNvPr id="45" name="椭圆 44"/>
            <p:cNvSpPr/>
            <p:nvPr/>
          </p:nvSpPr>
          <p:spPr>
            <a:xfrm>
              <a:off x="1610824" y="4492259"/>
              <a:ext cx="1180002" cy="1179998"/>
            </a:xfrm>
            <a:prstGeom prst="ellipse">
              <a:avLst/>
            </a:prstGeom>
            <a:solidFill>
              <a:srgbClr val="00182E"/>
            </a:solidFill>
            <a:ln w="12700" cap="flat" cmpd="sng" algn="ctr">
              <a:solidFill>
                <a:srgbClr val="00B0F0"/>
              </a:solidFill>
              <a:prstDash val="solid"/>
              <a:miter lim="800000"/>
            </a:ln>
            <a:effectLst/>
          </p:spPr>
          <p:txBody>
            <a:bodyPr rtlCol="0" anchor="ctr"/>
            <a:lstStyle/>
            <a:p>
              <a:pPr algn="ctr">
                <a:defRPr/>
              </a:pPr>
              <a:endParaRPr lang="zh-CN" altLang="en-US" kern="0" dirty="0">
                <a:solidFill>
                  <a:prstClr val="white"/>
                </a:solidFill>
                <a:latin typeface="Arial" panose="020B0604020202020204"/>
                <a:ea typeface="微软雅黑" panose="020B0503020204020204" charset="-122"/>
              </a:endParaRPr>
            </a:p>
          </p:txBody>
        </p:sp>
        <p:sp>
          <p:nvSpPr>
            <p:cNvPr id="46" name="椭圆 45"/>
            <p:cNvSpPr/>
            <p:nvPr/>
          </p:nvSpPr>
          <p:spPr>
            <a:xfrm>
              <a:off x="1909638" y="4791072"/>
              <a:ext cx="582375" cy="582373"/>
            </a:xfrm>
            <a:prstGeom prst="ellipse">
              <a:avLst/>
            </a:prstGeom>
            <a:solidFill>
              <a:srgbClr val="00B0F0">
                <a:alpha val="70000"/>
              </a:srgbClr>
            </a:solidFill>
            <a:ln w="12700" cap="flat" cmpd="sng" algn="ctr">
              <a:noFill/>
              <a:prstDash val="solid"/>
              <a:miter lim="800000"/>
            </a:ln>
            <a:effectLst/>
          </p:spPr>
          <p:txBody>
            <a:bodyPr rtlCol="0" anchor="ctr"/>
            <a:lstStyle/>
            <a:p>
              <a:pPr algn="ctr">
                <a:defRPr/>
              </a:pPr>
              <a:endParaRPr lang="zh-CN" altLang="en-US" sz="2800" kern="0" dirty="0">
                <a:solidFill>
                  <a:prstClr val="black"/>
                </a:solidFill>
                <a:latin typeface="Impact" panose="020B0806030902050204"/>
                <a:ea typeface="微软雅黑" panose="020B0503020204020204" charset="-122"/>
              </a:endParaRPr>
            </a:p>
          </p:txBody>
        </p:sp>
        <p:sp>
          <p:nvSpPr>
            <p:cNvPr id="50" name="弧形 49"/>
            <p:cNvSpPr/>
            <p:nvPr/>
          </p:nvSpPr>
          <p:spPr>
            <a:xfrm>
              <a:off x="1784618" y="4666052"/>
              <a:ext cx="832414" cy="832412"/>
            </a:xfrm>
            <a:prstGeom prst="arc">
              <a:avLst>
                <a:gd name="adj1" fmla="val 12095666"/>
                <a:gd name="adj2" fmla="val 18358243"/>
              </a:avLst>
            </a:prstGeom>
            <a:noFill/>
            <a:ln w="38100"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sp>
          <p:nvSpPr>
            <p:cNvPr id="51" name="弧形 50"/>
            <p:cNvSpPr/>
            <p:nvPr/>
          </p:nvSpPr>
          <p:spPr>
            <a:xfrm>
              <a:off x="1703099" y="4584533"/>
              <a:ext cx="995452" cy="995450"/>
            </a:xfrm>
            <a:prstGeom prst="arc">
              <a:avLst>
                <a:gd name="adj1" fmla="val 16704332"/>
                <a:gd name="adj2" fmla="val 9574869"/>
              </a:avLst>
            </a:prstGeom>
            <a:noFill/>
            <a:ln w="28575" cap="flat" cmpd="sng" algn="ctr">
              <a:solidFill>
                <a:srgbClr val="00B0F0"/>
              </a:solidFill>
              <a:prstDash val="solid"/>
              <a:miter lim="800000"/>
            </a:ln>
            <a:effectLst/>
          </p:spPr>
          <p:txBody>
            <a:bodyPr rtlCol="0" anchor="ctr"/>
            <a:lstStyle/>
            <a:p>
              <a:pPr algn="ctr">
                <a:defRPr/>
              </a:pPr>
              <a:endParaRPr lang="zh-CN" altLang="en-US" kern="0">
                <a:solidFill>
                  <a:prstClr val="black"/>
                </a:solidFill>
                <a:latin typeface="Arial" panose="020B0604020202020204"/>
                <a:ea typeface="微软雅黑" panose="020B0503020204020204" charset="-122"/>
              </a:endParaRPr>
            </a:p>
          </p:txBody>
        </p:sp>
      </p:grpSp>
      <p:sp>
        <p:nvSpPr>
          <p:cNvPr id="54" name="平行四边形 53"/>
          <p:cNvSpPr/>
          <p:nvPr/>
        </p:nvSpPr>
        <p:spPr>
          <a:xfrm>
            <a:off x="3543299" y="4124325"/>
            <a:ext cx="2886075" cy="2733675"/>
          </a:xfrm>
          <a:prstGeom prst="parallelogram">
            <a:avLst>
              <a:gd name="adj" fmla="val 50087"/>
            </a:avLst>
          </a:prstGeom>
          <a:solidFill>
            <a:sysClr val="windowText" lastClr="000000">
              <a:alpha val="50000"/>
            </a:sys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5" name="平行四边形 54"/>
          <p:cNvSpPr/>
          <p:nvPr/>
        </p:nvSpPr>
        <p:spPr>
          <a:xfrm>
            <a:off x="3246877" y="5396625"/>
            <a:ext cx="1619250" cy="1461375"/>
          </a:xfrm>
          <a:prstGeom prst="parallelogram">
            <a:avLst>
              <a:gd name="adj" fmla="val 50087"/>
            </a:avLst>
          </a:prstGeom>
          <a:solidFill>
            <a:srgbClr val="00B0F0">
              <a:alpha val="30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6" name="任意多边形 55"/>
          <p:cNvSpPr/>
          <p:nvPr/>
        </p:nvSpPr>
        <p:spPr>
          <a:xfrm>
            <a:off x="7301936" y="926669"/>
            <a:ext cx="2565964" cy="2561186"/>
          </a:xfrm>
          <a:custGeom>
            <a:avLst/>
            <a:gdLst>
              <a:gd name="connsiteX0" fmla="*/ 823781 w 1514580"/>
              <a:gd name="connsiteY0" fmla="*/ 1384308 h 1511761"/>
              <a:gd name="connsiteX1" fmla="*/ 842437 w 1514580"/>
              <a:gd name="connsiteY1" fmla="*/ 1508083 h 1511761"/>
              <a:gd name="connsiteX2" fmla="*/ 834719 w 1514580"/>
              <a:gd name="connsiteY2" fmla="*/ 1509260 h 1511761"/>
              <a:gd name="connsiteX3" fmla="*/ 785205 w 1514580"/>
              <a:gd name="connsiteY3" fmla="*/ 1511761 h 1511761"/>
              <a:gd name="connsiteX4" fmla="*/ 785205 w 1514580"/>
              <a:gd name="connsiteY4" fmla="*/ 1388197 h 1511761"/>
              <a:gd name="connsiteX5" fmla="*/ 690836 w 1514580"/>
              <a:gd name="connsiteY5" fmla="*/ 1384071 h 1511761"/>
              <a:gd name="connsiteX6" fmla="*/ 729376 w 1514580"/>
              <a:gd name="connsiteY6" fmla="*/ 1387956 h 1511761"/>
              <a:gd name="connsiteX7" fmla="*/ 729376 w 1514580"/>
              <a:gd name="connsiteY7" fmla="*/ 1511761 h 1511761"/>
              <a:gd name="connsiteX8" fmla="*/ 679862 w 1514580"/>
              <a:gd name="connsiteY8" fmla="*/ 1509260 h 1511761"/>
              <a:gd name="connsiteX9" fmla="*/ 672144 w 1514580"/>
              <a:gd name="connsiteY9" fmla="*/ 1508083 h 1511761"/>
              <a:gd name="connsiteX10" fmla="*/ 917082 w 1514580"/>
              <a:gd name="connsiteY10" fmla="*/ 1368617 h 1511761"/>
              <a:gd name="connsiteX11" fmla="*/ 952817 w 1514580"/>
              <a:gd name="connsiteY11" fmla="*/ 1484466 h 1511761"/>
              <a:gd name="connsiteX12" fmla="*/ 909911 w 1514580"/>
              <a:gd name="connsiteY12" fmla="*/ 1497785 h 1511761"/>
              <a:gd name="connsiteX13" fmla="*/ 897627 w 1514580"/>
              <a:gd name="connsiteY13" fmla="*/ 1499660 h 1511761"/>
              <a:gd name="connsiteX14" fmla="*/ 879395 w 1514580"/>
              <a:gd name="connsiteY14" fmla="*/ 1378702 h 1511761"/>
              <a:gd name="connsiteX15" fmla="*/ 887097 w 1514580"/>
              <a:gd name="connsiteY15" fmla="*/ 1377925 h 1511761"/>
              <a:gd name="connsiteX16" fmla="*/ 597708 w 1514580"/>
              <a:gd name="connsiteY16" fmla="*/ 1367940 h 1511761"/>
              <a:gd name="connsiteX17" fmla="*/ 629875 w 1514580"/>
              <a:gd name="connsiteY17" fmla="*/ 1377925 h 1511761"/>
              <a:gd name="connsiteX18" fmla="*/ 635221 w 1514580"/>
              <a:gd name="connsiteY18" fmla="*/ 1378464 h 1511761"/>
              <a:gd name="connsiteX19" fmla="*/ 616954 w 1514580"/>
              <a:gd name="connsiteY19" fmla="*/ 1499660 h 1511761"/>
              <a:gd name="connsiteX20" fmla="*/ 604670 w 1514580"/>
              <a:gd name="connsiteY20" fmla="*/ 1497785 h 1511761"/>
              <a:gd name="connsiteX21" fmla="*/ 561764 w 1514580"/>
              <a:gd name="connsiteY21" fmla="*/ 1484466 h 1511761"/>
              <a:gd name="connsiteX22" fmla="*/ 1007739 w 1514580"/>
              <a:gd name="connsiteY22" fmla="*/ 1340277 h 1511761"/>
              <a:gd name="connsiteX23" fmla="*/ 1060211 w 1514580"/>
              <a:gd name="connsiteY23" fmla="*/ 1449236 h 1511761"/>
              <a:gd name="connsiteX24" fmla="*/ 1052062 w 1514580"/>
              <a:gd name="connsiteY24" fmla="*/ 1453659 h 1511761"/>
              <a:gd name="connsiteX25" fmla="*/ 1006136 w 1514580"/>
              <a:gd name="connsiteY25" fmla="*/ 1467915 h 1511761"/>
              <a:gd name="connsiteX26" fmla="*/ 970402 w 1514580"/>
              <a:gd name="connsiteY26" fmla="*/ 1352066 h 1511761"/>
              <a:gd name="connsiteX27" fmla="*/ 1006885 w 1514580"/>
              <a:gd name="connsiteY27" fmla="*/ 1340741 h 1511761"/>
              <a:gd name="connsiteX28" fmla="*/ 507337 w 1514580"/>
              <a:gd name="connsiteY28" fmla="*/ 1339248 h 1511761"/>
              <a:gd name="connsiteX29" fmla="*/ 510087 w 1514580"/>
              <a:gd name="connsiteY29" fmla="*/ 1340741 h 1511761"/>
              <a:gd name="connsiteX30" fmla="*/ 544388 w 1514580"/>
              <a:gd name="connsiteY30" fmla="*/ 1351388 h 1511761"/>
              <a:gd name="connsiteX31" fmla="*/ 508444 w 1514580"/>
              <a:gd name="connsiteY31" fmla="*/ 1467915 h 1511761"/>
              <a:gd name="connsiteX32" fmla="*/ 462519 w 1514580"/>
              <a:gd name="connsiteY32" fmla="*/ 1453659 h 1511761"/>
              <a:gd name="connsiteX33" fmla="*/ 454370 w 1514580"/>
              <a:gd name="connsiteY33" fmla="*/ 1449236 h 1511761"/>
              <a:gd name="connsiteX34" fmla="*/ 1091094 w 1514580"/>
              <a:gd name="connsiteY34" fmla="*/ 1295034 h 1511761"/>
              <a:gd name="connsiteX35" fmla="*/ 1159488 w 1514580"/>
              <a:gd name="connsiteY35" fmla="*/ 1395350 h 1511761"/>
              <a:gd name="connsiteX36" fmla="*/ 1109335 w 1514580"/>
              <a:gd name="connsiteY36" fmla="*/ 1422572 h 1511761"/>
              <a:gd name="connsiteX37" fmla="*/ 1056863 w 1514580"/>
              <a:gd name="connsiteY37" fmla="*/ 1313614 h 1511761"/>
              <a:gd name="connsiteX38" fmla="*/ 424132 w 1514580"/>
              <a:gd name="connsiteY38" fmla="*/ 1294086 h 1511761"/>
              <a:gd name="connsiteX39" fmla="*/ 458213 w 1514580"/>
              <a:gd name="connsiteY39" fmla="*/ 1312585 h 1511761"/>
              <a:gd name="connsiteX40" fmla="*/ 405246 w 1514580"/>
              <a:gd name="connsiteY40" fmla="*/ 1422572 h 1511761"/>
              <a:gd name="connsiteX41" fmla="*/ 355092 w 1514580"/>
              <a:gd name="connsiteY41" fmla="*/ 1395350 h 1511761"/>
              <a:gd name="connsiteX42" fmla="*/ 1167395 w 1514580"/>
              <a:gd name="connsiteY42" fmla="*/ 1238909 h 1511761"/>
              <a:gd name="connsiteX43" fmla="*/ 1249329 w 1514580"/>
              <a:gd name="connsiteY43" fmla="*/ 1327212 h 1511761"/>
              <a:gd name="connsiteX44" fmla="*/ 1205345 w 1514580"/>
              <a:gd name="connsiteY44" fmla="*/ 1363502 h 1511761"/>
              <a:gd name="connsiteX45" fmla="*/ 1137318 w 1514580"/>
              <a:gd name="connsiteY45" fmla="*/ 1263725 h 1511761"/>
              <a:gd name="connsiteX46" fmla="*/ 348222 w 1514580"/>
              <a:gd name="connsiteY46" fmla="*/ 1237791 h 1511761"/>
              <a:gd name="connsiteX47" fmla="*/ 378124 w 1514580"/>
              <a:gd name="connsiteY47" fmla="*/ 1262462 h 1511761"/>
              <a:gd name="connsiteX48" fmla="*/ 309236 w 1514580"/>
              <a:gd name="connsiteY48" fmla="*/ 1363502 h 1511761"/>
              <a:gd name="connsiteX49" fmla="*/ 265252 w 1514580"/>
              <a:gd name="connsiteY49" fmla="*/ 1327212 h 1511761"/>
              <a:gd name="connsiteX50" fmla="*/ 1235402 w 1514580"/>
              <a:gd name="connsiteY50" fmla="*/ 1172866 h 1511761"/>
              <a:gd name="connsiteX51" fmla="*/ 1328976 w 1514580"/>
              <a:gd name="connsiteY51" fmla="*/ 1247489 h 1511761"/>
              <a:gd name="connsiteX52" fmla="*/ 1292775 w 1514580"/>
              <a:gd name="connsiteY52" fmla="*/ 1291365 h 1511761"/>
              <a:gd name="connsiteX53" fmla="*/ 1292465 w 1514580"/>
              <a:gd name="connsiteY53" fmla="*/ 1291621 h 1511761"/>
              <a:gd name="connsiteX54" fmla="*/ 1210397 w 1514580"/>
              <a:gd name="connsiteY54" fmla="*/ 1203172 h 1511761"/>
              <a:gd name="connsiteX55" fmla="*/ 280621 w 1514580"/>
              <a:gd name="connsiteY55" fmla="*/ 1171715 h 1511761"/>
              <a:gd name="connsiteX56" fmla="*/ 305450 w 1514580"/>
              <a:gd name="connsiteY56" fmla="*/ 1201808 h 1511761"/>
              <a:gd name="connsiteX57" fmla="*/ 222116 w 1514580"/>
              <a:gd name="connsiteY57" fmla="*/ 1291622 h 1511761"/>
              <a:gd name="connsiteX58" fmla="*/ 221805 w 1514580"/>
              <a:gd name="connsiteY58" fmla="*/ 1291365 h 1511761"/>
              <a:gd name="connsiteX59" fmla="*/ 185604 w 1514580"/>
              <a:gd name="connsiteY59" fmla="*/ 1247489 h 1511761"/>
              <a:gd name="connsiteX60" fmla="*/ 1293943 w 1514580"/>
              <a:gd name="connsiteY60" fmla="*/ 1097950 h 1511761"/>
              <a:gd name="connsiteX61" fmla="*/ 1397076 w 1514580"/>
              <a:gd name="connsiteY61" fmla="*/ 1157494 h 1511761"/>
              <a:gd name="connsiteX62" fmla="*/ 1385247 w 1514580"/>
              <a:gd name="connsiteY62" fmla="*/ 1179288 h 1511761"/>
              <a:gd name="connsiteX63" fmla="*/ 1364512 w 1514580"/>
              <a:gd name="connsiteY63" fmla="*/ 1204419 h 1511761"/>
              <a:gd name="connsiteX64" fmla="*/ 1270937 w 1514580"/>
              <a:gd name="connsiteY64" fmla="*/ 1129796 h 1511761"/>
              <a:gd name="connsiteX65" fmla="*/ 1287656 w 1514580"/>
              <a:gd name="connsiteY65" fmla="*/ 1109533 h 1511761"/>
              <a:gd name="connsiteX66" fmla="*/ 222458 w 1514580"/>
              <a:gd name="connsiteY66" fmla="*/ 1096899 h 1511761"/>
              <a:gd name="connsiteX67" fmla="*/ 229316 w 1514580"/>
              <a:gd name="connsiteY67" fmla="*/ 1109533 h 1511761"/>
              <a:gd name="connsiteX68" fmla="*/ 245086 w 1514580"/>
              <a:gd name="connsiteY68" fmla="*/ 1128646 h 1511761"/>
              <a:gd name="connsiteX69" fmla="*/ 150069 w 1514580"/>
              <a:gd name="connsiteY69" fmla="*/ 1204420 h 1511761"/>
              <a:gd name="connsiteX70" fmla="*/ 129333 w 1514580"/>
              <a:gd name="connsiteY70" fmla="*/ 1179288 h 1511761"/>
              <a:gd name="connsiteX71" fmla="*/ 117504 w 1514580"/>
              <a:gd name="connsiteY71" fmla="*/ 1157494 h 1511761"/>
              <a:gd name="connsiteX72" fmla="*/ 1339343 w 1514580"/>
              <a:gd name="connsiteY72" fmla="*/ 1014307 h 1511761"/>
              <a:gd name="connsiteX73" fmla="*/ 1451008 w 1514580"/>
              <a:gd name="connsiteY73" fmla="*/ 1058132 h 1511761"/>
              <a:gd name="connsiteX74" fmla="*/ 1423718 w 1514580"/>
              <a:gd name="connsiteY74" fmla="*/ 1108410 h 1511761"/>
              <a:gd name="connsiteX75" fmla="*/ 1320585 w 1514580"/>
              <a:gd name="connsiteY75" fmla="*/ 1048866 h 1511761"/>
              <a:gd name="connsiteX76" fmla="*/ 177209 w 1514580"/>
              <a:gd name="connsiteY76" fmla="*/ 1013533 h 1511761"/>
              <a:gd name="connsiteX77" fmla="*/ 195817 w 1514580"/>
              <a:gd name="connsiteY77" fmla="*/ 1047815 h 1511761"/>
              <a:gd name="connsiteX78" fmla="*/ 90862 w 1514580"/>
              <a:gd name="connsiteY78" fmla="*/ 1108410 h 1511761"/>
              <a:gd name="connsiteX79" fmla="*/ 63572 w 1514580"/>
              <a:gd name="connsiteY79" fmla="*/ 1058132 h 1511761"/>
              <a:gd name="connsiteX80" fmla="*/ 1370304 w 1514580"/>
              <a:gd name="connsiteY80" fmla="*/ 924429 h 1511761"/>
              <a:gd name="connsiteX81" fmla="*/ 1486050 w 1514580"/>
              <a:gd name="connsiteY81" fmla="*/ 950847 h 1511761"/>
              <a:gd name="connsiteX82" fmla="*/ 1469153 w 1514580"/>
              <a:gd name="connsiteY82" fmla="*/ 1005278 h 1511761"/>
              <a:gd name="connsiteX83" fmla="*/ 1358667 w 1514580"/>
              <a:gd name="connsiteY83" fmla="*/ 961916 h 1511761"/>
              <a:gd name="connsiteX84" fmla="*/ 146510 w 1514580"/>
              <a:gd name="connsiteY84" fmla="*/ 923920 h 1511761"/>
              <a:gd name="connsiteX85" fmla="*/ 158045 w 1514580"/>
              <a:gd name="connsiteY85" fmla="*/ 961079 h 1511761"/>
              <a:gd name="connsiteX86" fmla="*/ 45427 w 1514580"/>
              <a:gd name="connsiteY86" fmla="*/ 1005278 h 1511761"/>
              <a:gd name="connsiteX87" fmla="*/ 28531 w 1514580"/>
              <a:gd name="connsiteY87" fmla="*/ 950848 h 1511761"/>
              <a:gd name="connsiteX88" fmla="*/ 1388734 w 1514580"/>
              <a:gd name="connsiteY88" fmla="*/ 831193 h 1511761"/>
              <a:gd name="connsiteX89" fmla="*/ 1509611 w 1514580"/>
              <a:gd name="connsiteY89" fmla="*/ 840252 h 1511761"/>
              <a:gd name="connsiteX90" fmla="*/ 1500952 w 1514580"/>
              <a:gd name="connsiteY90" fmla="*/ 896984 h 1511761"/>
              <a:gd name="connsiteX91" fmla="*/ 1384775 w 1514580"/>
              <a:gd name="connsiteY91" fmla="*/ 870468 h 1511761"/>
              <a:gd name="connsiteX92" fmla="*/ 128221 w 1514580"/>
              <a:gd name="connsiteY92" fmla="*/ 831016 h 1511761"/>
              <a:gd name="connsiteX93" fmla="*/ 132144 w 1514580"/>
              <a:gd name="connsiteY93" fmla="*/ 869934 h 1511761"/>
              <a:gd name="connsiteX94" fmla="*/ 13628 w 1514580"/>
              <a:gd name="connsiteY94" fmla="*/ 896984 h 1511761"/>
              <a:gd name="connsiteX95" fmla="*/ 4970 w 1514580"/>
              <a:gd name="connsiteY95" fmla="*/ 840252 h 1511761"/>
              <a:gd name="connsiteX96" fmla="*/ 1513133 w 1514580"/>
              <a:gd name="connsiteY96" fmla="*/ 727231 h 1511761"/>
              <a:gd name="connsiteX97" fmla="*/ 1514580 w 1514580"/>
              <a:gd name="connsiteY97" fmla="*/ 755880 h 1511761"/>
              <a:gd name="connsiteX98" fmla="*/ 1513133 w 1514580"/>
              <a:gd name="connsiteY98" fmla="*/ 784530 h 1511761"/>
              <a:gd name="connsiteX99" fmla="*/ 1394335 w 1514580"/>
              <a:gd name="connsiteY99" fmla="*/ 775628 h 1511761"/>
              <a:gd name="connsiteX100" fmla="*/ 1396643 w 1514580"/>
              <a:gd name="connsiteY100" fmla="*/ 752734 h 1511761"/>
              <a:gd name="connsiteX101" fmla="*/ 1394965 w 1514580"/>
              <a:gd name="connsiteY101" fmla="*/ 736086 h 1511761"/>
              <a:gd name="connsiteX102" fmla="*/ 1447 w 1514580"/>
              <a:gd name="connsiteY102" fmla="*/ 727231 h 1511761"/>
              <a:gd name="connsiteX103" fmla="*/ 121989 w 1514580"/>
              <a:gd name="connsiteY103" fmla="*/ 736264 h 1511761"/>
              <a:gd name="connsiteX104" fmla="*/ 120329 w 1514580"/>
              <a:gd name="connsiteY104" fmla="*/ 752734 h 1511761"/>
              <a:gd name="connsiteX105" fmla="*/ 122619 w 1514580"/>
              <a:gd name="connsiteY105" fmla="*/ 775450 h 1511761"/>
              <a:gd name="connsiteX106" fmla="*/ 1447 w 1514580"/>
              <a:gd name="connsiteY106" fmla="*/ 784530 h 1511761"/>
              <a:gd name="connsiteX107" fmla="*/ 0 w 1514580"/>
              <a:gd name="connsiteY107" fmla="*/ 755880 h 1511761"/>
              <a:gd name="connsiteX108" fmla="*/ 1500952 w 1514580"/>
              <a:gd name="connsiteY108" fmla="*/ 614777 h 1511761"/>
              <a:gd name="connsiteX109" fmla="*/ 1509611 w 1514580"/>
              <a:gd name="connsiteY109" fmla="*/ 671509 h 1511761"/>
              <a:gd name="connsiteX110" fmla="*/ 1389363 w 1514580"/>
              <a:gd name="connsiteY110" fmla="*/ 680520 h 1511761"/>
              <a:gd name="connsiteX111" fmla="*/ 1385395 w 1514580"/>
              <a:gd name="connsiteY111" fmla="*/ 641152 h 1511761"/>
              <a:gd name="connsiteX112" fmla="*/ 13628 w 1514580"/>
              <a:gd name="connsiteY112" fmla="*/ 614777 h 1511761"/>
              <a:gd name="connsiteX113" fmla="*/ 131524 w 1514580"/>
              <a:gd name="connsiteY113" fmla="*/ 641686 h 1511761"/>
              <a:gd name="connsiteX114" fmla="*/ 127591 w 1514580"/>
              <a:gd name="connsiteY114" fmla="*/ 680698 h 1511761"/>
              <a:gd name="connsiteX115" fmla="*/ 4970 w 1514580"/>
              <a:gd name="connsiteY115" fmla="*/ 671509 h 1511761"/>
              <a:gd name="connsiteX116" fmla="*/ 1469153 w 1514580"/>
              <a:gd name="connsiteY116" fmla="*/ 506482 h 1511761"/>
              <a:gd name="connsiteX117" fmla="*/ 1486050 w 1514580"/>
              <a:gd name="connsiteY117" fmla="*/ 560913 h 1511761"/>
              <a:gd name="connsiteX118" fmla="*/ 1372128 w 1514580"/>
              <a:gd name="connsiteY118" fmla="*/ 586915 h 1511761"/>
              <a:gd name="connsiteX119" fmla="*/ 1360409 w 1514580"/>
              <a:gd name="connsiteY119" fmla="*/ 549162 h 1511761"/>
              <a:gd name="connsiteX120" fmla="*/ 45427 w 1514580"/>
              <a:gd name="connsiteY120" fmla="*/ 506482 h 1511761"/>
              <a:gd name="connsiteX121" fmla="*/ 156304 w 1514580"/>
              <a:gd name="connsiteY121" fmla="*/ 549998 h 1511761"/>
              <a:gd name="connsiteX122" fmla="*/ 144686 w 1514580"/>
              <a:gd name="connsiteY122" fmla="*/ 587426 h 1511761"/>
              <a:gd name="connsiteX123" fmla="*/ 28530 w 1514580"/>
              <a:gd name="connsiteY123" fmla="*/ 560914 h 1511761"/>
              <a:gd name="connsiteX124" fmla="*/ 90862 w 1514580"/>
              <a:gd name="connsiteY124" fmla="*/ 403351 h 1511761"/>
              <a:gd name="connsiteX125" fmla="*/ 193216 w 1514580"/>
              <a:gd name="connsiteY125" fmla="*/ 462445 h 1511761"/>
              <a:gd name="connsiteX126" fmla="*/ 174393 w 1514580"/>
              <a:gd name="connsiteY126" fmla="*/ 497123 h 1511761"/>
              <a:gd name="connsiteX127" fmla="*/ 63572 w 1514580"/>
              <a:gd name="connsiteY127" fmla="*/ 453629 h 1511761"/>
              <a:gd name="connsiteX128" fmla="*/ 1423719 w 1514580"/>
              <a:gd name="connsiteY128" fmla="*/ 403351 h 1511761"/>
              <a:gd name="connsiteX129" fmla="*/ 1451008 w 1514580"/>
              <a:gd name="connsiteY129" fmla="*/ 453628 h 1511761"/>
              <a:gd name="connsiteX130" fmla="*/ 1342159 w 1514580"/>
              <a:gd name="connsiteY130" fmla="*/ 496349 h 1511761"/>
              <a:gd name="connsiteX131" fmla="*/ 1323186 w 1514580"/>
              <a:gd name="connsiteY131" fmla="*/ 461394 h 1511761"/>
              <a:gd name="connsiteX132" fmla="*/ 1364512 w 1514580"/>
              <a:gd name="connsiteY132" fmla="*/ 307341 h 1511761"/>
              <a:gd name="connsiteX133" fmla="*/ 1385247 w 1514580"/>
              <a:gd name="connsiteY133" fmla="*/ 332472 h 1511761"/>
              <a:gd name="connsiteX134" fmla="*/ 1397077 w 1514580"/>
              <a:gd name="connsiteY134" fmla="*/ 354267 h 1511761"/>
              <a:gd name="connsiteX135" fmla="*/ 1296544 w 1514580"/>
              <a:gd name="connsiteY135" fmla="*/ 412310 h 1511761"/>
              <a:gd name="connsiteX136" fmla="*/ 1287656 w 1514580"/>
              <a:gd name="connsiteY136" fmla="*/ 395935 h 1511761"/>
              <a:gd name="connsiteX137" fmla="*/ 1274069 w 1514580"/>
              <a:gd name="connsiteY137" fmla="*/ 379467 h 1511761"/>
              <a:gd name="connsiteX138" fmla="*/ 150068 w 1514580"/>
              <a:gd name="connsiteY138" fmla="*/ 307341 h 1511761"/>
              <a:gd name="connsiteX139" fmla="*/ 241954 w 1514580"/>
              <a:gd name="connsiteY139" fmla="*/ 380618 h 1511761"/>
              <a:gd name="connsiteX140" fmla="*/ 229316 w 1514580"/>
              <a:gd name="connsiteY140" fmla="*/ 395935 h 1511761"/>
              <a:gd name="connsiteX141" fmla="*/ 219858 w 1514580"/>
              <a:gd name="connsiteY141" fmla="*/ 413361 h 1511761"/>
              <a:gd name="connsiteX142" fmla="*/ 117503 w 1514580"/>
              <a:gd name="connsiteY142" fmla="*/ 354267 h 1511761"/>
              <a:gd name="connsiteX143" fmla="*/ 129333 w 1514580"/>
              <a:gd name="connsiteY143" fmla="*/ 332472 h 1511761"/>
              <a:gd name="connsiteX144" fmla="*/ 222115 w 1514580"/>
              <a:gd name="connsiteY144" fmla="*/ 220140 h 1511761"/>
              <a:gd name="connsiteX145" fmla="*/ 302702 w 1514580"/>
              <a:gd name="connsiteY145" fmla="*/ 306992 h 1511761"/>
              <a:gd name="connsiteX146" fmla="*/ 277490 w 1514580"/>
              <a:gd name="connsiteY146" fmla="*/ 337549 h 1511761"/>
              <a:gd name="connsiteX147" fmla="*/ 185604 w 1514580"/>
              <a:gd name="connsiteY147" fmla="*/ 264272 h 1511761"/>
              <a:gd name="connsiteX148" fmla="*/ 221805 w 1514580"/>
              <a:gd name="connsiteY148" fmla="*/ 220395 h 1511761"/>
              <a:gd name="connsiteX149" fmla="*/ 1292465 w 1514580"/>
              <a:gd name="connsiteY149" fmla="*/ 220139 h 1511761"/>
              <a:gd name="connsiteX150" fmla="*/ 1292775 w 1514580"/>
              <a:gd name="connsiteY150" fmla="*/ 220395 h 1511761"/>
              <a:gd name="connsiteX151" fmla="*/ 1328977 w 1514580"/>
              <a:gd name="connsiteY151" fmla="*/ 264272 h 1511761"/>
              <a:gd name="connsiteX152" fmla="*/ 1238533 w 1514580"/>
              <a:gd name="connsiteY152" fmla="*/ 336398 h 1511761"/>
              <a:gd name="connsiteX153" fmla="*/ 1213144 w 1514580"/>
              <a:gd name="connsiteY153" fmla="*/ 305627 h 1511761"/>
              <a:gd name="connsiteX154" fmla="*/ 309235 w 1514580"/>
              <a:gd name="connsiteY154" fmla="*/ 148259 h 1511761"/>
              <a:gd name="connsiteX155" fmla="*/ 375378 w 1514580"/>
              <a:gd name="connsiteY155" fmla="*/ 245272 h 1511761"/>
              <a:gd name="connsiteX156" fmla="*/ 344915 w 1514580"/>
              <a:gd name="connsiteY156" fmla="*/ 270406 h 1511761"/>
              <a:gd name="connsiteX157" fmla="*/ 265251 w 1514580"/>
              <a:gd name="connsiteY157" fmla="*/ 184549 h 1511761"/>
              <a:gd name="connsiteX158" fmla="*/ 1205345 w 1514580"/>
              <a:gd name="connsiteY158" fmla="*/ 148259 h 1511761"/>
              <a:gd name="connsiteX159" fmla="*/ 1249329 w 1514580"/>
              <a:gd name="connsiteY159" fmla="*/ 184549 h 1511761"/>
              <a:gd name="connsiteX160" fmla="*/ 1170702 w 1514580"/>
              <a:gd name="connsiteY160" fmla="*/ 269288 h 1511761"/>
              <a:gd name="connsiteX161" fmla="*/ 1140064 w 1514580"/>
              <a:gd name="connsiteY161" fmla="*/ 244009 h 1511761"/>
              <a:gd name="connsiteX162" fmla="*/ 405245 w 1514580"/>
              <a:gd name="connsiteY162" fmla="*/ 89189 h 1511761"/>
              <a:gd name="connsiteX163" fmla="*/ 455810 w 1514580"/>
              <a:gd name="connsiteY163" fmla="*/ 194188 h 1511761"/>
              <a:gd name="connsiteX164" fmla="*/ 421001 w 1514580"/>
              <a:gd name="connsiteY164" fmla="*/ 213082 h 1511761"/>
              <a:gd name="connsiteX165" fmla="*/ 355092 w 1514580"/>
              <a:gd name="connsiteY165" fmla="*/ 116411 h 1511761"/>
              <a:gd name="connsiteX166" fmla="*/ 1109334 w 1514580"/>
              <a:gd name="connsiteY166" fmla="*/ 89188 h 1511761"/>
              <a:gd name="connsiteX167" fmla="*/ 1159488 w 1514580"/>
              <a:gd name="connsiteY167" fmla="*/ 116411 h 1511761"/>
              <a:gd name="connsiteX168" fmla="*/ 1094225 w 1514580"/>
              <a:gd name="connsiteY168" fmla="*/ 212134 h 1511761"/>
              <a:gd name="connsiteX169" fmla="*/ 1059265 w 1514580"/>
              <a:gd name="connsiteY169" fmla="*/ 193158 h 1511761"/>
              <a:gd name="connsiteX170" fmla="*/ 1006136 w 1514580"/>
              <a:gd name="connsiteY170" fmla="*/ 43846 h 1511761"/>
              <a:gd name="connsiteX171" fmla="*/ 1052062 w 1514580"/>
              <a:gd name="connsiteY171" fmla="*/ 58102 h 1511761"/>
              <a:gd name="connsiteX172" fmla="*/ 1060210 w 1514580"/>
              <a:gd name="connsiteY172" fmla="*/ 62525 h 1511761"/>
              <a:gd name="connsiteX173" fmla="*/ 1010141 w 1514580"/>
              <a:gd name="connsiteY173" fmla="*/ 166495 h 1511761"/>
              <a:gd name="connsiteX174" fmla="*/ 1006885 w 1514580"/>
              <a:gd name="connsiteY174" fmla="*/ 164728 h 1511761"/>
              <a:gd name="connsiteX175" fmla="*/ 972173 w 1514580"/>
              <a:gd name="connsiteY175" fmla="*/ 153952 h 1511761"/>
              <a:gd name="connsiteX176" fmla="*/ 508444 w 1514580"/>
              <a:gd name="connsiteY176" fmla="*/ 43846 h 1511761"/>
              <a:gd name="connsiteX177" fmla="*/ 542617 w 1514580"/>
              <a:gd name="connsiteY177" fmla="*/ 154630 h 1511761"/>
              <a:gd name="connsiteX178" fmla="*/ 510087 w 1514580"/>
              <a:gd name="connsiteY178" fmla="*/ 164728 h 1511761"/>
              <a:gd name="connsiteX179" fmla="*/ 504935 w 1514580"/>
              <a:gd name="connsiteY179" fmla="*/ 167524 h 1511761"/>
              <a:gd name="connsiteX180" fmla="*/ 454370 w 1514580"/>
              <a:gd name="connsiteY180" fmla="*/ 62525 h 1511761"/>
              <a:gd name="connsiteX181" fmla="*/ 462519 w 1514580"/>
              <a:gd name="connsiteY181" fmla="*/ 58102 h 1511761"/>
              <a:gd name="connsiteX182" fmla="*/ 897627 w 1514580"/>
              <a:gd name="connsiteY182" fmla="*/ 12101 h 1511761"/>
              <a:gd name="connsiteX183" fmla="*/ 909911 w 1514580"/>
              <a:gd name="connsiteY183" fmla="*/ 13976 h 1511761"/>
              <a:gd name="connsiteX184" fmla="*/ 952817 w 1514580"/>
              <a:gd name="connsiteY184" fmla="*/ 27295 h 1511761"/>
              <a:gd name="connsiteX185" fmla="*/ 918854 w 1514580"/>
              <a:gd name="connsiteY185" fmla="*/ 137401 h 1511761"/>
              <a:gd name="connsiteX186" fmla="*/ 887097 w 1514580"/>
              <a:gd name="connsiteY186" fmla="*/ 127543 h 1511761"/>
              <a:gd name="connsiteX187" fmla="*/ 880330 w 1514580"/>
              <a:gd name="connsiteY187" fmla="*/ 126861 h 1511761"/>
              <a:gd name="connsiteX188" fmla="*/ 616953 w 1514580"/>
              <a:gd name="connsiteY188" fmla="*/ 12101 h 1511761"/>
              <a:gd name="connsiteX189" fmla="*/ 634287 w 1514580"/>
              <a:gd name="connsiteY189" fmla="*/ 127099 h 1511761"/>
              <a:gd name="connsiteX190" fmla="*/ 629875 w 1514580"/>
              <a:gd name="connsiteY190" fmla="*/ 127543 h 1511761"/>
              <a:gd name="connsiteX191" fmla="*/ 595935 w 1514580"/>
              <a:gd name="connsiteY191" fmla="*/ 138079 h 1511761"/>
              <a:gd name="connsiteX192" fmla="*/ 561763 w 1514580"/>
              <a:gd name="connsiteY192" fmla="*/ 27295 h 1511761"/>
              <a:gd name="connsiteX193" fmla="*/ 604670 w 1514580"/>
              <a:gd name="connsiteY193" fmla="*/ 13976 h 1511761"/>
              <a:gd name="connsiteX194" fmla="*/ 785205 w 1514580"/>
              <a:gd name="connsiteY194" fmla="*/ 0 h 1511761"/>
              <a:gd name="connsiteX195" fmla="*/ 834719 w 1514580"/>
              <a:gd name="connsiteY195" fmla="*/ 2500 h 1511761"/>
              <a:gd name="connsiteX196" fmla="*/ 842437 w 1514580"/>
              <a:gd name="connsiteY196" fmla="*/ 3678 h 1511761"/>
              <a:gd name="connsiteX197" fmla="*/ 824715 w 1514580"/>
              <a:gd name="connsiteY197" fmla="*/ 121255 h 1511761"/>
              <a:gd name="connsiteX198" fmla="*/ 785205 w 1514580"/>
              <a:gd name="connsiteY198" fmla="*/ 117272 h 1511761"/>
              <a:gd name="connsiteX199" fmla="*/ 729376 w 1514580"/>
              <a:gd name="connsiteY199" fmla="*/ 0 h 1511761"/>
              <a:gd name="connsiteX200" fmla="*/ 729376 w 1514580"/>
              <a:gd name="connsiteY200" fmla="*/ 117513 h 1511761"/>
              <a:gd name="connsiteX201" fmla="*/ 689901 w 1514580"/>
              <a:gd name="connsiteY201" fmla="*/ 121492 h 1511761"/>
              <a:gd name="connsiteX202" fmla="*/ 672144 w 1514580"/>
              <a:gd name="connsiteY202" fmla="*/ 3678 h 1511761"/>
              <a:gd name="connsiteX203" fmla="*/ 679862 w 1514580"/>
              <a:gd name="connsiteY203" fmla="*/ 2500 h 15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514580" h="1511761">
                <a:moveTo>
                  <a:pt x="823781" y="1384308"/>
                </a:moveTo>
                <a:lnTo>
                  <a:pt x="842437" y="1508083"/>
                </a:lnTo>
                <a:lnTo>
                  <a:pt x="834719" y="1509260"/>
                </a:lnTo>
                <a:lnTo>
                  <a:pt x="785205" y="1511761"/>
                </a:lnTo>
                <a:lnTo>
                  <a:pt x="785205" y="1388197"/>
                </a:lnTo>
                <a:close/>
                <a:moveTo>
                  <a:pt x="690836" y="1384071"/>
                </a:moveTo>
                <a:lnTo>
                  <a:pt x="729376" y="1387956"/>
                </a:lnTo>
                <a:lnTo>
                  <a:pt x="729376" y="1511761"/>
                </a:lnTo>
                <a:lnTo>
                  <a:pt x="679862" y="1509260"/>
                </a:lnTo>
                <a:lnTo>
                  <a:pt x="672144" y="1508083"/>
                </a:lnTo>
                <a:close/>
                <a:moveTo>
                  <a:pt x="917082" y="1368617"/>
                </a:moveTo>
                <a:lnTo>
                  <a:pt x="952817" y="1484466"/>
                </a:lnTo>
                <a:lnTo>
                  <a:pt x="909911" y="1497785"/>
                </a:lnTo>
                <a:lnTo>
                  <a:pt x="897627" y="1499660"/>
                </a:lnTo>
                <a:lnTo>
                  <a:pt x="879395" y="1378702"/>
                </a:lnTo>
                <a:lnTo>
                  <a:pt x="887097" y="1377925"/>
                </a:lnTo>
                <a:close/>
                <a:moveTo>
                  <a:pt x="597708" y="1367940"/>
                </a:moveTo>
                <a:lnTo>
                  <a:pt x="629875" y="1377925"/>
                </a:lnTo>
                <a:lnTo>
                  <a:pt x="635221" y="1378464"/>
                </a:lnTo>
                <a:lnTo>
                  <a:pt x="616954" y="1499660"/>
                </a:lnTo>
                <a:lnTo>
                  <a:pt x="604670" y="1497785"/>
                </a:lnTo>
                <a:lnTo>
                  <a:pt x="561764" y="1484466"/>
                </a:lnTo>
                <a:close/>
                <a:moveTo>
                  <a:pt x="1007739" y="1340277"/>
                </a:moveTo>
                <a:lnTo>
                  <a:pt x="1060211" y="1449236"/>
                </a:lnTo>
                <a:lnTo>
                  <a:pt x="1052062" y="1453659"/>
                </a:lnTo>
                <a:lnTo>
                  <a:pt x="1006136" y="1467915"/>
                </a:lnTo>
                <a:lnTo>
                  <a:pt x="970402" y="1352066"/>
                </a:lnTo>
                <a:lnTo>
                  <a:pt x="1006885" y="1340741"/>
                </a:lnTo>
                <a:close/>
                <a:moveTo>
                  <a:pt x="507337" y="1339248"/>
                </a:moveTo>
                <a:lnTo>
                  <a:pt x="510087" y="1340741"/>
                </a:lnTo>
                <a:lnTo>
                  <a:pt x="544388" y="1351388"/>
                </a:lnTo>
                <a:lnTo>
                  <a:pt x="508444" y="1467915"/>
                </a:lnTo>
                <a:lnTo>
                  <a:pt x="462519" y="1453659"/>
                </a:lnTo>
                <a:lnTo>
                  <a:pt x="454370" y="1449236"/>
                </a:lnTo>
                <a:close/>
                <a:moveTo>
                  <a:pt x="1091094" y="1295034"/>
                </a:moveTo>
                <a:lnTo>
                  <a:pt x="1159488" y="1395350"/>
                </a:lnTo>
                <a:lnTo>
                  <a:pt x="1109335" y="1422572"/>
                </a:lnTo>
                <a:lnTo>
                  <a:pt x="1056863" y="1313614"/>
                </a:lnTo>
                <a:close/>
                <a:moveTo>
                  <a:pt x="424132" y="1294086"/>
                </a:moveTo>
                <a:lnTo>
                  <a:pt x="458213" y="1312585"/>
                </a:lnTo>
                <a:lnTo>
                  <a:pt x="405246" y="1422572"/>
                </a:lnTo>
                <a:lnTo>
                  <a:pt x="355092" y="1395350"/>
                </a:lnTo>
                <a:close/>
                <a:moveTo>
                  <a:pt x="1167395" y="1238909"/>
                </a:moveTo>
                <a:lnTo>
                  <a:pt x="1249329" y="1327212"/>
                </a:lnTo>
                <a:lnTo>
                  <a:pt x="1205345" y="1363502"/>
                </a:lnTo>
                <a:lnTo>
                  <a:pt x="1137318" y="1263725"/>
                </a:lnTo>
                <a:close/>
                <a:moveTo>
                  <a:pt x="348222" y="1237791"/>
                </a:moveTo>
                <a:lnTo>
                  <a:pt x="378124" y="1262462"/>
                </a:lnTo>
                <a:lnTo>
                  <a:pt x="309236" y="1363502"/>
                </a:lnTo>
                <a:lnTo>
                  <a:pt x="265252" y="1327212"/>
                </a:lnTo>
                <a:close/>
                <a:moveTo>
                  <a:pt x="1235402" y="1172866"/>
                </a:moveTo>
                <a:lnTo>
                  <a:pt x="1328976" y="1247489"/>
                </a:lnTo>
                <a:lnTo>
                  <a:pt x="1292775" y="1291365"/>
                </a:lnTo>
                <a:lnTo>
                  <a:pt x="1292465" y="1291621"/>
                </a:lnTo>
                <a:lnTo>
                  <a:pt x="1210397" y="1203172"/>
                </a:lnTo>
                <a:close/>
                <a:moveTo>
                  <a:pt x="280621" y="1171715"/>
                </a:moveTo>
                <a:lnTo>
                  <a:pt x="305450" y="1201808"/>
                </a:lnTo>
                <a:lnTo>
                  <a:pt x="222116" y="1291622"/>
                </a:lnTo>
                <a:lnTo>
                  <a:pt x="221805" y="1291365"/>
                </a:lnTo>
                <a:lnTo>
                  <a:pt x="185604" y="1247489"/>
                </a:lnTo>
                <a:close/>
                <a:moveTo>
                  <a:pt x="1293943" y="1097950"/>
                </a:moveTo>
                <a:lnTo>
                  <a:pt x="1397076" y="1157494"/>
                </a:lnTo>
                <a:lnTo>
                  <a:pt x="1385247" y="1179288"/>
                </a:lnTo>
                <a:lnTo>
                  <a:pt x="1364512" y="1204419"/>
                </a:lnTo>
                <a:lnTo>
                  <a:pt x="1270937" y="1129796"/>
                </a:lnTo>
                <a:lnTo>
                  <a:pt x="1287656" y="1109533"/>
                </a:lnTo>
                <a:close/>
                <a:moveTo>
                  <a:pt x="222458" y="1096899"/>
                </a:moveTo>
                <a:lnTo>
                  <a:pt x="229316" y="1109533"/>
                </a:lnTo>
                <a:lnTo>
                  <a:pt x="245086" y="1128646"/>
                </a:lnTo>
                <a:lnTo>
                  <a:pt x="150069" y="1204420"/>
                </a:lnTo>
                <a:lnTo>
                  <a:pt x="129333" y="1179288"/>
                </a:lnTo>
                <a:lnTo>
                  <a:pt x="117504" y="1157494"/>
                </a:lnTo>
                <a:close/>
                <a:moveTo>
                  <a:pt x="1339343" y="1014307"/>
                </a:moveTo>
                <a:lnTo>
                  <a:pt x="1451008" y="1058132"/>
                </a:lnTo>
                <a:lnTo>
                  <a:pt x="1423718" y="1108410"/>
                </a:lnTo>
                <a:lnTo>
                  <a:pt x="1320585" y="1048866"/>
                </a:lnTo>
                <a:close/>
                <a:moveTo>
                  <a:pt x="177209" y="1013533"/>
                </a:moveTo>
                <a:lnTo>
                  <a:pt x="195817" y="1047815"/>
                </a:lnTo>
                <a:lnTo>
                  <a:pt x="90862" y="1108410"/>
                </a:lnTo>
                <a:lnTo>
                  <a:pt x="63572" y="1058132"/>
                </a:lnTo>
                <a:close/>
                <a:moveTo>
                  <a:pt x="1370304" y="924429"/>
                </a:moveTo>
                <a:lnTo>
                  <a:pt x="1486050" y="950847"/>
                </a:lnTo>
                <a:lnTo>
                  <a:pt x="1469153" y="1005278"/>
                </a:lnTo>
                <a:lnTo>
                  <a:pt x="1358667" y="961916"/>
                </a:lnTo>
                <a:close/>
                <a:moveTo>
                  <a:pt x="146510" y="923920"/>
                </a:moveTo>
                <a:lnTo>
                  <a:pt x="158045" y="961079"/>
                </a:lnTo>
                <a:lnTo>
                  <a:pt x="45427" y="1005278"/>
                </a:lnTo>
                <a:lnTo>
                  <a:pt x="28531" y="950848"/>
                </a:lnTo>
                <a:close/>
                <a:moveTo>
                  <a:pt x="1388734" y="831193"/>
                </a:moveTo>
                <a:lnTo>
                  <a:pt x="1509611" y="840252"/>
                </a:lnTo>
                <a:lnTo>
                  <a:pt x="1500952" y="896984"/>
                </a:lnTo>
                <a:lnTo>
                  <a:pt x="1384775" y="870468"/>
                </a:lnTo>
                <a:close/>
                <a:moveTo>
                  <a:pt x="128221" y="831016"/>
                </a:moveTo>
                <a:lnTo>
                  <a:pt x="132144" y="869934"/>
                </a:lnTo>
                <a:lnTo>
                  <a:pt x="13628" y="896984"/>
                </a:lnTo>
                <a:lnTo>
                  <a:pt x="4970" y="840252"/>
                </a:lnTo>
                <a:close/>
                <a:moveTo>
                  <a:pt x="1513133" y="727231"/>
                </a:moveTo>
                <a:lnTo>
                  <a:pt x="1514580" y="755880"/>
                </a:lnTo>
                <a:lnTo>
                  <a:pt x="1513133" y="784530"/>
                </a:lnTo>
                <a:lnTo>
                  <a:pt x="1394335" y="775628"/>
                </a:lnTo>
                <a:lnTo>
                  <a:pt x="1396643" y="752734"/>
                </a:lnTo>
                <a:lnTo>
                  <a:pt x="1394965" y="736086"/>
                </a:lnTo>
                <a:close/>
                <a:moveTo>
                  <a:pt x="1447" y="727231"/>
                </a:moveTo>
                <a:lnTo>
                  <a:pt x="121989" y="736264"/>
                </a:lnTo>
                <a:lnTo>
                  <a:pt x="120329" y="752734"/>
                </a:lnTo>
                <a:lnTo>
                  <a:pt x="122619" y="775450"/>
                </a:lnTo>
                <a:lnTo>
                  <a:pt x="1447" y="784530"/>
                </a:lnTo>
                <a:lnTo>
                  <a:pt x="0" y="755880"/>
                </a:lnTo>
                <a:close/>
                <a:moveTo>
                  <a:pt x="1500952" y="614777"/>
                </a:moveTo>
                <a:lnTo>
                  <a:pt x="1509611" y="671509"/>
                </a:lnTo>
                <a:lnTo>
                  <a:pt x="1389363" y="680520"/>
                </a:lnTo>
                <a:lnTo>
                  <a:pt x="1385395" y="641152"/>
                </a:lnTo>
                <a:close/>
                <a:moveTo>
                  <a:pt x="13628" y="614777"/>
                </a:moveTo>
                <a:lnTo>
                  <a:pt x="131524" y="641686"/>
                </a:lnTo>
                <a:lnTo>
                  <a:pt x="127591" y="680698"/>
                </a:lnTo>
                <a:lnTo>
                  <a:pt x="4970" y="671509"/>
                </a:lnTo>
                <a:close/>
                <a:moveTo>
                  <a:pt x="1469153" y="506482"/>
                </a:moveTo>
                <a:lnTo>
                  <a:pt x="1486050" y="560913"/>
                </a:lnTo>
                <a:lnTo>
                  <a:pt x="1372128" y="586915"/>
                </a:lnTo>
                <a:lnTo>
                  <a:pt x="1360409" y="549162"/>
                </a:lnTo>
                <a:close/>
                <a:moveTo>
                  <a:pt x="45427" y="506482"/>
                </a:moveTo>
                <a:lnTo>
                  <a:pt x="156304" y="549998"/>
                </a:lnTo>
                <a:lnTo>
                  <a:pt x="144686" y="587426"/>
                </a:lnTo>
                <a:lnTo>
                  <a:pt x="28530" y="560914"/>
                </a:lnTo>
                <a:close/>
                <a:moveTo>
                  <a:pt x="90862" y="403351"/>
                </a:moveTo>
                <a:lnTo>
                  <a:pt x="193216" y="462445"/>
                </a:lnTo>
                <a:lnTo>
                  <a:pt x="174393" y="497123"/>
                </a:lnTo>
                <a:lnTo>
                  <a:pt x="63572" y="453629"/>
                </a:lnTo>
                <a:close/>
                <a:moveTo>
                  <a:pt x="1423719" y="403351"/>
                </a:moveTo>
                <a:lnTo>
                  <a:pt x="1451008" y="453628"/>
                </a:lnTo>
                <a:lnTo>
                  <a:pt x="1342159" y="496349"/>
                </a:lnTo>
                <a:lnTo>
                  <a:pt x="1323186" y="461394"/>
                </a:lnTo>
                <a:close/>
                <a:moveTo>
                  <a:pt x="1364512" y="307341"/>
                </a:moveTo>
                <a:lnTo>
                  <a:pt x="1385247" y="332472"/>
                </a:lnTo>
                <a:lnTo>
                  <a:pt x="1397077" y="354267"/>
                </a:lnTo>
                <a:lnTo>
                  <a:pt x="1296544" y="412310"/>
                </a:lnTo>
                <a:lnTo>
                  <a:pt x="1287656" y="395935"/>
                </a:lnTo>
                <a:lnTo>
                  <a:pt x="1274069" y="379467"/>
                </a:lnTo>
                <a:close/>
                <a:moveTo>
                  <a:pt x="150068" y="307341"/>
                </a:moveTo>
                <a:lnTo>
                  <a:pt x="241954" y="380618"/>
                </a:lnTo>
                <a:lnTo>
                  <a:pt x="229316" y="395935"/>
                </a:lnTo>
                <a:lnTo>
                  <a:pt x="219858" y="413361"/>
                </a:lnTo>
                <a:lnTo>
                  <a:pt x="117503" y="354267"/>
                </a:lnTo>
                <a:lnTo>
                  <a:pt x="129333" y="332472"/>
                </a:lnTo>
                <a:close/>
                <a:moveTo>
                  <a:pt x="222115" y="220140"/>
                </a:moveTo>
                <a:lnTo>
                  <a:pt x="302702" y="306992"/>
                </a:lnTo>
                <a:lnTo>
                  <a:pt x="277490" y="337549"/>
                </a:lnTo>
                <a:lnTo>
                  <a:pt x="185604" y="264272"/>
                </a:lnTo>
                <a:lnTo>
                  <a:pt x="221805" y="220395"/>
                </a:lnTo>
                <a:close/>
                <a:moveTo>
                  <a:pt x="1292465" y="220139"/>
                </a:moveTo>
                <a:lnTo>
                  <a:pt x="1292775" y="220395"/>
                </a:lnTo>
                <a:lnTo>
                  <a:pt x="1328977" y="264272"/>
                </a:lnTo>
                <a:lnTo>
                  <a:pt x="1238533" y="336398"/>
                </a:lnTo>
                <a:lnTo>
                  <a:pt x="1213144" y="305627"/>
                </a:lnTo>
                <a:close/>
                <a:moveTo>
                  <a:pt x="309235" y="148259"/>
                </a:moveTo>
                <a:lnTo>
                  <a:pt x="375378" y="245272"/>
                </a:lnTo>
                <a:lnTo>
                  <a:pt x="344915" y="270406"/>
                </a:lnTo>
                <a:lnTo>
                  <a:pt x="265251" y="184549"/>
                </a:lnTo>
                <a:close/>
                <a:moveTo>
                  <a:pt x="1205345" y="148259"/>
                </a:moveTo>
                <a:lnTo>
                  <a:pt x="1249329" y="184549"/>
                </a:lnTo>
                <a:lnTo>
                  <a:pt x="1170702" y="269288"/>
                </a:lnTo>
                <a:lnTo>
                  <a:pt x="1140064" y="244009"/>
                </a:lnTo>
                <a:close/>
                <a:moveTo>
                  <a:pt x="405245" y="89189"/>
                </a:moveTo>
                <a:lnTo>
                  <a:pt x="455810" y="194188"/>
                </a:lnTo>
                <a:lnTo>
                  <a:pt x="421001" y="213082"/>
                </a:lnTo>
                <a:lnTo>
                  <a:pt x="355092" y="116411"/>
                </a:lnTo>
                <a:close/>
                <a:moveTo>
                  <a:pt x="1109334" y="89188"/>
                </a:moveTo>
                <a:lnTo>
                  <a:pt x="1159488" y="116411"/>
                </a:lnTo>
                <a:lnTo>
                  <a:pt x="1094225" y="212134"/>
                </a:lnTo>
                <a:lnTo>
                  <a:pt x="1059265" y="193158"/>
                </a:lnTo>
                <a:close/>
                <a:moveTo>
                  <a:pt x="1006136" y="43846"/>
                </a:moveTo>
                <a:lnTo>
                  <a:pt x="1052062" y="58102"/>
                </a:lnTo>
                <a:lnTo>
                  <a:pt x="1060210" y="62525"/>
                </a:lnTo>
                <a:lnTo>
                  <a:pt x="1010141" y="166495"/>
                </a:lnTo>
                <a:lnTo>
                  <a:pt x="1006885" y="164728"/>
                </a:lnTo>
                <a:lnTo>
                  <a:pt x="972173" y="153952"/>
                </a:lnTo>
                <a:close/>
                <a:moveTo>
                  <a:pt x="508444" y="43846"/>
                </a:moveTo>
                <a:lnTo>
                  <a:pt x="542617" y="154630"/>
                </a:lnTo>
                <a:lnTo>
                  <a:pt x="510087" y="164728"/>
                </a:lnTo>
                <a:lnTo>
                  <a:pt x="504935" y="167524"/>
                </a:lnTo>
                <a:lnTo>
                  <a:pt x="454370" y="62525"/>
                </a:lnTo>
                <a:lnTo>
                  <a:pt x="462519" y="58102"/>
                </a:lnTo>
                <a:close/>
                <a:moveTo>
                  <a:pt x="897627" y="12101"/>
                </a:moveTo>
                <a:lnTo>
                  <a:pt x="909911" y="13976"/>
                </a:lnTo>
                <a:lnTo>
                  <a:pt x="952817" y="27295"/>
                </a:lnTo>
                <a:lnTo>
                  <a:pt x="918854" y="137401"/>
                </a:lnTo>
                <a:lnTo>
                  <a:pt x="887097" y="127543"/>
                </a:lnTo>
                <a:lnTo>
                  <a:pt x="880330" y="126861"/>
                </a:lnTo>
                <a:close/>
                <a:moveTo>
                  <a:pt x="616953" y="12101"/>
                </a:moveTo>
                <a:lnTo>
                  <a:pt x="634287" y="127099"/>
                </a:lnTo>
                <a:lnTo>
                  <a:pt x="629875" y="127543"/>
                </a:lnTo>
                <a:lnTo>
                  <a:pt x="595935" y="138079"/>
                </a:lnTo>
                <a:lnTo>
                  <a:pt x="561763" y="27295"/>
                </a:lnTo>
                <a:lnTo>
                  <a:pt x="604670" y="13976"/>
                </a:lnTo>
                <a:close/>
                <a:moveTo>
                  <a:pt x="785205" y="0"/>
                </a:moveTo>
                <a:lnTo>
                  <a:pt x="834719" y="2500"/>
                </a:lnTo>
                <a:lnTo>
                  <a:pt x="842437" y="3678"/>
                </a:lnTo>
                <a:lnTo>
                  <a:pt x="824715" y="121255"/>
                </a:lnTo>
                <a:lnTo>
                  <a:pt x="785205" y="117272"/>
                </a:lnTo>
                <a:close/>
                <a:moveTo>
                  <a:pt x="729376" y="0"/>
                </a:moveTo>
                <a:lnTo>
                  <a:pt x="729376" y="117513"/>
                </a:lnTo>
                <a:lnTo>
                  <a:pt x="689901" y="121492"/>
                </a:lnTo>
                <a:lnTo>
                  <a:pt x="672144" y="3678"/>
                </a:lnTo>
                <a:lnTo>
                  <a:pt x="679862" y="2500"/>
                </a:lnTo>
                <a:close/>
              </a:path>
            </a:pathLst>
          </a:custGeom>
          <a:solidFill>
            <a:srgbClr val="00B0F0">
              <a:alpha val="30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58" name="平行四边形 57"/>
          <p:cNvSpPr/>
          <p:nvPr/>
        </p:nvSpPr>
        <p:spPr>
          <a:xfrm>
            <a:off x="4314693" y="5872513"/>
            <a:ext cx="3870049" cy="295481"/>
          </a:xfrm>
          <a:prstGeom prst="parallelogram">
            <a:avLst>
              <a:gd name="adj" fmla="val 52173"/>
            </a:avLst>
          </a:prstGeom>
          <a:solidFill>
            <a:srgbClr val="0070C0"/>
          </a:solidFill>
          <a:ln w="12700" cap="flat" cmpd="sng" algn="ctr">
            <a:noFill/>
            <a:prstDash val="solid"/>
            <a:miter lim="800000"/>
          </a:ln>
          <a:effectLst>
            <a:glow rad="63500">
              <a:srgbClr val="00B0F0">
                <a:alpha val="40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61" name="文本框 60"/>
          <p:cNvSpPr txBox="1"/>
          <p:nvPr/>
        </p:nvSpPr>
        <p:spPr>
          <a:xfrm>
            <a:off x="2000750" y="1378613"/>
            <a:ext cx="4280159" cy="460375"/>
          </a:xfrm>
          <a:prstGeom prst="rect">
            <a:avLst/>
          </a:prstGeom>
          <a:noFill/>
        </p:spPr>
        <p:txBody>
          <a:bodyPr wrap="square" lIns="0" rIns="0" rtlCol="0">
            <a:spAutoFit/>
          </a:bodyPr>
          <a:lstStyle/>
          <a:p>
            <a:pPr algn="l">
              <a:lnSpc>
                <a:spcPct val="150000"/>
              </a:lnSpc>
              <a:spcAft>
                <a:spcPts val="1200"/>
              </a:spcAft>
            </a:pPr>
            <a:r>
              <a:rPr lang="en-US" altLang="zh-CN" sz="1600" dirty="0">
                <a:gradFill>
                  <a:gsLst>
                    <a:gs pos="0">
                      <a:prstClr val="white"/>
                    </a:gs>
                    <a:gs pos="61000">
                      <a:prstClr val="white"/>
                    </a:gs>
                  </a:gsLst>
                  <a:lin ang="5400000" scaled="1"/>
                </a:gradFill>
                <a:latin typeface="微软雅黑" panose="020B0503020204020204" charset="-122"/>
                <a:ea typeface="微软雅黑" panose="020B0503020204020204" charset="-122"/>
              </a:rPr>
              <a:t>       </a:t>
            </a:r>
            <a:endParaRPr lang="zh-CN" altLang="en-US" dirty="0">
              <a:gradFill>
                <a:gsLst>
                  <a:gs pos="0">
                    <a:prstClr val="white"/>
                  </a:gs>
                  <a:gs pos="61000">
                    <a:prstClr val="white"/>
                  </a:gs>
                </a:gsLst>
                <a:lin ang="5400000" scaled="1"/>
              </a:gradFill>
              <a:latin typeface="微软雅黑" panose="020B0503020204020204" charset="-122"/>
              <a:ea typeface="微软雅黑" panose="020B0503020204020204" charset="-122"/>
            </a:endParaRPr>
          </a:p>
        </p:txBody>
      </p:sp>
      <p:sp>
        <p:nvSpPr>
          <p:cNvPr id="62" name="平行四边形 61"/>
          <p:cNvSpPr/>
          <p:nvPr/>
        </p:nvSpPr>
        <p:spPr>
          <a:xfrm>
            <a:off x="8213558" y="5396626"/>
            <a:ext cx="2994524" cy="480183"/>
          </a:xfrm>
          <a:prstGeom prst="parallelogram">
            <a:avLst>
              <a:gd name="adj" fmla="val 52173"/>
            </a:avLst>
          </a:prstGeom>
          <a:solidFill>
            <a:srgbClr val="00B0F0"/>
          </a:solidFill>
          <a:ln w="12700" cap="flat" cmpd="sng" algn="ctr">
            <a:noFill/>
            <a:prstDash val="solid"/>
            <a:miter lim="800000"/>
          </a:ln>
          <a:effectLst>
            <a:glow rad="63500">
              <a:srgbClr val="00B0F0">
                <a:alpha val="40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63" name="平行四边形 62"/>
          <p:cNvSpPr/>
          <p:nvPr/>
        </p:nvSpPr>
        <p:spPr>
          <a:xfrm>
            <a:off x="10835300" y="5902809"/>
            <a:ext cx="1570035" cy="228600"/>
          </a:xfrm>
          <a:prstGeom prst="parallelogram">
            <a:avLst>
              <a:gd name="adj" fmla="val 52173"/>
            </a:avLst>
          </a:prstGeom>
          <a:solidFill>
            <a:srgbClr val="00B0F0"/>
          </a:solidFill>
          <a:ln w="12700" cap="flat" cmpd="sng" algn="ctr">
            <a:noFill/>
            <a:prstDash val="solid"/>
            <a:miter lim="800000"/>
          </a:ln>
          <a:effectLst>
            <a:glow rad="63500">
              <a:srgbClr val="00B0F0">
                <a:alpha val="40000"/>
              </a:srgbClr>
            </a:glow>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67" name="等腰三角形 66"/>
          <p:cNvSpPr/>
          <p:nvPr/>
        </p:nvSpPr>
        <p:spPr>
          <a:xfrm>
            <a:off x="10182225" y="4330420"/>
            <a:ext cx="2413610" cy="2080698"/>
          </a:xfrm>
          <a:prstGeom prst="triangle">
            <a:avLst/>
          </a:prstGeom>
          <a:noFill/>
          <a:ln w="19050" cap="flat" cmpd="sng" algn="ctr">
            <a:gradFill>
              <a:gsLst>
                <a:gs pos="0">
                  <a:srgbClr val="00B0F0"/>
                </a:gs>
                <a:gs pos="50000">
                  <a:srgbClr val="00B0F0">
                    <a:alpha val="0"/>
                  </a:srgbClr>
                </a:gs>
                <a:gs pos="100000">
                  <a:srgbClr val="00B0F0"/>
                </a:gs>
              </a:gsLst>
              <a:lin ang="5400000" scaled="1"/>
            </a:gra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68" name="任意多边形 67"/>
          <p:cNvSpPr/>
          <p:nvPr/>
        </p:nvSpPr>
        <p:spPr>
          <a:xfrm>
            <a:off x="9767981" y="5050425"/>
            <a:ext cx="1514580" cy="1511761"/>
          </a:xfrm>
          <a:custGeom>
            <a:avLst/>
            <a:gdLst>
              <a:gd name="connsiteX0" fmla="*/ 823781 w 1514580"/>
              <a:gd name="connsiteY0" fmla="*/ 1384308 h 1511761"/>
              <a:gd name="connsiteX1" fmla="*/ 842437 w 1514580"/>
              <a:gd name="connsiteY1" fmla="*/ 1508083 h 1511761"/>
              <a:gd name="connsiteX2" fmla="*/ 834719 w 1514580"/>
              <a:gd name="connsiteY2" fmla="*/ 1509260 h 1511761"/>
              <a:gd name="connsiteX3" fmla="*/ 785205 w 1514580"/>
              <a:gd name="connsiteY3" fmla="*/ 1511761 h 1511761"/>
              <a:gd name="connsiteX4" fmla="*/ 785205 w 1514580"/>
              <a:gd name="connsiteY4" fmla="*/ 1388197 h 1511761"/>
              <a:gd name="connsiteX5" fmla="*/ 690836 w 1514580"/>
              <a:gd name="connsiteY5" fmla="*/ 1384071 h 1511761"/>
              <a:gd name="connsiteX6" fmla="*/ 729376 w 1514580"/>
              <a:gd name="connsiteY6" fmla="*/ 1387956 h 1511761"/>
              <a:gd name="connsiteX7" fmla="*/ 729376 w 1514580"/>
              <a:gd name="connsiteY7" fmla="*/ 1511761 h 1511761"/>
              <a:gd name="connsiteX8" fmla="*/ 679862 w 1514580"/>
              <a:gd name="connsiteY8" fmla="*/ 1509260 h 1511761"/>
              <a:gd name="connsiteX9" fmla="*/ 672144 w 1514580"/>
              <a:gd name="connsiteY9" fmla="*/ 1508083 h 1511761"/>
              <a:gd name="connsiteX10" fmla="*/ 917082 w 1514580"/>
              <a:gd name="connsiteY10" fmla="*/ 1368617 h 1511761"/>
              <a:gd name="connsiteX11" fmla="*/ 952817 w 1514580"/>
              <a:gd name="connsiteY11" fmla="*/ 1484466 h 1511761"/>
              <a:gd name="connsiteX12" fmla="*/ 909911 w 1514580"/>
              <a:gd name="connsiteY12" fmla="*/ 1497785 h 1511761"/>
              <a:gd name="connsiteX13" fmla="*/ 897627 w 1514580"/>
              <a:gd name="connsiteY13" fmla="*/ 1499660 h 1511761"/>
              <a:gd name="connsiteX14" fmla="*/ 879395 w 1514580"/>
              <a:gd name="connsiteY14" fmla="*/ 1378702 h 1511761"/>
              <a:gd name="connsiteX15" fmla="*/ 887097 w 1514580"/>
              <a:gd name="connsiteY15" fmla="*/ 1377925 h 1511761"/>
              <a:gd name="connsiteX16" fmla="*/ 597708 w 1514580"/>
              <a:gd name="connsiteY16" fmla="*/ 1367940 h 1511761"/>
              <a:gd name="connsiteX17" fmla="*/ 629875 w 1514580"/>
              <a:gd name="connsiteY17" fmla="*/ 1377925 h 1511761"/>
              <a:gd name="connsiteX18" fmla="*/ 635221 w 1514580"/>
              <a:gd name="connsiteY18" fmla="*/ 1378464 h 1511761"/>
              <a:gd name="connsiteX19" fmla="*/ 616954 w 1514580"/>
              <a:gd name="connsiteY19" fmla="*/ 1499660 h 1511761"/>
              <a:gd name="connsiteX20" fmla="*/ 604670 w 1514580"/>
              <a:gd name="connsiteY20" fmla="*/ 1497785 h 1511761"/>
              <a:gd name="connsiteX21" fmla="*/ 561764 w 1514580"/>
              <a:gd name="connsiteY21" fmla="*/ 1484466 h 1511761"/>
              <a:gd name="connsiteX22" fmla="*/ 1007739 w 1514580"/>
              <a:gd name="connsiteY22" fmla="*/ 1340277 h 1511761"/>
              <a:gd name="connsiteX23" fmla="*/ 1060211 w 1514580"/>
              <a:gd name="connsiteY23" fmla="*/ 1449236 h 1511761"/>
              <a:gd name="connsiteX24" fmla="*/ 1052062 w 1514580"/>
              <a:gd name="connsiteY24" fmla="*/ 1453659 h 1511761"/>
              <a:gd name="connsiteX25" fmla="*/ 1006136 w 1514580"/>
              <a:gd name="connsiteY25" fmla="*/ 1467915 h 1511761"/>
              <a:gd name="connsiteX26" fmla="*/ 970402 w 1514580"/>
              <a:gd name="connsiteY26" fmla="*/ 1352066 h 1511761"/>
              <a:gd name="connsiteX27" fmla="*/ 1006885 w 1514580"/>
              <a:gd name="connsiteY27" fmla="*/ 1340741 h 1511761"/>
              <a:gd name="connsiteX28" fmla="*/ 507337 w 1514580"/>
              <a:gd name="connsiteY28" fmla="*/ 1339248 h 1511761"/>
              <a:gd name="connsiteX29" fmla="*/ 510087 w 1514580"/>
              <a:gd name="connsiteY29" fmla="*/ 1340741 h 1511761"/>
              <a:gd name="connsiteX30" fmla="*/ 544388 w 1514580"/>
              <a:gd name="connsiteY30" fmla="*/ 1351388 h 1511761"/>
              <a:gd name="connsiteX31" fmla="*/ 508444 w 1514580"/>
              <a:gd name="connsiteY31" fmla="*/ 1467915 h 1511761"/>
              <a:gd name="connsiteX32" fmla="*/ 462519 w 1514580"/>
              <a:gd name="connsiteY32" fmla="*/ 1453659 h 1511761"/>
              <a:gd name="connsiteX33" fmla="*/ 454370 w 1514580"/>
              <a:gd name="connsiteY33" fmla="*/ 1449236 h 1511761"/>
              <a:gd name="connsiteX34" fmla="*/ 1091094 w 1514580"/>
              <a:gd name="connsiteY34" fmla="*/ 1295034 h 1511761"/>
              <a:gd name="connsiteX35" fmla="*/ 1159488 w 1514580"/>
              <a:gd name="connsiteY35" fmla="*/ 1395350 h 1511761"/>
              <a:gd name="connsiteX36" fmla="*/ 1109335 w 1514580"/>
              <a:gd name="connsiteY36" fmla="*/ 1422572 h 1511761"/>
              <a:gd name="connsiteX37" fmla="*/ 1056863 w 1514580"/>
              <a:gd name="connsiteY37" fmla="*/ 1313614 h 1511761"/>
              <a:gd name="connsiteX38" fmla="*/ 424132 w 1514580"/>
              <a:gd name="connsiteY38" fmla="*/ 1294086 h 1511761"/>
              <a:gd name="connsiteX39" fmla="*/ 458213 w 1514580"/>
              <a:gd name="connsiteY39" fmla="*/ 1312585 h 1511761"/>
              <a:gd name="connsiteX40" fmla="*/ 405246 w 1514580"/>
              <a:gd name="connsiteY40" fmla="*/ 1422572 h 1511761"/>
              <a:gd name="connsiteX41" fmla="*/ 355092 w 1514580"/>
              <a:gd name="connsiteY41" fmla="*/ 1395350 h 1511761"/>
              <a:gd name="connsiteX42" fmla="*/ 1167395 w 1514580"/>
              <a:gd name="connsiteY42" fmla="*/ 1238909 h 1511761"/>
              <a:gd name="connsiteX43" fmla="*/ 1249329 w 1514580"/>
              <a:gd name="connsiteY43" fmla="*/ 1327212 h 1511761"/>
              <a:gd name="connsiteX44" fmla="*/ 1205345 w 1514580"/>
              <a:gd name="connsiteY44" fmla="*/ 1363502 h 1511761"/>
              <a:gd name="connsiteX45" fmla="*/ 1137318 w 1514580"/>
              <a:gd name="connsiteY45" fmla="*/ 1263725 h 1511761"/>
              <a:gd name="connsiteX46" fmla="*/ 348222 w 1514580"/>
              <a:gd name="connsiteY46" fmla="*/ 1237791 h 1511761"/>
              <a:gd name="connsiteX47" fmla="*/ 378124 w 1514580"/>
              <a:gd name="connsiteY47" fmla="*/ 1262462 h 1511761"/>
              <a:gd name="connsiteX48" fmla="*/ 309236 w 1514580"/>
              <a:gd name="connsiteY48" fmla="*/ 1363502 h 1511761"/>
              <a:gd name="connsiteX49" fmla="*/ 265252 w 1514580"/>
              <a:gd name="connsiteY49" fmla="*/ 1327212 h 1511761"/>
              <a:gd name="connsiteX50" fmla="*/ 1235402 w 1514580"/>
              <a:gd name="connsiteY50" fmla="*/ 1172866 h 1511761"/>
              <a:gd name="connsiteX51" fmla="*/ 1328976 w 1514580"/>
              <a:gd name="connsiteY51" fmla="*/ 1247489 h 1511761"/>
              <a:gd name="connsiteX52" fmla="*/ 1292775 w 1514580"/>
              <a:gd name="connsiteY52" fmla="*/ 1291365 h 1511761"/>
              <a:gd name="connsiteX53" fmla="*/ 1292465 w 1514580"/>
              <a:gd name="connsiteY53" fmla="*/ 1291621 h 1511761"/>
              <a:gd name="connsiteX54" fmla="*/ 1210397 w 1514580"/>
              <a:gd name="connsiteY54" fmla="*/ 1203172 h 1511761"/>
              <a:gd name="connsiteX55" fmla="*/ 280621 w 1514580"/>
              <a:gd name="connsiteY55" fmla="*/ 1171715 h 1511761"/>
              <a:gd name="connsiteX56" fmla="*/ 305450 w 1514580"/>
              <a:gd name="connsiteY56" fmla="*/ 1201808 h 1511761"/>
              <a:gd name="connsiteX57" fmla="*/ 222116 w 1514580"/>
              <a:gd name="connsiteY57" fmla="*/ 1291622 h 1511761"/>
              <a:gd name="connsiteX58" fmla="*/ 221805 w 1514580"/>
              <a:gd name="connsiteY58" fmla="*/ 1291365 h 1511761"/>
              <a:gd name="connsiteX59" fmla="*/ 185604 w 1514580"/>
              <a:gd name="connsiteY59" fmla="*/ 1247489 h 1511761"/>
              <a:gd name="connsiteX60" fmla="*/ 1293943 w 1514580"/>
              <a:gd name="connsiteY60" fmla="*/ 1097950 h 1511761"/>
              <a:gd name="connsiteX61" fmla="*/ 1397076 w 1514580"/>
              <a:gd name="connsiteY61" fmla="*/ 1157494 h 1511761"/>
              <a:gd name="connsiteX62" fmla="*/ 1385247 w 1514580"/>
              <a:gd name="connsiteY62" fmla="*/ 1179288 h 1511761"/>
              <a:gd name="connsiteX63" fmla="*/ 1364512 w 1514580"/>
              <a:gd name="connsiteY63" fmla="*/ 1204419 h 1511761"/>
              <a:gd name="connsiteX64" fmla="*/ 1270937 w 1514580"/>
              <a:gd name="connsiteY64" fmla="*/ 1129796 h 1511761"/>
              <a:gd name="connsiteX65" fmla="*/ 1287656 w 1514580"/>
              <a:gd name="connsiteY65" fmla="*/ 1109533 h 1511761"/>
              <a:gd name="connsiteX66" fmla="*/ 222458 w 1514580"/>
              <a:gd name="connsiteY66" fmla="*/ 1096899 h 1511761"/>
              <a:gd name="connsiteX67" fmla="*/ 229316 w 1514580"/>
              <a:gd name="connsiteY67" fmla="*/ 1109533 h 1511761"/>
              <a:gd name="connsiteX68" fmla="*/ 245086 w 1514580"/>
              <a:gd name="connsiteY68" fmla="*/ 1128646 h 1511761"/>
              <a:gd name="connsiteX69" fmla="*/ 150069 w 1514580"/>
              <a:gd name="connsiteY69" fmla="*/ 1204420 h 1511761"/>
              <a:gd name="connsiteX70" fmla="*/ 129333 w 1514580"/>
              <a:gd name="connsiteY70" fmla="*/ 1179288 h 1511761"/>
              <a:gd name="connsiteX71" fmla="*/ 117504 w 1514580"/>
              <a:gd name="connsiteY71" fmla="*/ 1157494 h 1511761"/>
              <a:gd name="connsiteX72" fmla="*/ 1339343 w 1514580"/>
              <a:gd name="connsiteY72" fmla="*/ 1014307 h 1511761"/>
              <a:gd name="connsiteX73" fmla="*/ 1451008 w 1514580"/>
              <a:gd name="connsiteY73" fmla="*/ 1058132 h 1511761"/>
              <a:gd name="connsiteX74" fmla="*/ 1423718 w 1514580"/>
              <a:gd name="connsiteY74" fmla="*/ 1108410 h 1511761"/>
              <a:gd name="connsiteX75" fmla="*/ 1320585 w 1514580"/>
              <a:gd name="connsiteY75" fmla="*/ 1048866 h 1511761"/>
              <a:gd name="connsiteX76" fmla="*/ 177209 w 1514580"/>
              <a:gd name="connsiteY76" fmla="*/ 1013533 h 1511761"/>
              <a:gd name="connsiteX77" fmla="*/ 195817 w 1514580"/>
              <a:gd name="connsiteY77" fmla="*/ 1047815 h 1511761"/>
              <a:gd name="connsiteX78" fmla="*/ 90862 w 1514580"/>
              <a:gd name="connsiteY78" fmla="*/ 1108410 h 1511761"/>
              <a:gd name="connsiteX79" fmla="*/ 63572 w 1514580"/>
              <a:gd name="connsiteY79" fmla="*/ 1058132 h 1511761"/>
              <a:gd name="connsiteX80" fmla="*/ 1370304 w 1514580"/>
              <a:gd name="connsiteY80" fmla="*/ 924429 h 1511761"/>
              <a:gd name="connsiteX81" fmla="*/ 1486050 w 1514580"/>
              <a:gd name="connsiteY81" fmla="*/ 950847 h 1511761"/>
              <a:gd name="connsiteX82" fmla="*/ 1469153 w 1514580"/>
              <a:gd name="connsiteY82" fmla="*/ 1005278 h 1511761"/>
              <a:gd name="connsiteX83" fmla="*/ 1358667 w 1514580"/>
              <a:gd name="connsiteY83" fmla="*/ 961916 h 1511761"/>
              <a:gd name="connsiteX84" fmla="*/ 146510 w 1514580"/>
              <a:gd name="connsiteY84" fmla="*/ 923920 h 1511761"/>
              <a:gd name="connsiteX85" fmla="*/ 158045 w 1514580"/>
              <a:gd name="connsiteY85" fmla="*/ 961079 h 1511761"/>
              <a:gd name="connsiteX86" fmla="*/ 45427 w 1514580"/>
              <a:gd name="connsiteY86" fmla="*/ 1005278 h 1511761"/>
              <a:gd name="connsiteX87" fmla="*/ 28531 w 1514580"/>
              <a:gd name="connsiteY87" fmla="*/ 950848 h 1511761"/>
              <a:gd name="connsiteX88" fmla="*/ 1388734 w 1514580"/>
              <a:gd name="connsiteY88" fmla="*/ 831193 h 1511761"/>
              <a:gd name="connsiteX89" fmla="*/ 1509611 w 1514580"/>
              <a:gd name="connsiteY89" fmla="*/ 840252 h 1511761"/>
              <a:gd name="connsiteX90" fmla="*/ 1500952 w 1514580"/>
              <a:gd name="connsiteY90" fmla="*/ 896984 h 1511761"/>
              <a:gd name="connsiteX91" fmla="*/ 1384775 w 1514580"/>
              <a:gd name="connsiteY91" fmla="*/ 870468 h 1511761"/>
              <a:gd name="connsiteX92" fmla="*/ 128221 w 1514580"/>
              <a:gd name="connsiteY92" fmla="*/ 831016 h 1511761"/>
              <a:gd name="connsiteX93" fmla="*/ 132144 w 1514580"/>
              <a:gd name="connsiteY93" fmla="*/ 869934 h 1511761"/>
              <a:gd name="connsiteX94" fmla="*/ 13628 w 1514580"/>
              <a:gd name="connsiteY94" fmla="*/ 896984 h 1511761"/>
              <a:gd name="connsiteX95" fmla="*/ 4970 w 1514580"/>
              <a:gd name="connsiteY95" fmla="*/ 840252 h 1511761"/>
              <a:gd name="connsiteX96" fmla="*/ 1513133 w 1514580"/>
              <a:gd name="connsiteY96" fmla="*/ 727231 h 1511761"/>
              <a:gd name="connsiteX97" fmla="*/ 1514580 w 1514580"/>
              <a:gd name="connsiteY97" fmla="*/ 755880 h 1511761"/>
              <a:gd name="connsiteX98" fmla="*/ 1513133 w 1514580"/>
              <a:gd name="connsiteY98" fmla="*/ 784530 h 1511761"/>
              <a:gd name="connsiteX99" fmla="*/ 1394335 w 1514580"/>
              <a:gd name="connsiteY99" fmla="*/ 775628 h 1511761"/>
              <a:gd name="connsiteX100" fmla="*/ 1396643 w 1514580"/>
              <a:gd name="connsiteY100" fmla="*/ 752734 h 1511761"/>
              <a:gd name="connsiteX101" fmla="*/ 1394965 w 1514580"/>
              <a:gd name="connsiteY101" fmla="*/ 736086 h 1511761"/>
              <a:gd name="connsiteX102" fmla="*/ 1447 w 1514580"/>
              <a:gd name="connsiteY102" fmla="*/ 727231 h 1511761"/>
              <a:gd name="connsiteX103" fmla="*/ 121989 w 1514580"/>
              <a:gd name="connsiteY103" fmla="*/ 736264 h 1511761"/>
              <a:gd name="connsiteX104" fmla="*/ 120329 w 1514580"/>
              <a:gd name="connsiteY104" fmla="*/ 752734 h 1511761"/>
              <a:gd name="connsiteX105" fmla="*/ 122619 w 1514580"/>
              <a:gd name="connsiteY105" fmla="*/ 775450 h 1511761"/>
              <a:gd name="connsiteX106" fmla="*/ 1447 w 1514580"/>
              <a:gd name="connsiteY106" fmla="*/ 784530 h 1511761"/>
              <a:gd name="connsiteX107" fmla="*/ 0 w 1514580"/>
              <a:gd name="connsiteY107" fmla="*/ 755880 h 1511761"/>
              <a:gd name="connsiteX108" fmla="*/ 1500952 w 1514580"/>
              <a:gd name="connsiteY108" fmla="*/ 614777 h 1511761"/>
              <a:gd name="connsiteX109" fmla="*/ 1509611 w 1514580"/>
              <a:gd name="connsiteY109" fmla="*/ 671509 h 1511761"/>
              <a:gd name="connsiteX110" fmla="*/ 1389363 w 1514580"/>
              <a:gd name="connsiteY110" fmla="*/ 680520 h 1511761"/>
              <a:gd name="connsiteX111" fmla="*/ 1385395 w 1514580"/>
              <a:gd name="connsiteY111" fmla="*/ 641152 h 1511761"/>
              <a:gd name="connsiteX112" fmla="*/ 13628 w 1514580"/>
              <a:gd name="connsiteY112" fmla="*/ 614777 h 1511761"/>
              <a:gd name="connsiteX113" fmla="*/ 131524 w 1514580"/>
              <a:gd name="connsiteY113" fmla="*/ 641686 h 1511761"/>
              <a:gd name="connsiteX114" fmla="*/ 127591 w 1514580"/>
              <a:gd name="connsiteY114" fmla="*/ 680698 h 1511761"/>
              <a:gd name="connsiteX115" fmla="*/ 4970 w 1514580"/>
              <a:gd name="connsiteY115" fmla="*/ 671509 h 1511761"/>
              <a:gd name="connsiteX116" fmla="*/ 1469153 w 1514580"/>
              <a:gd name="connsiteY116" fmla="*/ 506482 h 1511761"/>
              <a:gd name="connsiteX117" fmla="*/ 1486050 w 1514580"/>
              <a:gd name="connsiteY117" fmla="*/ 560913 h 1511761"/>
              <a:gd name="connsiteX118" fmla="*/ 1372128 w 1514580"/>
              <a:gd name="connsiteY118" fmla="*/ 586915 h 1511761"/>
              <a:gd name="connsiteX119" fmla="*/ 1360409 w 1514580"/>
              <a:gd name="connsiteY119" fmla="*/ 549162 h 1511761"/>
              <a:gd name="connsiteX120" fmla="*/ 45427 w 1514580"/>
              <a:gd name="connsiteY120" fmla="*/ 506482 h 1511761"/>
              <a:gd name="connsiteX121" fmla="*/ 156304 w 1514580"/>
              <a:gd name="connsiteY121" fmla="*/ 549998 h 1511761"/>
              <a:gd name="connsiteX122" fmla="*/ 144686 w 1514580"/>
              <a:gd name="connsiteY122" fmla="*/ 587426 h 1511761"/>
              <a:gd name="connsiteX123" fmla="*/ 28530 w 1514580"/>
              <a:gd name="connsiteY123" fmla="*/ 560914 h 1511761"/>
              <a:gd name="connsiteX124" fmla="*/ 90862 w 1514580"/>
              <a:gd name="connsiteY124" fmla="*/ 403351 h 1511761"/>
              <a:gd name="connsiteX125" fmla="*/ 193216 w 1514580"/>
              <a:gd name="connsiteY125" fmla="*/ 462445 h 1511761"/>
              <a:gd name="connsiteX126" fmla="*/ 174393 w 1514580"/>
              <a:gd name="connsiteY126" fmla="*/ 497123 h 1511761"/>
              <a:gd name="connsiteX127" fmla="*/ 63572 w 1514580"/>
              <a:gd name="connsiteY127" fmla="*/ 453629 h 1511761"/>
              <a:gd name="connsiteX128" fmla="*/ 1423719 w 1514580"/>
              <a:gd name="connsiteY128" fmla="*/ 403351 h 1511761"/>
              <a:gd name="connsiteX129" fmla="*/ 1451008 w 1514580"/>
              <a:gd name="connsiteY129" fmla="*/ 453628 h 1511761"/>
              <a:gd name="connsiteX130" fmla="*/ 1342159 w 1514580"/>
              <a:gd name="connsiteY130" fmla="*/ 496349 h 1511761"/>
              <a:gd name="connsiteX131" fmla="*/ 1323186 w 1514580"/>
              <a:gd name="connsiteY131" fmla="*/ 461394 h 1511761"/>
              <a:gd name="connsiteX132" fmla="*/ 1364512 w 1514580"/>
              <a:gd name="connsiteY132" fmla="*/ 307341 h 1511761"/>
              <a:gd name="connsiteX133" fmla="*/ 1385247 w 1514580"/>
              <a:gd name="connsiteY133" fmla="*/ 332472 h 1511761"/>
              <a:gd name="connsiteX134" fmla="*/ 1397077 w 1514580"/>
              <a:gd name="connsiteY134" fmla="*/ 354267 h 1511761"/>
              <a:gd name="connsiteX135" fmla="*/ 1296544 w 1514580"/>
              <a:gd name="connsiteY135" fmla="*/ 412310 h 1511761"/>
              <a:gd name="connsiteX136" fmla="*/ 1287656 w 1514580"/>
              <a:gd name="connsiteY136" fmla="*/ 395935 h 1511761"/>
              <a:gd name="connsiteX137" fmla="*/ 1274069 w 1514580"/>
              <a:gd name="connsiteY137" fmla="*/ 379467 h 1511761"/>
              <a:gd name="connsiteX138" fmla="*/ 150068 w 1514580"/>
              <a:gd name="connsiteY138" fmla="*/ 307341 h 1511761"/>
              <a:gd name="connsiteX139" fmla="*/ 241954 w 1514580"/>
              <a:gd name="connsiteY139" fmla="*/ 380618 h 1511761"/>
              <a:gd name="connsiteX140" fmla="*/ 229316 w 1514580"/>
              <a:gd name="connsiteY140" fmla="*/ 395935 h 1511761"/>
              <a:gd name="connsiteX141" fmla="*/ 219858 w 1514580"/>
              <a:gd name="connsiteY141" fmla="*/ 413361 h 1511761"/>
              <a:gd name="connsiteX142" fmla="*/ 117503 w 1514580"/>
              <a:gd name="connsiteY142" fmla="*/ 354267 h 1511761"/>
              <a:gd name="connsiteX143" fmla="*/ 129333 w 1514580"/>
              <a:gd name="connsiteY143" fmla="*/ 332472 h 1511761"/>
              <a:gd name="connsiteX144" fmla="*/ 222115 w 1514580"/>
              <a:gd name="connsiteY144" fmla="*/ 220140 h 1511761"/>
              <a:gd name="connsiteX145" fmla="*/ 302702 w 1514580"/>
              <a:gd name="connsiteY145" fmla="*/ 306992 h 1511761"/>
              <a:gd name="connsiteX146" fmla="*/ 277490 w 1514580"/>
              <a:gd name="connsiteY146" fmla="*/ 337549 h 1511761"/>
              <a:gd name="connsiteX147" fmla="*/ 185604 w 1514580"/>
              <a:gd name="connsiteY147" fmla="*/ 264272 h 1511761"/>
              <a:gd name="connsiteX148" fmla="*/ 221805 w 1514580"/>
              <a:gd name="connsiteY148" fmla="*/ 220395 h 1511761"/>
              <a:gd name="connsiteX149" fmla="*/ 1292465 w 1514580"/>
              <a:gd name="connsiteY149" fmla="*/ 220139 h 1511761"/>
              <a:gd name="connsiteX150" fmla="*/ 1292775 w 1514580"/>
              <a:gd name="connsiteY150" fmla="*/ 220395 h 1511761"/>
              <a:gd name="connsiteX151" fmla="*/ 1328977 w 1514580"/>
              <a:gd name="connsiteY151" fmla="*/ 264272 h 1511761"/>
              <a:gd name="connsiteX152" fmla="*/ 1238533 w 1514580"/>
              <a:gd name="connsiteY152" fmla="*/ 336398 h 1511761"/>
              <a:gd name="connsiteX153" fmla="*/ 1213144 w 1514580"/>
              <a:gd name="connsiteY153" fmla="*/ 305627 h 1511761"/>
              <a:gd name="connsiteX154" fmla="*/ 309235 w 1514580"/>
              <a:gd name="connsiteY154" fmla="*/ 148259 h 1511761"/>
              <a:gd name="connsiteX155" fmla="*/ 375378 w 1514580"/>
              <a:gd name="connsiteY155" fmla="*/ 245272 h 1511761"/>
              <a:gd name="connsiteX156" fmla="*/ 344915 w 1514580"/>
              <a:gd name="connsiteY156" fmla="*/ 270406 h 1511761"/>
              <a:gd name="connsiteX157" fmla="*/ 265251 w 1514580"/>
              <a:gd name="connsiteY157" fmla="*/ 184549 h 1511761"/>
              <a:gd name="connsiteX158" fmla="*/ 1205345 w 1514580"/>
              <a:gd name="connsiteY158" fmla="*/ 148259 h 1511761"/>
              <a:gd name="connsiteX159" fmla="*/ 1249329 w 1514580"/>
              <a:gd name="connsiteY159" fmla="*/ 184549 h 1511761"/>
              <a:gd name="connsiteX160" fmla="*/ 1170702 w 1514580"/>
              <a:gd name="connsiteY160" fmla="*/ 269288 h 1511761"/>
              <a:gd name="connsiteX161" fmla="*/ 1140064 w 1514580"/>
              <a:gd name="connsiteY161" fmla="*/ 244009 h 1511761"/>
              <a:gd name="connsiteX162" fmla="*/ 405245 w 1514580"/>
              <a:gd name="connsiteY162" fmla="*/ 89189 h 1511761"/>
              <a:gd name="connsiteX163" fmla="*/ 455810 w 1514580"/>
              <a:gd name="connsiteY163" fmla="*/ 194188 h 1511761"/>
              <a:gd name="connsiteX164" fmla="*/ 421001 w 1514580"/>
              <a:gd name="connsiteY164" fmla="*/ 213082 h 1511761"/>
              <a:gd name="connsiteX165" fmla="*/ 355092 w 1514580"/>
              <a:gd name="connsiteY165" fmla="*/ 116411 h 1511761"/>
              <a:gd name="connsiteX166" fmla="*/ 1109334 w 1514580"/>
              <a:gd name="connsiteY166" fmla="*/ 89188 h 1511761"/>
              <a:gd name="connsiteX167" fmla="*/ 1159488 w 1514580"/>
              <a:gd name="connsiteY167" fmla="*/ 116411 h 1511761"/>
              <a:gd name="connsiteX168" fmla="*/ 1094225 w 1514580"/>
              <a:gd name="connsiteY168" fmla="*/ 212134 h 1511761"/>
              <a:gd name="connsiteX169" fmla="*/ 1059265 w 1514580"/>
              <a:gd name="connsiteY169" fmla="*/ 193158 h 1511761"/>
              <a:gd name="connsiteX170" fmla="*/ 1006136 w 1514580"/>
              <a:gd name="connsiteY170" fmla="*/ 43846 h 1511761"/>
              <a:gd name="connsiteX171" fmla="*/ 1052062 w 1514580"/>
              <a:gd name="connsiteY171" fmla="*/ 58102 h 1511761"/>
              <a:gd name="connsiteX172" fmla="*/ 1060210 w 1514580"/>
              <a:gd name="connsiteY172" fmla="*/ 62525 h 1511761"/>
              <a:gd name="connsiteX173" fmla="*/ 1010141 w 1514580"/>
              <a:gd name="connsiteY173" fmla="*/ 166495 h 1511761"/>
              <a:gd name="connsiteX174" fmla="*/ 1006885 w 1514580"/>
              <a:gd name="connsiteY174" fmla="*/ 164728 h 1511761"/>
              <a:gd name="connsiteX175" fmla="*/ 972173 w 1514580"/>
              <a:gd name="connsiteY175" fmla="*/ 153952 h 1511761"/>
              <a:gd name="connsiteX176" fmla="*/ 508444 w 1514580"/>
              <a:gd name="connsiteY176" fmla="*/ 43846 h 1511761"/>
              <a:gd name="connsiteX177" fmla="*/ 542617 w 1514580"/>
              <a:gd name="connsiteY177" fmla="*/ 154630 h 1511761"/>
              <a:gd name="connsiteX178" fmla="*/ 510087 w 1514580"/>
              <a:gd name="connsiteY178" fmla="*/ 164728 h 1511761"/>
              <a:gd name="connsiteX179" fmla="*/ 504935 w 1514580"/>
              <a:gd name="connsiteY179" fmla="*/ 167524 h 1511761"/>
              <a:gd name="connsiteX180" fmla="*/ 454370 w 1514580"/>
              <a:gd name="connsiteY180" fmla="*/ 62525 h 1511761"/>
              <a:gd name="connsiteX181" fmla="*/ 462519 w 1514580"/>
              <a:gd name="connsiteY181" fmla="*/ 58102 h 1511761"/>
              <a:gd name="connsiteX182" fmla="*/ 897627 w 1514580"/>
              <a:gd name="connsiteY182" fmla="*/ 12101 h 1511761"/>
              <a:gd name="connsiteX183" fmla="*/ 909911 w 1514580"/>
              <a:gd name="connsiteY183" fmla="*/ 13976 h 1511761"/>
              <a:gd name="connsiteX184" fmla="*/ 952817 w 1514580"/>
              <a:gd name="connsiteY184" fmla="*/ 27295 h 1511761"/>
              <a:gd name="connsiteX185" fmla="*/ 918854 w 1514580"/>
              <a:gd name="connsiteY185" fmla="*/ 137401 h 1511761"/>
              <a:gd name="connsiteX186" fmla="*/ 887097 w 1514580"/>
              <a:gd name="connsiteY186" fmla="*/ 127543 h 1511761"/>
              <a:gd name="connsiteX187" fmla="*/ 880330 w 1514580"/>
              <a:gd name="connsiteY187" fmla="*/ 126861 h 1511761"/>
              <a:gd name="connsiteX188" fmla="*/ 616953 w 1514580"/>
              <a:gd name="connsiteY188" fmla="*/ 12101 h 1511761"/>
              <a:gd name="connsiteX189" fmla="*/ 634287 w 1514580"/>
              <a:gd name="connsiteY189" fmla="*/ 127099 h 1511761"/>
              <a:gd name="connsiteX190" fmla="*/ 629875 w 1514580"/>
              <a:gd name="connsiteY190" fmla="*/ 127543 h 1511761"/>
              <a:gd name="connsiteX191" fmla="*/ 595935 w 1514580"/>
              <a:gd name="connsiteY191" fmla="*/ 138079 h 1511761"/>
              <a:gd name="connsiteX192" fmla="*/ 561763 w 1514580"/>
              <a:gd name="connsiteY192" fmla="*/ 27295 h 1511761"/>
              <a:gd name="connsiteX193" fmla="*/ 604670 w 1514580"/>
              <a:gd name="connsiteY193" fmla="*/ 13976 h 1511761"/>
              <a:gd name="connsiteX194" fmla="*/ 785205 w 1514580"/>
              <a:gd name="connsiteY194" fmla="*/ 0 h 1511761"/>
              <a:gd name="connsiteX195" fmla="*/ 834719 w 1514580"/>
              <a:gd name="connsiteY195" fmla="*/ 2500 h 1511761"/>
              <a:gd name="connsiteX196" fmla="*/ 842437 w 1514580"/>
              <a:gd name="connsiteY196" fmla="*/ 3678 h 1511761"/>
              <a:gd name="connsiteX197" fmla="*/ 824715 w 1514580"/>
              <a:gd name="connsiteY197" fmla="*/ 121255 h 1511761"/>
              <a:gd name="connsiteX198" fmla="*/ 785205 w 1514580"/>
              <a:gd name="connsiteY198" fmla="*/ 117272 h 1511761"/>
              <a:gd name="connsiteX199" fmla="*/ 729376 w 1514580"/>
              <a:gd name="connsiteY199" fmla="*/ 0 h 1511761"/>
              <a:gd name="connsiteX200" fmla="*/ 729376 w 1514580"/>
              <a:gd name="connsiteY200" fmla="*/ 117513 h 1511761"/>
              <a:gd name="connsiteX201" fmla="*/ 689901 w 1514580"/>
              <a:gd name="connsiteY201" fmla="*/ 121492 h 1511761"/>
              <a:gd name="connsiteX202" fmla="*/ 672144 w 1514580"/>
              <a:gd name="connsiteY202" fmla="*/ 3678 h 1511761"/>
              <a:gd name="connsiteX203" fmla="*/ 679862 w 1514580"/>
              <a:gd name="connsiteY203" fmla="*/ 2500 h 151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514580" h="1511761">
                <a:moveTo>
                  <a:pt x="823781" y="1384308"/>
                </a:moveTo>
                <a:lnTo>
                  <a:pt x="842437" y="1508083"/>
                </a:lnTo>
                <a:lnTo>
                  <a:pt x="834719" y="1509260"/>
                </a:lnTo>
                <a:lnTo>
                  <a:pt x="785205" y="1511761"/>
                </a:lnTo>
                <a:lnTo>
                  <a:pt x="785205" y="1388197"/>
                </a:lnTo>
                <a:close/>
                <a:moveTo>
                  <a:pt x="690836" y="1384071"/>
                </a:moveTo>
                <a:lnTo>
                  <a:pt x="729376" y="1387956"/>
                </a:lnTo>
                <a:lnTo>
                  <a:pt x="729376" y="1511761"/>
                </a:lnTo>
                <a:lnTo>
                  <a:pt x="679862" y="1509260"/>
                </a:lnTo>
                <a:lnTo>
                  <a:pt x="672144" y="1508083"/>
                </a:lnTo>
                <a:close/>
                <a:moveTo>
                  <a:pt x="917082" y="1368617"/>
                </a:moveTo>
                <a:lnTo>
                  <a:pt x="952817" y="1484466"/>
                </a:lnTo>
                <a:lnTo>
                  <a:pt x="909911" y="1497785"/>
                </a:lnTo>
                <a:lnTo>
                  <a:pt x="897627" y="1499660"/>
                </a:lnTo>
                <a:lnTo>
                  <a:pt x="879395" y="1378702"/>
                </a:lnTo>
                <a:lnTo>
                  <a:pt x="887097" y="1377925"/>
                </a:lnTo>
                <a:close/>
                <a:moveTo>
                  <a:pt x="597708" y="1367940"/>
                </a:moveTo>
                <a:lnTo>
                  <a:pt x="629875" y="1377925"/>
                </a:lnTo>
                <a:lnTo>
                  <a:pt x="635221" y="1378464"/>
                </a:lnTo>
                <a:lnTo>
                  <a:pt x="616954" y="1499660"/>
                </a:lnTo>
                <a:lnTo>
                  <a:pt x="604670" y="1497785"/>
                </a:lnTo>
                <a:lnTo>
                  <a:pt x="561764" y="1484466"/>
                </a:lnTo>
                <a:close/>
                <a:moveTo>
                  <a:pt x="1007739" y="1340277"/>
                </a:moveTo>
                <a:lnTo>
                  <a:pt x="1060211" y="1449236"/>
                </a:lnTo>
                <a:lnTo>
                  <a:pt x="1052062" y="1453659"/>
                </a:lnTo>
                <a:lnTo>
                  <a:pt x="1006136" y="1467915"/>
                </a:lnTo>
                <a:lnTo>
                  <a:pt x="970402" y="1352066"/>
                </a:lnTo>
                <a:lnTo>
                  <a:pt x="1006885" y="1340741"/>
                </a:lnTo>
                <a:close/>
                <a:moveTo>
                  <a:pt x="507337" y="1339248"/>
                </a:moveTo>
                <a:lnTo>
                  <a:pt x="510087" y="1340741"/>
                </a:lnTo>
                <a:lnTo>
                  <a:pt x="544388" y="1351388"/>
                </a:lnTo>
                <a:lnTo>
                  <a:pt x="508444" y="1467915"/>
                </a:lnTo>
                <a:lnTo>
                  <a:pt x="462519" y="1453659"/>
                </a:lnTo>
                <a:lnTo>
                  <a:pt x="454370" y="1449236"/>
                </a:lnTo>
                <a:close/>
                <a:moveTo>
                  <a:pt x="1091094" y="1295034"/>
                </a:moveTo>
                <a:lnTo>
                  <a:pt x="1159488" y="1395350"/>
                </a:lnTo>
                <a:lnTo>
                  <a:pt x="1109335" y="1422572"/>
                </a:lnTo>
                <a:lnTo>
                  <a:pt x="1056863" y="1313614"/>
                </a:lnTo>
                <a:close/>
                <a:moveTo>
                  <a:pt x="424132" y="1294086"/>
                </a:moveTo>
                <a:lnTo>
                  <a:pt x="458213" y="1312585"/>
                </a:lnTo>
                <a:lnTo>
                  <a:pt x="405246" y="1422572"/>
                </a:lnTo>
                <a:lnTo>
                  <a:pt x="355092" y="1395350"/>
                </a:lnTo>
                <a:close/>
                <a:moveTo>
                  <a:pt x="1167395" y="1238909"/>
                </a:moveTo>
                <a:lnTo>
                  <a:pt x="1249329" y="1327212"/>
                </a:lnTo>
                <a:lnTo>
                  <a:pt x="1205345" y="1363502"/>
                </a:lnTo>
                <a:lnTo>
                  <a:pt x="1137318" y="1263725"/>
                </a:lnTo>
                <a:close/>
                <a:moveTo>
                  <a:pt x="348222" y="1237791"/>
                </a:moveTo>
                <a:lnTo>
                  <a:pt x="378124" y="1262462"/>
                </a:lnTo>
                <a:lnTo>
                  <a:pt x="309236" y="1363502"/>
                </a:lnTo>
                <a:lnTo>
                  <a:pt x="265252" y="1327212"/>
                </a:lnTo>
                <a:close/>
                <a:moveTo>
                  <a:pt x="1235402" y="1172866"/>
                </a:moveTo>
                <a:lnTo>
                  <a:pt x="1328976" y="1247489"/>
                </a:lnTo>
                <a:lnTo>
                  <a:pt x="1292775" y="1291365"/>
                </a:lnTo>
                <a:lnTo>
                  <a:pt x="1292465" y="1291621"/>
                </a:lnTo>
                <a:lnTo>
                  <a:pt x="1210397" y="1203172"/>
                </a:lnTo>
                <a:close/>
                <a:moveTo>
                  <a:pt x="280621" y="1171715"/>
                </a:moveTo>
                <a:lnTo>
                  <a:pt x="305450" y="1201808"/>
                </a:lnTo>
                <a:lnTo>
                  <a:pt x="222116" y="1291622"/>
                </a:lnTo>
                <a:lnTo>
                  <a:pt x="221805" y="1291365"/>
                </a:lnTo>
                <a:lnTo>
                  <a:pt x="185604" y="1247489"/>
                </a:lnTo>
                <a:close/>
                <a:moveTo>
                  <a:pt x="1293943" y="1097950"/>
                </a:moveTo>
                <a:lnTo>
                  <a:pt x="1397076" y="1157494"/>
                </a:lnTo>
                <a:lnTo>
                  <a:pt x="1385247" y="1179288"/>
                </a:lnTo>
                <a:lnTo>
                  <a:pt x="1364512" y="1204419"/>
                </a:lnTo>
                <a:lnTo>
                  <a:pt x="1270937" y="1129796"/>
                </a:lnTo>
                <a:lnTo>
                  <a:pt x="1287656" y="1109533"/>
                </a:lnTo>
                <a:close/>
                <a:moveTo>
                  <a:pt x="222458" y="1096899"/>
                </a:moveTo>
                <a:lnTo>
                  <a:pt x="229316" y="1109533"/>
                </a:lnTo>
                <a:lnTo>
                  <a:pt x="245086" y="1128646"/>
                </a:lnTo>
                <a:lnTo>
                  <a:pt x="150069" y="1204420"/>
                </a:lnTo>
                <a:lnTo>
                  <a:pt x="129333" y="1179288"/>
                </a:lnTo>
                <a:lnTo>
                  <a:pt x="117504" y="1157494"/>
                </a:lnTo>
                <a:close/>
                <a:moveTo>
                  <a:pt x="1339343" y="1014307"/>
                </a:moveTo>
                <a:lnTo>
                  <a:pt x="1451008" y="1058132"/>
                </a:lnTo>
                <a:lnTo>
                  <a:pt x="1423718" y="1108410"/>
                </a:lnTo>
                <a:lnTo>
                  <a:pt x="1320585" y="1048866"/>
                </a:lnTo>
                <a:close/>
                <a:moveTo>
                  <a:pt x="177209" y="1013533"/>
                </a:moveTo>
                <a:lnTo>
                  <a:pt x="195817" y="1047815"/>
                </a:lnTo>
                <a:lnTo>
                  <a:pt x="90862" y="1108410"/>
                </a:lnTo>
                <a:lnTo>
                  <a:pt x="63572" y="1058132"/>
                </a:lnTo>
                <a:close/>
                <a:moveTo>
                  <a:pt x="1370304" y="924429"/>
                </a:moveTo>
                <a:lnTo>
                  <a:pt x="1486050" y="950847"/>
                </a:lnTo>
                <a:lnTo>
                  <a:pt x="1469153" y="1005278"/>
                </a:lnTo>
                <a:lnTo>
                  <a:pt x="1358667" y="961916"/>
                </a:lnTo>
                <a:close/>
                <a:moveTo>
                  <a:pt x="146510" y="923920"/>
                </a:moveTo>
                <a:lnTo>
                  <a:pt x="158045" y="961079"/>
                </a:lnTo>
                <a:lnTo>
                  <a:pt x="45427" y="1005278"/>
                </a:lnTo>
                <a:lnTo>
                  <a:pt x="28531" y="950848"/>
                </a:lnTo>
                <a:close/>
                <a:moveTo>
                  <a:pt x="1388734" y="831193"/>
                </a:moveTo>
                <a:lnTo>
                  <a:pt x="1509611" y="840252"/>
                </a:lnTo>
                <a:lnTo>
                  <a:pt x="1500952" y="896984"/>
                </a:lnTo>
                <a:lnTo>
                  <a:pt x="1384775" y="870468"/>
                </a:lnTo>
                <a:close/>
                <a:moveTo>
                  <a:pt x="128221" y="831016"/>
                </a:moveTo>
                <a:lnTo>
                  <a:pt x="132144" y="869934"/>
                </a:lnTo>
                <a:lnTo>
                  <a:pt x="13628" y="896984"/>
                </a:lnTo>
                <a:lnTo>
                  <a:pt x="4970" y="840252"/>
                </a:lnTo>
                <a:close/>
                <a:moveTo>
                  <a:pt x="1513133" y="727231"/>
                </a:moveTo>
                <a:lnTo>
                  <a:pt x="1514580" y="755880"/>
                </a:lnTo>
                <a:lnTo>
                  <a:pt x="1513133" y="784530"/>
                </a:lnTo>
                <a:lnTo>
                  <a:pt x="1394335" y="775628"/>
                </a:lnTo>
                <a:lnTo>
                  <a:pt x="1396643" y="752734"/>
                </a:lnTo>
                <a:lnTo>
                  <a:pt x="1394965" y="736086"/>
                </a:lnTo>
                <a:close/>
                <a:moveTo>
                  <a:pt x="1447" y="727231"/>
                </a:moveTo>
                <a:lnTo>
                  <a:pt x="121989" y="736264"/>
                </a:lnTo>
                <a:lnTo>
                  <a:pt x="120329" y="752734"/>
                </a:lnTo>
                <a:lnTo>
                  <a:pt x="122619" y="775450"/>
                </a:lnTo>
                <a:lnTo>
                  <a:pt x="1447" y="784530"/>
                </a:lnTo>
                <a:lnTo>
                  <a:pt x="0" y="755880"/>
                </a:lnTo>
                <a:close/>
                <a:moveTo>
                  <a:pt x="1500952" y="614777"/>
                </a:moveTo>
                <a:lnTo>
                  <a:pt x="1509611" y="671509"/>
                </a:lnTo>
                <a:lnTo>
                  <a:pt x="1389363" y="680520"/>
                </a:lnTo>
                <a:lnTo>
                  <a:pt x="1385395" y="641152"/>
                </a:lnTo>
                <a:close/>
                <a:moveTo>
                  <a:pt x="13628" y="614777"/>
                </a:moveTo>
                <a:lnTo>
                  <a:pt x="131524" y="641686"/>
                </a:lnTo>
                <a:lnTo>
                  <a:pt x="127591" y="680698"/>
                </a:lnTo>
                <a:lnTo>
                  <a:pt x="4970" y="671509"/>
                </a:lnTo>
                <a:close/>
                <a:moveTo>
                  <a:pt x="1469153" y="506482"/>
                </a:moveTo>
                <a:lnTo>
                  <a:pt x="1486050" y="560913"/>
                </a:lnTo>
                <a:lnTo>
                  <a:pt x="1372128" y="586915"/>
                </a:lnTo>
                <a:lnTo>
                  <a:pt x="1360409" y="549162"/>
                </a:lnTo>
                <a:close/>
                <a:moveTo>
                  <a:pt x="45427" y="506482"/>
                </a:moveTo>
                <a:lnTo>
                  <a:pt x="156304" y="549998"/>
                </a:lnTo>
                <a:lnTo>
                  <a:pt x="144686" y="587426"/>
                </a:lnTo>
                <a:lnTo>
                  <a:pt x="28530" y="560914"/>
                </a:lnTo>
                <a:close/>
                <a:moveTo>
                  <a:pt x="90862" y="403351"/>
                </a:moveTo>
                <a:lnTo>
                  <a:pt x="193216" y="462445"/>
                </a:lnTo>
                <a:lnTo>
                  <a:pt x="174393" y="497123"/>
                </a:lnTo>
                <a:lnTo>
                  <a:pt x="63572" y="453629"/>
                </a:lnTo>
                <a:close/>
                <a:moveTo>
                  <a:pt x="1423719" y="403351"/>
                </a:moveTo>
                <a:lnTo>
                  <a:pt x="1451008" y="453628"/>
                </a:lnTo>
                <a:lnTo>
                  <a:pt x="1342159" y="496349"/>
                </a:lnTo>
                <a:lnTo>
                  <a:pt x="1323186" y="461394"/>
                </a:lnTo>
                <a:close/>
                <a:moveTo>
                  <a:pt x="1364512" y="307341"/>
                </a:moveTo>
                <a:lnTo>
                  <a:pt x="1385247" y="332472"/>
                </a:lnTo>
                <a:lnTo>
                  <a:pt x="1397077" y="354267"/>
                </a:lnTo>
                <a:lnTo>
                  <a:pt x="1296544" y="412310"/>
                </a:lnTo>
                <a:lnTo>
                  <a:pt x="1287656" y="395935"/>
                </a:lnTo>
                <a:lnTo>
                  <a:pt x="1274069" y="379467"/>
                </a:lnTo>
                <a:close/>
                <a:moveTo>
                  <a:pt x="150068" y="307341"/>
                </a:moveTo>
                <a:lnTo>
                  <a:pt x="241954" y="380618"/>
                </a:lnTo>
                <a:lnTo>
                  <a:pt x="229316" y="395935"/>
                </a:lnTo>
                <a:lnTo>
                  <a:pt x="219858" y="413361"/>
                </a:lnTo>
                <a:lnTo>
                  <a:pt x="117503" y="354267"/>
                </a:lnTo>
                <a:lnTo>
                  <a:pt x="129333" y="332472"/>
                </a:lnTo>
                <a:close/>
                <a:moveTo>
                  <a:pt x="222115" y="220140"/>
                </a:moveTo>
                <a:lnTo>
                  <a:pt x="302702" y="306992"/>
                </a:lnTo>
                <a:lnTo>
                  <a:pt x="277490" y="337549"/>
                </a:lnTo>
                <a:lnTo>
                  <a:pt x="185604" y="264272"/>
                </a:lnTo>
                <a:lnTo>
                  <a:pt x="221805" y="220395"/>
                </a:lnTo>
                <a:close/>
                <a:moveTo>
                  <a:pt x="1292465" y="220139"/>
                </a:moveTo>
                <a:lnTo>
                  <a:pt x="1292775" y="220395"/>
                </a:lnTo>
                <a:lnTo>
                  <a:pt x="1328977" y="264272"/>
                </a:lnTo>
                <a:lnTo>
                  <a:pt x="1238533" y="336398"/>
                </a:lnTo>
                <a:lnTo>
                  <a:pt x="1213144" y="305627"/>
                </a:lnTo>
                <a:close/>
                <a:moveTo>
                  <a:pt x="309235" y="148259"/>
                </a:moveTo>
                <a:lnTo>
                  <a:pt x="375378" y="245272"/>
                </a:lnTo>
                <a:lnTo>
                  <a:pt x="344915" y="270406"/>
                </a:lnTo>
                <a:lnTo>
                  <a:pt x="265251" y="184549"/>
                </a:lnTo>
                <a:close/>
                <a:moveTo>
                  <a:pt x="1205345" y="148259"/>
                </a:moveTo>
                <a:lnTo>
                  <a:pt x="1249329" y="184549"/>
                </a:lnTo>
                <a:lnTo>
                  <a:pt x="1170702" y="269288"/>
                </a:lnTo>
                <a:lnTo>
                  <a:pt x="1140064" y="244009"/>
                </a:lnTo>
                <a:close/>
                <a:moveTo>
                  <a:pt x="405245" y="89189"/>
                </a:moveTo>
                <a:lnTo>
                  <a:pt x="455810" y="194188"/>
                </a:lnTo>
                <a:lnTo>
                  <a:pt x="421001" y="213082"/>
                </a:lnTo>
                <a:lnTo>
                  <a:pt x="355092" y="116411"/>
                </a:lnTo>
                <a:close/>
                <a:moveTo>
                  <a:pt x="1109334" y="89188"/>
                </a:moveTo>
                <a:lnTo>
                  <a:pt x="1159488" y="116411"/>
                </a:lnTo>
                <a:lnTo>
                  <a:pt x="1094225" y="212134"/>
                </a:lnTo>
                <a:lnTo>
                  <a:pt x="1059265" y="193158"/>
                </a:lnTo>
                <a:close/>
                <a:moveTo>
                  <a:pt x="1006136" y="43846"/>
                </a:moveTo>
                <a:lnTo>
                  <a:pt x="1052062" y="58102"/>
                </a:lnTo>
                <a:lnTo>
                  <a:pt x="1060210" y="62525"/>
                </a:lnTo>
                <a:lnTo>
                  <a:pt x="1010141" y="166495"/>
                </a:lnTo>
                <a:lnTo>
                  <a:pt x="1006885" y="164728"/>
                </a:lnTo>
                <a:lnTo>
                  <a:pt x="972173" y="153952"/>
                </a:lnTo>
                <a:close/>
                <a:moveTo>
                  <a:pt x="508444" y="43846"/>
                </a:moveTo>
                <a:lnTo>
                  <a:pt x="542617" y="154630"/>
                </a:lnTo>
                <a:lnTo>
                  <a:pt x="510087" y="164728"/>
                </a:lnTo>
                <a:lnTo>
                  <a:pt x="504935" y="167524"/>
                </a:lnTo>
                <a:lnTo>
                  <a:pt x="454370" y="62525"/>
                </a:lnTo>
                <a:lnTo>
                  <a:pt x="462519" y="58102"/>
                </a:lnTo>
                <a:close/>
                <a:moveTo>
                  <a:pt x="897627" y="12101"/>
                </a:moveTo>
                <a:lnTo>
                  <a:pt x="909911" y="13976"/>
                </a:lnTo>
                <a:lnTo>
                  <a:pt x="952817" y="27295"/>
                </a:lnTo>
                <a:lnTo>
                  <a:pt x="918854" y="137401"/>
                </a:lnTo>
                <a:lnTo>
                  <a:pt x="887097" y="127543"/>
                </a:lnTo>
                <a:lnTo>
                  <a:pt x="880330" y="126861"/>
                </a:lnTo>
                <a:close/>
                <a:moveTo>
                  <a:pt x="616953" y="12101"/>
                </a:moveTo>
                <a:lnTo>
                  <a:pt x="634287" y="127099"/>
                </a:lnTo>
                <a:lnTo>
                  <a:pt x="629875" y="127543"/>
                </a:lnTo>
                <a:lnTo>
                  <a:pt x="595935" y="138079"/>
                </a:lnTo>
                <a:lnTo>
                  <a:pt x="561763" y="27295"/>
                </a:lnTo>
                <a:lnTo>
                  <a:pt x="604670" y="13976"/>
                </a:lnTo>
                <a:close/>
                <a:moveTo>
                  <a:pt x="785205" y="0"/>
                </a:moveTo>
                <a:lnTo>
                  <a:pt x="834719" y="2500"/>
                </a:lnTo>
                <a:lnTo>
                  <a:pt x="842437" y="3678"/>
                </a:lnTo>
                <a:lnTo>
                  <a:pt x="824715" y="121255"/>
                </a:lnTo>
                <a:lnTo>
                  <a:pt x="785205" y="117272"/>
                </a:lnTo>
                <a:close/>
                <a:moveTo>
                  <a:pt x="729376" y="0"/>
                </a:moveTo>
                <a:lnTo>
                  <a:pt x="729376" y="117513"/>
                </a:lnTo>
                <a:lnTo>
                  <a:pt x="689901" y="121492"/>
                </a:lnTo>
                <a:lnTo>
                  <a:pt x="672144" y="3678"/>
                </a:lnTo>
                <a:lnTo>
                  <a:pt x="679862" y="2500"/>
                </a:lnTo>
                <a:close/>
              </a:path>
            </a:pathLst>
          </a:custGeom>
          <a:solidFill>
            <a:srgbClr val="00B0F0">
              <a:alpha val="30000"/>
            </a:srgbClr>
          </a:soli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cxnSp>
        <p:nvCxnSpPr>
          <p:cNvPr id="69" name="直接连接符 68"/>
          <p:cNvCxnSpPr/>
          <p:nvPr/>
        </p:nvCxnSpPr>
        <p:spPr>
          <a:xfrm flipH="1">
            <a:off x="-73157" y="4201806"/>
            <a:ext cx="888300" cy="1815603"/>
          </a:xfrm>
          <a:prstGeom prst="line">
            <a:avLst/>
          </a:prstGeom>
          <a:noFill/>
          <a:ln w="12700" cap="flat" cmpd="sng" algn="ctr">
            <a:gradFill>
              <a:gsLst>
                <a:gs pos="100000">
                  <a:srgbClr val="00B0F0"/>
                </a:gs>
                <a:gs pos="0">
                  <a:srgbClr val="00B0F0">
                    <a:alpha val="0"/>
                  </a:srgbClr>
                </a:gs>
              </a:gsLst>
              <a:lin ang="0" scaled="0"/>
            </a:gradFill>
            <a:prstDash val="solid"/>
            <a:miter lim="800000"/>
          </a:ln>
          <a:effectLst/>
        </p:spPr>
      </p:cxnSp>
      <p:sp>
        <p:nvSpPr>
          <p:cNvPr id="2" name="圆角矩形 1"/>
          <p:cNvSpPr/>
          <p:nvPr>
            <p:custDataLst>
              <p:tags r:id="rId1"/>
            </p:custDataLst>
          </p:nvPr>
        </p:nvSpPr>
        <p:spPr>
          <a:xfrm>
            <a:off x="1035685" y="1411605"/>
            <a:ext cx="10427335" cy="4755515"/>
          </a:xfrm>
          <a:prstGeom prst="roundRect">
            <a:avLst>
              <a:gd name="adj" fmla="val 6115"/>
            </a:avLst>
          </a:prstGeom>
          <a:solidFill>
            <a:schemeClr val="accent1">
              <a:lumMod val="20000"/>
              <a:lumOff val="80000"/>
              <a:alpha val="35000"/>
            </a:schemeClr>
          </a:solidFill>
          <a:ln w="28575" cmpd="sng">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spcAft>
                <a:spcPts val="1200"/>
              </a:spcAft>
            </a:pPr>
            <a:r>
              <a:rPr lang="en-US" altLang="zh-CN" dirty="0">
                <a:gradFill>
                  <a:gsLst>
                    <a:gs pos="0">
                      <a:prstClr val="white"/>
                    </a:gs>
                    <a:gs pos="61000">
                      <a:prstClr val="white"/>
                    </a:gs>
                  </a:gsLst>
                  <a:lin ang="5400000" scaled="1"/>
                </a:gradFill>
                <a:latin typeface="微软雅黑" panose="020B0503020204020204" charset="-122"/>
                <a:ea typeface="微软雅黑" panose="020B0503020204020204" charset="-122"/>
                <a:sym typeface="+mn-ea"/>
              </a:rPr>
              <a:t>       </a:t>
            </a:r>
            <a:endParaRPr lang="en-US" altLang="zh-CN" dirty="0">
              <a:gradFill>
                <a:gsLst>
                  <a:gs pos="0">
                    <a:prstClr val="white"/>
                  </a:gs>
                  <a:gs pos="61000">
                    <a:prstClr val="white"/>
                  </a:gs>
                </a:gsLst>
                <a:lin ang="5400000" scaled="1"/>
              </a:gradFill>
              <a:latin typeface="微软雅黑" panose="020B0503020204020204" charset="-122"/>
              <a:ea typeface="微软雅黑" panose="020B0503020204020204" charset="-122"/>
              <a:sym typeface="+mn-ea"/>
            </a:endParaRPr>
          </a:p>
          <a:p>
            <a:pPr algn="l">
              <a:lnSpc>
                <a:spcPct val="150000"/>
              </a:lnSpc>
              <a:spcAft>
                <a:spcPts val="1200"/>
              </a:spcAft>
            </a:pPr>
            <a:r>
              <a:rPr lang="en-US" altLang="zh-CN" dirty="0">
                <a:gradFill>
                  <a:gsLst>
                    <a:gs pos="0">
                      <a:prstClr val="white"/>
                    </a:gs>
                    <a:gs pos="61000">
                      <a:prstClr val="white"/>
                    </a:gs>
                  </a:gsLst>
                  <a:lin ang="5400000" scaled="1"/>
                </a:gradFill>
                <a:latin typeface="微软雅黑" panose="020B0503020204020204" charset="-122"/>
                <a:ea typeface="微软雅黑" panose="020B0503020204020204" charset="-122"/>
                <a:sym typeface="+mn-ea"/>
              </a:rPr>
              <a:t>        </a:t>
            </a:r>
            <a:r>
              <a:rPr lang="en-US" sz="24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针对房地产行业税源管理现状</a:t>
            </a:r>
            <a:r>
              <a:rPr lang="zh-CN" altLang="en-US" sz="24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及难点堵点</a:t>
            </a:r>
            <a:r>
              <a:rPr lang="en-US" sz="24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，毕节市税务局根据总局关于房地产一体化管理的工作要求，以及</a:t>
            </a:r>
            <a:r>
              <a:rPr lang="zh-CN" altLang="en-US" sz="2400" b="1" dirty="0">
                <a:solidFill>
                  <a:srgbClr val="5DF4FB"/>
                </a:solidFill>
                <a:latin typeface="微软雅黑" panose="020B0503020204020204" charset="-122"/>
                <a:ea typeface="微软雅黑" panose="020B0503020204020204" charset="-122"/>
                <a:sym typeface="+mn-ea"/>
              </a:rPr>
              <a:t>“四精”</a:t>
            </a:r>
            <a:r>
              <a:rPr lang="en-US" sz="24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要求，以</a:t>
            </a:r>
            <a:r>
              <a:rPr lang="zh-CN" altLang="en-US" sz="2400" b="1" dirty="0">
                <a:solidFill>
                  <a:srgbClr val="5DF4FB"/>
                </a:solidFill>
                <a:latin typeface="微软雅黑" panose="020B0503020204020204" charset="-122"/>
                <a:ea typeface="微软雅黑" panose="020B0503020204020204" charset="-122"/>
                <a:sym typeface="+mn-ea"/>
              </a:rPr>
              <a:t>“集数据聚合力、识风险促规范”</a:t>
            </a:r>
            <a:r>
              <a:rPr lang="en-US" sz="24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为切口，经过详实调查分析，梳理房地产项目全周期各环节涉税内容，设计</a:t>
            </a:r>
            <a:r>
              <a:rPr lang="zh-CN" altLang="en-US" sz="2400" b="1" dirty="0">
                <a:solidFill>
                  <a:srgbClr val="5DF4FB"/>
                </a:solidFill>
                <a:latin typeface="微软雅黑" panose="020B0503020204020204" charset="-122"/>
                <a:ea typeface="微软雅黑" panose="020B0503020204020204" charset="-122"/>
                <a:sym typeface="+mn-ea"/>
              </a:rPr>
              <a:t>“房开建安一体化”</a:t>
            </a:r>
            <a:r>
              <a:rPr lang="en-US" sz="2400" dirty="0">
                <a:gradFill>
                  <a:gsLst>
                    <a:gs pos="0">
                      <a:prstClr val="white"/>
                    </a:gs>
                    <a:gs pos="100000">
                      <a:prstClr val="white"/>
                    </a:gs>
                  </a:gsLst>
                  <a:lin ang="0" scaled="0"/>
                </a:gradFill>
                <a:latin typeface="微软雅黑" panose="020B0503020204020204" charset="-122"/>
                <a:ea typeface="微软雅黑" panose="020B0503020204020204" charset="-122"/>
                <a:sym typeface="+mn-ea"/>
              </a:rPr>
              <a:t>管理模式，梳理第三方数据获取、数据治理清洗等六大类32项业务需求，充分开展可行性研究分析，搭建“房开建安一体化管理平台”。</a:t>
            </a:r>
            <a:endParaRPr lang="en-US" sz="2000" dirty="0">
              <a:gradFill>
                <a:gsLst>
                  <a:gs pos="0">
                    <a:prstClr val="white"/>
                  </a:gs>
                  <a:gs pos="100000">
                    <a:prstClr val="white"/>
                  </a:gs>
                </a:gsLst>
                <a:lin ang="0" scaled="0"/>
              </a:gradFill>
              <a:latin typeface="微软雅黑" panose="020B0503020204020204" charset="-122"/>
              <a:ea typeface="微软雅黑" panose="020B0503020204020204" charset="-122"/>
            </a:endParaRPr>
          </a:p>
          <a:p>
            <a:pPr algn="l">
              <a:lnSpc>
                <a:spcPct val="150000"/>
              </a:lnSpc>
              <a:spcAft>
                <a:spcPts val="1200"/>
              </a:spcAft>
            </a:pPr>
            <a:endParaRPr sz="2000" dirty="0">
              <a:gradFill>
                <a:gsLst>
                  <a:gs pos="0">
                    <a:prstClr val="white"/>
                  </a:gs>
                  <a:gs pos="61000">
                    <a:prstClr val="white"/>
                  </a:gs>
                </a:gsLst>
                <a:lin ang="5400000" scaled="1"/>
              </a:gra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accel="40000" decel="373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accel="40000" decel="3730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1+#ppt_w/2"/>
                                          </p:val>
                                        </p:tav>
                                        <p:tav tm="100000">
                                          <p:val>
                                            <p:strVal val="#ppt_x"/>
                                          </p:val>
                                        </p:tav>
                                      </p:tavLst>
                                    </p:anim>
                                    <p:anim calcmode="lin" valueType="num">
                                      <p:cBhvr additive="base">
                                        <p:cTn id="16" dur="1000" fill="hold"/>
                                        <p:tgtEl>
                                          <p:spTgt spid="55"/>
                                        </p:tgtEl>
                                        <p:attrNameLst>
                                          <p:attrName>ppt_y</p:attrName>
                                        </p:attrNameLst>
                                      </p:cBhvr>
                                      <p:tavLst>
                                        <p:tav tm="0">
                                          <p:val>
                                            <p:strVal val="#ppt_y"/>
                                          </p:val>
                                        </p:tav>
                                        <p:tav tm="100000">
                                          <p:val>
                                            <p:strVal val="#ppt_y"/>
                                          </p:val>
                                        </p:tav>
                                      </p:tavLst>
                                    </p:anim>
                                  </p:childTnLst>
                                </p:cTn>
                              </p:par>
                              <p:par>
                                <p:cTn id="17" presetID="2" presetClass="entr" presetSubtype="2" accel="40000" decel="37300" fill="hold" grpId="0" nodeType="withEffect">
                                  <p:stCondLst>
                                    <p:cond delay="20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1000" fill="hold"/>
                                        <p:tgtEl>
                                          <p:spTgt spid="54"/>
                                        </p:tgtEl>
                                        <p:attrNameLst>
                                          <p:attrName>ppt_x</p:attrName>
                                        </p:attrNameLst>
                                      </p:cBhvr>
                                      <p:tavLst>
                                        <p:tav tm="0">
                                          <p:val>
                                            <p:strVal val="1+#ppt_w/2"/>
                                          </p:val>
                                        </p:tav>
                                        <p:tav tm="100000">
                                          <p:val>
                                            <p:strVal val="#ppt_x"/>
                                          </p:val>
                                        </p:tav>
                                      </p:tavLst>
                                    </p:anim>
                                    <p:anim calcmode="lin" valueType="num">
                                      <p:cBhvr additive="base">
                                        <p:cTn id="20" dur="1000" fill="hold"/>
                                        <p:tgtEl>
                                          <p:spTgt spid="54"/>
                                        </p:tgtEl>
                                        <p:attrNameLst>
                                          <p:attrName>ppt_y</p:attrName>
                                        </p:attrNameLst>
                                      </p:cBhvr>
                                      <p:tavLst>
                                        <p:tav tm="0">
                                          <p:val>
                                            <p:strVal val="#ppt_y"/>
                                          </p:val>
                                        </p:tav>
                                        <p:tav tm="100000">
                                          <p:val>
                                            <p:strVal val="#ppt_y"/>
                                          </p:val>
                                        </p:tav>
                                      </p:tavLst>
                                    </p:anim>
                                  </p:childTnLst>
                                </p:cTn>
                              </p:par>
                              <p:par>
                                <p:cTn id="21" presetID="2" presetClass="entr" presetSubtype="2" accel="40000" decel="37300" fill="hold" grpId="0" nodeType="withEffect">
                                  <p:stCondLst>
                                    <p:cond delay="5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1+#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decel="37300" fill="hold" grpId="0" nodeType="withEffect">
                                  <p:stCondLst>
                                    <p:cond delay="20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1000" fill="hold"/>
                                        <p:tgtEl>
                                          <p:spTgt spid="58"/>
                                        </p:tgtEl>
                                        <p:attrNameLst>
                                          <p:attrName>ppt_x</p:attrName>
                                        </p:attrNameLst>
                                      </p:cBhvr>
                                      <p:tavLst>
                                        <p:tav tm="0">
                                          <p:val>
                                            <p:strVal val="1+#ppt_w/2"/>
                                          </p:val>
                                        </p:tav>
                                        <p:tav tm="100000">
                                          <p:val>
                                            <p:strVal val="#ppt_x"/>
                                          </p:val>
                                        </p:tav>
                                      </p:tavLst>
                                    </p:anim>
                                    <p:anim calcmode="lin" valueType="num">
                                      <p:cBhvr additive="base">
                                        <p:cTn id="28" dur="10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2" accel="40000" decel="3730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800" fill="hold"/>
                                        <p:tgtEl>
                                          <p:spTgt spid="63"/>
                                        </p:tgtEl>
                                        <p:attrNameLst>
                                          <p:attrName>ppt_x</p:attrName>
                                        </p:attrNameLst>
                                      </p:cBhvr>
                                      <p:tavLst>
                                        <p:tav tm="0">
                                          <p:val>
                                            <p:strVal val="1+#ppt_w/2"/>
                                          </p:val>
                                        </p:tav>
                                        <p:tav tm="100000">
                                          <p:val>
                                            <p:strVal val="#ppt_x"/>
                                          </p:val>
                                        </p:tav>
                                      </p:tavLst>
                                    </p:anim>
                                    <p:anim calcmode="lin" valueType="num">
                                      <p:cBhvr additive="base">
                                        <p:cTn id="32" dur="800" fill="hold"/>
                                        <p:tgtEl>
                                          <p:spTgt spid="63"/>
                                        </p:tgtEl>
                                        <p:attrNameLst>
                                          <p:attrName>ppt_y</p:attrName>
                                        </p:attrNameLst>
                                      </p:cBhvr>
                                      <p:tavLst>
                                        <p:tav tm="0">
                                          <p:val>
                                            <p:strVal val="#ppt_y"/>
                                          </p:val>
                                        </p:tav>
                                        <p:tav tm="100000">
                                          <p:val>
                                            <p:strVal val="#ppt_y"/>
                                          </p:val>
                                        </p:tav>
                                      </p:tavLst>
                                    </p:anim>
                                  </p:childTnLst>
                                </p:cTn>
                              </p:par>
                              <p:par>
                                <p:cTn id="33" presetID="53" presetClass="entr" presetSubtype="16" fill="hold" grpId="0" nodeType="withEffect">
                                  <p:stCondLst>
                                    <p:cond delay="140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nodeType="withEffect">
                                  <p:stCondLst>
                                    <p:cond delay="160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par>
                                <p:cTn id="43" presetID="53" presetClass="entr" presetSubtype="16" fill="hold" grpId="0" nodeType="withEffect">
                                  <p:stCondLst>
                                    <p:cond delay="170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ppt_w</p:attrName>
                                        </p:attrNameLst>
                                      </p:cBhvr>
                                      <p:tavLst>
                                        <p:tav tm="0">
                                          <p:val>
                                            <p:fltVal val="0"/>
                                          </p:val>
                                        </p:tav>
                                        <p:tav tm="100000">
                                          <p:val>
                                            <p:strVal val="#ppt_w"/>
                                          </p:val>
                                        </p:tav>
                                      </p:tavLst>
                                    </p:anim>
                                    <p:anim calcmode="lin" valueType="num">
                                      <p:cBhvr>
                                        <p:cTn id="46" dur="500" fill="hold"/>
                                        <p:tgtEl>
                                          <p:spTgt spid="56"/>
                                        </p:tgtEl>
                                        <p:attrNameLst>
                                          <p:attrName>ppt_h</p:attrName>
                                        </p:attrNameLst>
                                      </p:cBhvr>
                                      <p:tavLst>
                                        <p:tav tm="0">
                                          <p:val>
                                            <p:fltVal val="0"/>
                                          </p:val>
                                        </p:tav>
                                        <p:tav tm="100000">
                                          <p:val>
                                            <p:strVal val="#ppt_h"/>
                                          </p:val>
                                        </p:tav>
                                      </p:tavLst>
                                    </p:anim>
                                    <p:animEffect transition="in" filter="fade">
                                      <p:cBhvr>
                                        <p:cTn id="47" dur="500"/>
                                        <p:tgtEl>
                                          <p:spTgt spid="56"/>
                                        </p:tgtEl>
                                      </p:cBhvr>
                                    </p:animEffect>
                                  </p:childTnLst>
                                </p:cTn>
                              </p:par>
                              <p:par>
                                <p:cTn id="48" presetID="22" presetClass="entr" presetSubtype="2" fill="hold" nodeType="withEffect">
                                  <p:stCondLst>
                                    <p:cond delay="1500"/>
                                  </p:stCondLst>
                                  <p:childTnLst>
                                    <p:set>
                                      <p:cBhvr>
                                        <p:cTn id="49" dur="1" fill="hold">
                                          <p:stCondLst>
                                            <p:cond delay="0"/>
                                          </p:stCondLst>
                                        </p:cTn>
                                        <p:tgtEl>
                                          <p:spTgt spid="24"/>
                                        </p:tgtEl>
                                        <p:attrNameLst>
                                          <p:attrName>style.visibility</p:attrName>
                                        </p:attrNameLst>
                                      </p:cBhvr>
                                      <p:to>
                                        <p:strVal val="visible"/>
                                      </p:to>
                                    </p:set>
                                    <p:animEffect transition="in" filter="wipe(right)">
                                      <p:cBhvr>
                                        <p:cTn id="50" dur="500"/>
                                        <p:tgtEl>
                                          <p:spTgt spid="24"/>
                                        </p:tgtEl>
                                      </p:cBhvr>
                                    </p:animEffect>
                                  </p:childTnLst>
                                </p:cTn>
                              </p:par>
                              <p:par>
                                <p:cTn id="51" presetID="53" presetClass="entr" presetSubtype="16" fill="hold" grpId="0" nodeType="withEffect">
                                  <p:stCondLst>
                                    <p:cond delay="160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par>
                                <p:cTn id="56" presetID="53" presetClass="entr" presetSubtype="16" fill="hold" grpId="0" nodeType="withEffect">
                                  <p:stCondLst>
                                    <p:cond delay="1400"/>
                                  </p:stCondLst>
                                  <p:childTnLst>
                                    <p:set>
                                      <p:cBhvr>
                                        <p:cTn id="57" dur="1" fill="hold">
                                          <p:stCondLst>
                                            <p:cond delay="0"/>
                                          </p:stCondLst>
                                        </p:cTn>
                                        <p:tgtEl>
                                          <p:spTgt spid="67"/>
                                        </p:tgtEl>
                                        <p:attrNameLst>
                                          <p:attrName>style.visibility</p:attrName>
                                        </p:attrNameLst>
                                      </p:cBhvr>
                                      <p:to>
                                        <p:strVal val="visible"/>
                                      </p:to>
                                    </p:set>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fltVal val="0"/>
                                          </p:val>
                                        </p:tav>
                                        <p:tav tm="100000">
                                          <p:val>
                                            <p:strVal val="#ppt_h"/>
                                          </p:val>
                                        </p:tav>
                                      </p:tavLst>
                                    </p:anim>
                                    <p:animEffect transition="in" filter="fade">
                                      <p:cBhvr>
                                        <p:cTn id="60" dur="500"/>
                                        <p:tgtEl>
                                          <p:spTgt spid="67"/>
                                        </p:tgtEl>
                                      </p:cBhvr>
                                    </p:animEffect>
                                  </p:childTnLst>
                                </p:cTn>
                              </p:par>
                              <p:par>
                                <p:cTn id="61" presetID="53" presetClass="entr" presetSubtype="16" fill="hold" grpId="0" nodeType="withEffect">
                                  <p:stCondLst>
                                    <p:cond delay="1500"/>
                                  </p:stCondLst>
                                  <p:childTnLst>
                                    <p:set>
                                      <p:cBhvr>
                                        <p:cTn id="62" dur="1" fill="hold">
                                          <p:stCondLst>
                                            <p:cond delay="0"/>
                                          </p:stCondLst>
                                        </p:cTn>
                                        <p:tgtEl>
                                          <p:spTgt spid="68"/>
                                        </p:tgtEl>
                                        <p:attrNameLst>
                                          <p:attrName>style.visibility</p:attrName>
                                        </p:attrNameLst>
                                      </p:cBhvr>
                                      <p:to>
                                        <p:strVal val="visible"/>
                                      </p:to>
                                    </p:set>
                                    <p:anim calcmode="lin" valueType="num">
                                      <p:cBhvr>
                                        <p:cTn id="63" dur="500" fill="hold"/>
                                        <p:tgtEl>
                                          <p:spTgt spid="68"/>
                                        </p:tgtEl>
                                        <p:attrNameLst>
                                          <p:attrName>ppt_w</p:attrName>
                                        </p:attrNameLst>
                                      </p:cBhvr>
                                      <p:tavLst>
                                        <p:tav tm="0">
                                          <p:val>
                                            <p:fltVal val="0"/>
                                          </p:val>
                                        </p:tav>
                                        <p:tav tm="100000">
                                          <p:val>
                                            <p:strVal val="#ppt_w"/>
                                          </p:val>
                                        </p:tav>
                                      </p:tavLst>
                                    </p:anim>
                                    <p:anim calcmode="lin" valueType="num">
                                      <p:cBhvr>
                                        <p:cTn id="64" dur="500" fill="hold"/>
                                        <p:tgtEl>
                                          <p:spTgt spid="68"/>
                                        </p:tgtEl>
                                        <p:attrNameLst>
                                          <p:attrName>ppt_h</p:attrName>
                                        </p:attrNameLst>
                                      </p:cBhvr>
                                      <p:tavLst>
                                        <p:tav tm="0">
                                          <p:val>
                                            <p:fltVal val="0"/>
                                          </p:val>
                                        </p:tav>
                                        <p:tav tm="100000">
                                          <p:val>
                                            <p:strVal val="#ppt_h"/>
                                          </p:val>
                                        </p:tav>
                                      </p:tavLst>
                                    </p:anim>
                                    <p:animEffect transition="in" filter="fade">
                                      <p:cBhvr>
                                        <p:cTn id="65" dur="500"/>
                                        <p:tgtEl>
                                          <p:spTgt spid="68"/>
                                        </p:tgtEl>
                                      </p:cBhvr>
                                    </p:animEffect>
                                  </p:childTnLst>
                                </p:cTn>
                              </p:par>
                              <p:par>
                                <p:cTn id="66" presetID="22" presetClass="entr" presetSubtype="1" fill="hold" grpId="0" nodeType="withEffect">
                                  <p:stCondLst>
                                    <p:cond delay="2900"/>
                                  </p:stCondLst>
                                  <p:childTnLst>
                                    <p:set>
                                      <p:cBhvr>
                                        <p:cTn id="67" dur="1" fill="hold">
                                          <p:stCondLst>
                                            <p:cond delay="0"/>
                                          </p:stCondLst>
                                        </p:cTn>
                                        <p:tgtEl>
                                          <p:spTgt spid="61"/>
                                        </p:tgtEl>
                                        <p:attrNameLst>
                                          <p:attrName>style.visibility</p:attrName>
                                        </p:attrNameLst>
                                      </p:cBhvr>
                                      <p:to>
                                        <p:strVal val="visible"/>
                                      </p:to>
                                    </p:set>
                                    <p:animEffect transition="in" filter="wipe(up)">
                                      <p:cBhvr>
                                        <p:cTn id="68" dur="7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bldLvl="0" animBg="1"/>
      <p:bldP spid="23" grpId="0" bldLvl="0" animBg="1"/>
      <p:bldP spid="28" grpId="0" bldLvl="0" animBg="1"/>
      <p:bldP spid="54" grpId="0" bldLvl="0" animBg="1"/>
      <p:bldP spid="55" grpId="0" bldLvl="0" animBg="1"/>
      <p:bldP spid="56" grpId="0" bldLvl="0" animBg="1"/>
      <p:bldP spid="58" grpId="0" bldLvl="0" animBg="1"/>
      <p:bldP spid="61" grpId="0"/>
      <p:bldP spid="62" grpId="0" bldLvl="0" animBg="1"/>
      <p:bldP spid="63" grpId="0" bldLvl="0" animBg="1"/>
      <p:bldP spid="67" grpId="0" bldLvl="0" animBg="1"/>
      <p:bldP spid="68" grpId="0" bldLvl="0"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PLACING_PICTURE_USER_VIEWPORT" val="{&quot;height&quot;:8213.582677165354,&quot;width&quot;:11733.689763779528}"/>
</p:tagLst>
</file>

<file path=ppt/tags/tag11.xml><?xml version="1.0" encoding="utf-8"?>
<p:tagLst xmlns:p="http://schemas.openxmlformats.org/presentationml/2006/main">
  <p:tag name="AS_UNIQUEID" val="178"/>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AS_UNIQUEID" val="178"/>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8213.582677165354,&quot;width&quot;:11733.68976377952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TABLE_BEAUTIFY" val="smartTable{d9250ffd-dda8-4317-896c-d05c845cc0a2}"/>
  <p:tag name="TABLE_SKINIDX" val="2"/>
  <p:tag name="TABLE_ENCOLOR" val="#FFFFFF"/>
  <p:tag name="KSO_WM_UNIT_VALUE" val="1262*2864"/>
  <p:tag name="KSO_WM_UNIT_HIGHLIGHT" val="0"/>
  <p:tag name="KSO_WM_UNIT_COMPATIBLE" val="0"/>
  <p:tag name="KSO_WM_UNIT_DIAGRAM_ISNUMVISUAL" val="0"/>
  <p:tag name="KSO_WM_UNIT_DIAGRAM_ISREFERUNIT" val="0"/>
  <p:tag name="KSO_WM_UNIT_TYPE" val="β"/>
  <p:tag name="KSO_WM_UNIT_INDEX" val="1"/>
  <p:tag name="KSO_WM_UNIT_ID" val="mixed20204012_1*β*1"/>
  <p:tag name="KSO_WM_TEMPLATE_CATEGORY" val="mixed"/>
  <p:tag name="KSO_WM_TEMPLATE_INDEX" val="20204012"/>
  <p:tag name="KSO_WM_UNIT_LAYERLEVEL" val="1"/>
  <p:tag name="KSO_WM_TAG_VERSION" val="1.0"/>
  <p:tag name="KSO_WM_BEAUTIFY_FLAG" val="#wm#"/>
  <p:tag name="TABLE_ENDDRAG_ORIGIN_RECT" val="427*375"/>
  <p:tag name="TABLE_ENDDRAG_RECT" val="485*144*427*375"/>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AS_UNIQUEID" val="178"/>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1"/>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45601032144_1_1"/>
  <p:tag name="KSO_WM_UNIT_DYNMNUM_TYPE" val="1"/>
  <p:tag name="KSO_WM_UNIT_DYNMNUM_DGM_TYPE" val="2"/>
  <p:tag name="KSO_WM_UNIT_DYNMNUM_DGM_DIREC" val="2"/>
  <p:tag name="KSO_WM_UNIT_DYNMNUM_DGM_ANIMTYPE" val="1"/>
  <p:tag name="KSO_WM_UNIT_DYNAMIC_DGM_GUID" val="c2bd649a-a175-4cff-bb62-0c57af42e142"/>
  <p:tag name="KSO_WM_UNIT_PLACING_PICTURE_MD4" val="0"/>
  <p:tag name="KSO_WM_DYNAMICNUM_DIAGRAM_ENDPOSITION" val="100"/>
</p:tagLst>
</file>

<file path=ppt/tags/tag36.xml><?xml version="1.0" encoding="utf-8"?>
<p:tagLst xmlns:p="http://schemas.openxmlformats.org/presentationml/2006/main">
  <p:tag name="PA" val="v5.2.9"/>
  <p:tag name="KSO_WM_UNIT_HIGHLIGHT" val="0"/>
  <p:tag name="KSO_WM_UNIT_COMPATIBLE" val="0"/>
  <p:tag name="KSO_WM_UNIT_DIAGRAM_ISNUMVISUAL" val="0"/>
  <p:tag name="KSO_WM_UNIT_DIAGRAM_ISREFERUNIT" val="0"/>
  <p:tag name="KSO_WM_UNIT_ID" val="mixed20204835_1*ζ_h_i*1_1_2"/>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45601032144_1_2"/>
  <p:tag name="KSO_WM_UNIT_PLACING_PICTURE_MD4" val="0"/>
</p:tagLst>
</file>

<file path=ppt/tags/tag37.xml><?xml version="1.0" encoding="utf-8"?>
<p:tagLst xmlns:p="http://schemas.openxmlformats.org/presentationml/2006/main">
  <p:tag name="PA" val="v5.2.9"/>
  <p:tag name="KSO_WM_UNIT_HIGHLIGHT" val="0"/>
  <p:tag name="KSO_WM_UNIT_COMPATIBLE" val="0"/>
  <p:tag name="KSO_WM_UNIT_DIAGRAM_ISNUMVISUAL" val="0"/>
  <p:tag name="KSO_WM_UNIT_DIAGRAM_ISREFERUNIT" val="0"/>
  <p:tag name="KSO_WM_UNIT_ID" val="mixed20204835_1*ζ_h_i*1_1_3"/>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45601032144_1_3"/>
  <p:tag name="KSO_WM_UNIT_PLACING_PICTURE_MD4"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4"/>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45601032144_1_4"/>
  <p:tag name="KSO_WM_UNIT_DYNMNUM_TYPE" val="1"/>
  <p:tag name="KSO_WM_UNIT_DYNMNUM_DGM_TYPE" val="2"/>
  <p:tag name="KSO_WM_UNIT_DYNMNUM_DGM_DIREC" val="2"/>
  <p:tag name="KSO_WM_UNIT_DYNMNUM_DGM_ANIMTYPE" val="2"/>
  <p:tag name="KSO_WM_UNIT_DYNAMIC_DGM_GUID" val="c2bd649a-a175-4cff-bb62-0c57af42e142"/>
  <p:tag name="KSO_WM_UNIT_PLACING_PICTURE_MD4" val="0"/>
</p:tagLst>
</file>

<file path=ppt/tags/tag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mixed20204835_1*ζ_h_f*1_1_1"/>
  <p:tag name="KSO_WM_TEMPLATE_CATEGORY" val="mixed"/>
  <p:tag name="KSO_WM_TEMPLATE_INDEX" val="20204835"/>
  <p:tag name="KSO_WM_UNIT_LAYERLEVEL" val="1_1_1"/>
  <p:tag name="KSO_WM_TAG_VERSION" val="1.0"/>
  <p:tag name="KSO_WM_UNIT_DIAGRAM_MODELTYPE" val="dynamicNumDgm"/>
  <p:tag name="KSO_WM_UNIT_PRESET_TEXT" val="60%"/>
  <p:tag name="KSO_WM_UNIT_NOCLEAR" val="0"/>
  <p:tag name="KSO_WM_UNIT_VALUE" val="2"/>
  <p:tag name="KSO_WM_DIAGRAM_GROUP_CODE" val="ζ1-1"/>
  <p:tag name="KSO_WM_UNIT_TYPE" val="ζ_h_f"/>
  <p:tag name="KSO_WM_UNIT_INDEX" val="1645601032144_1_1"/>
  <p:tag name="KSO_WM_UNIT_DYNMNUM_TYPE" val="1"/>
  <p:tag name="KSO_WM_UNIT_DYNMNUM_DGM_TYPE" val="2"/>
  <p:tag name="KSO_WM_UNIT_DYNMNUM_DGM_DIREC" val="2"/>
  <p:tag name="KSO_WM_UNIT_DYNMNUM_DGM_ANIMTYPE" val="6"/>
  <p:tag name="KSO_WM_UNIT_DYNAMIC_DGM_GUID" val="c2bd649a-a175-4cff-bb62-0c57af42e142"/>
  <p:tag name="KSO_WM_UNIT_PLACING_PICTURE_MD4" val="0"/>
  <p:tag name="KSO_WM_DYNAMICNUM_SPEED" val="3"/>
  <p:tag name="KSO_WM_DYNAMICNUM_DIAGRAM_STYLEID" val="3187988"/>
  <p:tag name="KSO_WM_DYNAMICNUM_DIAGRAM_ENDPOSITION" val="100"/>
  <p:tag name="KSO_WM_UNIT_DYNAMIC_NUM_START" val="0"/>
  <p:tag name="KSO_WM_UNIT_DYNAMIC_NUM_END" val="152154"/>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5"/>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45601032144_1_5"/>
  <p:tag name="KSO_WM_UNIT_DYNMNUM_TYPE" val="1"/>
  <p:tag name="KSO_WM_UNIT_DYNMNUM_DGM_TYPE" val="2"/>
  <p:tag name="KSO_WM_UNIT_DYNMNUM_DGM_DIREC" val="2"/>
  <p:tag name="KSO_WM_UNIT_DYNMNUM_DGM_ANIMTYPE" val="2"/>
  <p:tag name="KSO_WM_UNIT_DYNAMIC_DGM_GUID" val="c2bd649a-a175-4cff-bb62-0c57af42e142"/>
  <p:tag name="KSO_WM_UNIT_PLACING_PICTURE_MD4"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6"/>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45601032144_1_6"/>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1"/>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447475_1_1"/>
  <p:tag name="KSO_WM_UNIT_DYNMNUM_TYPE" val="1"/>
  <p:tag name="KSO_WM_UNIT_DYNMNUM_DGM_TYPE" val="2"/>
  <p:tag name="KSO_WM_UNIT_DYNMNUM_DGM_DIREC" val="2"/>
  <p:tag name="KSO_WM_UNIT_DYNMNUM_DGM_ANIMTYPE" val="1"/>
  <p:tag name="KSO_WM_UNIT_DYNAMIC_DGM_GUID" val="c2bd649a-a175-4cff-bb62-0c57af42e142"/>
  <p:tag name="KSO_WM_UNIT_PLACING_PICTURE_MD4" val="0"/>
  <p:tag name="KSO_WM_DYNAMICNUM_DIAGRAM_ENDPOSITION" val="60"/>
</p:tagLst>
</file>

<file path=ppt/tags/tag43.xml><?xml version="1.0" encoding="utf-8"?>
<p:tagLst xmlns:p="http://schemas.openxmlformats.org/presentationml/2006/main">
  <p:tag name="PA" val="v5.2.9"/>
  <p:tag name="KSO_WM_UNIT_HIGHLIGHT" val="0"/>
  <p:tag name="KSO_WM_UNIT_COMPATIBLE" val="0"/>
  <p:tag name="KSO_WM_UNIT_DIAGRAM_ISNUMVISUAL" val="0"/>
  <p:tag name="KSO_WM_UNIT_DIAGRAM_ISREFERUNIT" val="0"/>
  <p:tag name="KSO_WM_UNIT_ID" val="mixed20204835_1*ζ_h_i*1_1_2"/>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447475_1_2"/>
  <p:tag name="KSO_WM_UNIT_PLACING_PICTURE_MD4" val="0"/>
</p:tagLst>
</file>

<file path=ppt/tags/tag44.xml><?xml version="1.0" encoding="utf-8"?>
<p:tagLst xmlns:p="http://schemas.openxmlformats.org/presentationml/2006/main">
  <p:tag name="PA" val="v5.2.9"/>
  <p:tag name="KSO_WM_UNIT_HIGHLIGHT" val="0"/>
  <p:tag name="KSO_WM_UNIT_COMPATIBLE" val="0"/>
  <p:tag name="KSO_WM_UNIT_DIAGRAM_ISNUMVISUAL" val="0"/>
  <p:tag name="KSO_WM_UNIT_DIAGRAM_ISREFERUNIT" val="0"/>
  <p:tag name="KSO_WM_UNIT_ID" val="mixed20204835_1*ζ_h_i*1_1_3"/>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447475_1_3"/>
  <p:tag name="KSO_WM_UNIT_PLACING_PICTURE_MD4"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4"/>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447475_1_4"/>
  <p:tag name="KSO_WM_UNIT_DYNMNUM_TYPE" val="1"/>
  <p:tag name="KSO_WM_UNIT_DYNMNUM_DGM_TYPE" val="2"/>
  <p:tag name="KSO_WM_UNIT_DYNMNUM_DGM_DIREC" val="2"/>
  <p:tag name="KSO_WM_UNIT_DYNMNUM_DGM_ANIMTYPE" val="2"/>
  <p:tag name="KSO_WM_UNIT_DYNAMIC_DGM_GUID" val="c2bd649a-a175-4cff-bb62-0c57af42e142"/>
  <p:tag name="KSO_WM_UNIT_PLACING_PICTURE_MD4" val="0"/>
</p:tagLst>
</file>

<file path=ppt/tags/tag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mixed20204835_1*ζ_h_f*1_1_1"/>
  <p:tag name="KSO_WM_TEMPLATE_CATEGORY" val="mixed"/>
  <p:tag name="KSO_WM_TEMPLATE_INDEX" val="20204835"/>
  <p:tag name="KSO_WM_UNIT_LAYERLEVEL" val="1_1_1"/>
  <p:tag name="KSO_WM_TAG_VERSION" val="1.0"/>
  <p:tag name="KSO_WM_UNIT_DIAGRAM_MODELTYPE" val="dynamicNumDgm"/>
  <p:tag name="KSO_WM_UNIT_PRESET_TEXT" val="60%"/>
  <p:tag name="KSO_WM_UNIT_NOCLEAR" val="0"/>
  <p:tag name="KSO_WM_UNIT_VALUE" val="2"/>
  <p:tag name="KSO_WM_DIAGRAM_GROUP_CODE" val="ζ1-1"/>
  <p:tag name="KSO_WM_UNIT_TYPE" val="ζ_h_f"/>
  <p:tag name="KSO_WM_UNIT_INDEX" val="1638171447475_1_1"/>
  <p:tag name="KSO_WM_UNIT_DYNMNUM_TYPE" val="1"/>
  <p:tag name="KSO_WM_UNIT_DYNMNUM_DGM_TYPE" val="2"/>
  <p:tag name="KSO_WM_UNIT_DYNMNUM_DGM_DIREC" val="2"/>
  <p:tag name="KSO_WM_UNIT_DYNMNUM_DGM_ANIMTYPE" val="6"/>
  <p:tag name="KSO_WM_UNIT_DYNAMIC_DGM_GUID" val="c2bd649a-a175-4cff-bb62-0c57af42e142"/>
  <p:tag name="KSO_WM_UNIT_PLACING_PICTURE_MD4" val="0"/>
  <p:tag name="KSO_WM_DYNAMICNUM_SPEED" val="3"/>
  <p:tag name="KSO_WM_DYNAMICNUM_DIAGRAM_STYLEID" val="3187988"/>
  <p:tag name="KSO_WM_DYNAMICNUM_DIAGRAM_ENDPOSITION" val="60"/>
  <p:tag name="KSO_WM_UNIT_DYNAMIC_NUM_START" val="0"/>
  <p:tag name="KSO_WM_UNIT_DYNAMIC_NUM_END" val="5005"/>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5"/>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447475_1_5"/>
  <p:tag name="KSO_WM_UNIT_DYNMNUM_TYPE" val="1"/>
  <p:tag name="KSO_WM_UNIT_DYNMNUM_DGM_TYPE" val="2"/>
  <p:tag name="KSO_WM_UNIT_DYNMNUM_DGM_DIREC" val="2"/>
  <p:tag name="KSO_WM_UNIT_DYNMNUM_DGM_ANIMTYPE" val="2"/>
  <p:tag name="KSO_WM_UNIT_DYNAMIC_DGM_GUID" val="c2bd649a-a175-4cff-bb62-0c57af42e142"/>
  <p:tag name="KSO_WM_UNIT_PLACING_PICTURE_MD4" val="0"/>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6"/>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447475_1_6"/>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1"/>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339676_1_1"/>
  <p:tag name="KSO_WM_UNIT_DYNMNUM_TYPE" val="1"/>
  <p:tag name="KSO_WM_UNIT_DYNMNUM_DGM_TYPE" val="2"/>
  <p:tag name="KSO_WM_UNIT_DYNMNUM_DGM_DIREC" val="2"/>
  <p:tag name="KSO_WM_UNIT_DYNMNUM_DGM_ANIMTYPE" val="1"/>
  <p:tag name="KSO_WM_UNIT_DYNAMIC_DGM_GUID" val="c2bd649a-a175-4cff-bb62-0c57af42e142"/>
  <p:tag name="KSO_WM_UNIT_PLACING_PICTURE_MD4" val="0"/>
  <p:tag name="KSO_WM_DYNAMICNUM_DIAGRAM_ENDPOSITION" val="88"/>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PA" val="v5.2.9"/>
  <p:tag name="KSO_WM_UNIT_HIGHLIGHT" val="0"/>
  <p:tag name="KSO_WM_UNIT_COMPATIBLE" val="0"/>
  <p:tag name="KSO_WM_UNIT_DIAGRAM_ISNUMVISUAL" val="0"/>
  <p:tag name="KSO_WM_UNIT_DIAGRAM_ISREFERUNIT" val="0"/>
  <p:tag name="KSO_WM_UNIT_ID" val="mixed20204835_1*ζ_h_i*1_1_2"/>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339676_1_2"/>
  <p:tag name="KSO_WM_UNIT_PLACING_PICTURE_MD4" val="0"/>
</p:tagLst>
</file>

<file path=ppt/tags/tag51.xml><?xml version="1.0" encoding="utf-8"?>
<p:tagLst xmlns:p="http://schemas.openxmlformats.org/presentationml/2006/main">
  <p:tag name="PA" val="v5.2.9"/>
  <p:tag name="KSO_WM_UNIT_HIGHLIGHT" val="0"/>
  <p:tag name="KSO_WM_UNIT_COMPATIBLE" val="0"/>
  <p:tag name="KSO_WM_UNIT_DIAGRAM_ISNUMVISUAL" val="0"/>
  <p:tag name="KSO_WM_UNIT_DIAGRAM_ISREFERUNIT" val="0"/>
  <p:tag name="KSO_WM_UNIT_ID" val="mixed20204835_1*ζ_h_i*1_1_3"/>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339676_1_3"/>
  <p:tag name="KSO_WM_UNIT_PLACING_PICTURE_MD4" val="0"/>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4"/>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339676_1_4"/>
  <p:tag name="KSO_WM_UNIT_DYNMNUM_TYPE" val="1"/>
  <p:tag name="KSO_WM_UNIT_DYNMNUM_DGM_TYPE" val="2"/>
  <p:tag name="KSO_WM_UNIT_DYNMNUM_DGM_DIREC" val="2"/>
  <p:tag name="KSO_WM_UNIT_DYNMNUM_DGM_ANIMTYPE" val="2"/>
  <p:tag name="KSO_WM_UNIT_DYNAMIC_DGM_GUID" val="c2bd649a-a175-4cff-bb62-0c57af42e142"/>
  <p:tag name="KSO_WM_UNIT_PLACING_PICTURE_MD4" val="0"/>
</p:tagLst>
</file>

<file path=ppt/tags/tag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mixed20204835_1*ζ_h_f*1_1_1"/>
  <p:tag name="KSO_WM_TEMPLATE_CATEGORY" val="mixed"/>
  <p:tag name="KSO_WM_TEMPLATE_INDEX" val="20204835"/>
  <p:tag name="KSO_WM_UNIT_LAYERLEVEL" val="1_1_1"/>
  <p:tag name="KSO_WM_TAG_VERSION" val="1.0"/>
  <p:tag name="KSO_WM_UNIT_DIAGRAM_MODELTYPE" val="dynamicNumDgm"/>
  <p:tag name="KSO_WM_UNIT_PRESET_TEXT" val="60%"/>
  <p:tag name="KSO_WM_UNIT_NOCLEAR" val="0"/>
  <p:tag name="KSO_WM_UNIT_VALUE" val="2"/>
  <p:tag name="KSO_WM_DIAGRAM_GROUP_CODE" val="ζ1-1"/>
  <p:tag name="KSO_WM_UNIT_TYPE" val="ζ_h_f"/>
  <p:tag name="KSO_WM_UNIT_INDEX" val="1638171339676_1_1"/>
  <p:tag name="KSO_WM_UNIT_DYNMNUM_TYPE" val="1"/>
  <p:tag name="KSO_WM_UNIT_DYNMNUM_DGM_TYPE" val="2"/>
  <p:tag name="KSO_WM_UNIT_DYNMNUM_DGM_DIREC" val="2"/>
  <p:tag name="KSO_WM_UNIT_DYNMNUM_DGM_ANIMTYPE" val="6"/>
  <p:tag name="KSO_WM_UNIT_DYNAMIC_DGM_GUID" val="c2bd649a-a175-4cff-bb62-0c57af42e142"/>
  <p:tag name="KSO_WM_UNIT_PLACING_PICTURE_MD4" val="0"/>
  <p:tag name="KSO_WM_DYNAMICNUM_SPEED" val="3"/>
  <p:tag name="KSO_WM_DYNAMICNUM_DIAGRAM_STYLEID" val="3187988"/>
  <p:tag name="KSO_WM_DYNAMICNUM_DIAGRAM_ENDPOSITION" val="88"/>
  <p:tag name="KSO_WM_UNIT_DYNAMIC_NUM_START" val="0"/>
  <p:tag name="KSO_WM_UNIT_DYNAMIC_NUM_END" val="8830"/>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5"/>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339676_1_5"/>
  <p:tag name="KSO_WM_UNIT_DYNMNUM_TYPE" val="1"/>
  <p:tag name="KSO_WM_UNIT_DYNMNUM_DGM_TYPE" val="2"/>
  <p:tag name="KSO_WM_UNIT_DYNMNUM_DGM_DIREC" val="2"/>
  <p:tag name="KSO_WM_UNIT_DYNMNUM_DGM_ANIMTYPE" val="2"/>
  <p:tag name="KSO_WM_UNIT_DYNAMIC_DGM_GUID" val="c2bd649a-a175-4cff-bb62-0c57af42e142"/>
  <p:tag name="KSO_WM_UNIT_PLACING_PICTURE_MD4" val="0"/>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mixed20204835_1*ζ_h_i*1_1_6"/>
  <p:tag name="KSO_WM_TEMPLATE_CATEGORY" val="mixed"/>
  <p:tag name="KSO_WM_TEMPLATE_INDEX" val="20204835"/>
  <p:tag name="KSO_WM_UNIT_LAYERLEVEL" val="1_1_1"/>
  <p:tag name="KSO_WM_TAG_VERSION" val="1.0"/>
  <p:tag name="KSO_WM_BEAUTIFY_FLAG" val="#wm#"/>
  <p:tag name="KSO_WM_UNIT_DIAGRAM_MODELTYPE" val="dynamicNumDgm"/>
  <p:tag name="KSO_WM_DIAGRAM_GROUP_CODE" val="ζ1-1"/>
  <p:tag name="KSO_WM_UNIT_TYPE" val="ζ_h_i"/>
  <p:tag name="KSO_WM_UNIT_INDEX" val="1638171339676_1_6"/>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UNIT_TABLE_BEAUTIFY" val="smartTable{947de436-436a-40ac-903c-edc73dd5ef30}"/>
  <p:tag name="TABLE_RECT" val="144*150*671.65*240"/>
  <p:tag name="TABLE_EMPHASIZE_COLOR" val="240117"/>
  <p:tag name="TABLE_ONEKEY_SKIN_IDX" val="0"/>
  <p:tag name="TABLE_SKINIDX" val="4"/>
  <p:tag name="TABLE_COLORIDX" val="2"/>
  <p:tag name="TABLE_ENDDRAG_ORIGIN_RECT" val="439*273"/>
  <p:tag name="TABLE_ENDDRAG_RECT" val="22*169*439*273"/>
  <p:tag name="TABLE_COLOR_RGB" val="0x000000*0xFFFFFF*0x212121*0xFFFFFF*0x03A9F5*0x00BCD5*0x009788*0x4CB050*0x8CC34B*0xCDDC39"/>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60_1*o_h_i*1_2_1"/>
  <p:tag name="KSO_WM_TEMPLATE_CATEGORY" val="diagram"/>
  <p:tag name="KSO_WM_TEMPLATE_INDEX" val="20200160"/>
  <p:tag name="KSO_WM_UNIT_LAYERLEVEL" val="1_1_1"/>
  <p:tag name="KSO_WM_TAG_VERSION" val="1.0"/>
  <p:tag name="KSO_WM_BEAUTIFY_FLAG" val="#wm#"/>
  <p:tag name="KSO_WM_DIAGRAM_GROUP_CODE" val="o1-1"/>
  <p:tag name="KSO_WM_UNIT_TYPE" val="o_h_i"/>
  <p:tag name="KSO_WM_UNIT_INDEX" val="1_2_1"/>
  <p:tag name="KSO_WM_UNIT_FILL_FORE_SCHEMECOLOR_INDEX" val="6"/>
  <p:tag name="KSO_WM_UNIT_FILL_TYPE" val="1"/>
  <p:tag name="KSO_WM_UNIT_TEXT_FILL_FORE_SCHEMECOLOR_INDEX" val="13"/>
  <p:tag name="KSO_WM_UNIT_TEXT_FILL_TYPE" val="1"/>
  <p:tag name="KSO_WM_UNIT_DIAGRAM_SCHEMECOLOR_ID" val="6"/>
  <p:tag name="KSO_WM_UNIT_USESOURCEFORMAT_APPLY"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60_1*o_h_i*1_2_4"/>
  <p:tag name="KSO_WM_TEMPLATE_CATEGORY" val="diagram"/>
  <p:tag name="KSO_WM_TEMPLATE_INDEX" val="20200160"/>
  <p:tag name="KSO_WM_UNIT_LAYERLEVEL" val="1_1_1"/>
  <p:tag name="KSO_WM_TAG_VERSION" val="1.0"/>
  <p:tag name="KSO_WM_BEAUTIFY_FLAG" val="#wm#"/>
  <p:tag name="KSO_WM_DIAGRAM_GROUP_CODE" val="o1-1"/>
  <p:tag name="KSO_WM_UNIT_TYPE" val="o_h_i"/>
  <p:tag name="KSO_WM_UNIT_INDEX" val="1_2_4"/>
  <p:tag name="KSO_WM_UNIT_FILL_FORE_SCHEMECOLOR_INDEX" val="6"/>
  <p:tag name="KSO_WM_UNIT_FILL_TYPE" val="1"/>
  <p:tag name="KSO_WM_UNIT_TEXT_FILL_FORE_SCHEMECOLOR_INDEX" val="13"/>
  <p:tag name="KSO_WM_UNIT_TEXT_FILL_TYPE" val="1"/>
  <p:tag name="KSO_WM_UNIT_DIAGRAM_SCHEMECOLOR_ID" val="6"/>
  <p:tag name="KSO_WM_UNIT_USESOURCEFORMAT_APPLY"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60_1*o_h_i*1_2_5"/>
  <p:tag name="KSO_WM_TEMPLATE_CATEGORY" val="diagram"/>
  <p:tag name="KSO_WM_TEMPLATE_INDEX" val="20200160"/>
  <p:tag name="KSO_WM_UNIT_LAYERLEVEL" val="1_1_1"/>
  <p:tag name="KSO_WM_TAG_VERSION" val="1.0"/>
  <p:tag name="KSO_WM_BEAUTIFY_FLAG" val="#wm#"/>
  <p:tag name="KSO_WM_DIAGRAM_GROUP_CODE" val="o1-1"/>
  <p:tag name="KSO_WM_UNIT_TYPE" val="o_h_i"/>
  <p:tag name="KSO_WM_UNIT_INDEX" val="1_2_5"/>
  <p:tag name="KSO_WM_UNIT_FILL_FORE_SCHEMECOLOR_INDEX" val="6"/>
  <p:tag name="KSO_WM_UNIT_FILL_TYPE" val="1"/>
  <p:tag name="KSO_WM_UNIT_TEXT_FILL_FORE_SCHEMECOLOR_INDEX" val="13"/>
  <p:tag name="KSO_WM_UNIT_TEXT_FILL_TYPE" val="1"/>
  <p:tag name="KSO_WM_UNIT_DIAGRAM_SCHEMECOLOR_ID" val="6"/>
  <p:tag name="KSO_WM_UNIT_USESOURCEFORMAT_APPLY"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60_1*o_h_i*1_1_1"/>
  <p:tag name="KSO_WM_TEMPLATE_CATEGORY" val="diagram"/>
  <p:tag name="KSO_WM_TEMPLATE_INDEX" val="20200160"/>
  <p:tag name="KSO_WM_UNIT_LAYERLEVEL" val="1_1_1"/>
  <p:tag name="KSO_WM_TAG_VERSION" val="1.0"/>
  <p:tag name="KSO_WM_BEAUTIFY_FLAG" val="#wm#"/>
  <p:tag name="KSO_WM_DIAGRAM_GROUP_CODE" val="o1-1"/>
  <p:tag name="KSO_WM_UNIT_TYPE" val="o_h_i"/>
  <p:tag name="KSO_WM_UNIT_INDEX" val="1_1_1"/>
  <p:tag name="KSO_WM_UNIT_FILL_FORE_SCHEMECOLOR_INDEX" val="7"/>
  <p:tag name="KSO_WM_UNIT_FILL_TYPE" val="1"/>
  <p:tag name="KSO_WM_UNIT_TEXT_FILL_FORE_SCHEMECOLOR_INDEX" val="13"/>
  <p:tag name="KSO_WM_UNIT_TEXT_FILL_TYPE" val="1"/>
  <p:tag name="KSO_WM_UNIT_DIAGRAM_SCHEMECOLOR_ID" val="6"/>
  <p:tag name="KSO_WM_UNIT_USESOURCEFORMAT_APPLY"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60_1*o_h_i*1_1_2"/>
  <p:tag name="KSO_WM_TEMPLATE_CATEGORY" val="diagram"/>
  <p:tag name="KSO_WM_TEMPLATE_INDEX" val="20200160"/>
  <p:tag name="KSO_WM_UNIT_LAYERLEVEL" val="1_1_1"/>
  <p:tag name="KSO_WM_TAG_VERSION" val="1.0"/>
  <p:tag name="KSO_WM_BEAUTIFY_FLAG" val="#wm#"/>
  <p:tag name="KSO_WM_DIAGRAM_GROUP_CODE" val="o1-1"/>
  <p:tag name="KSO_WM_UNIT_TYPE" val="o_h_i"/>
  <p:tag name="KSO_WM_UNIT_INDEX" val="1_1_2"/>
  <p:tag name="KSO_WM_UNIT_FILL_FORE_SCHEMECOLOR_INDEX" val="7"/>
  <p:tag name="KSO_WM_UNIT_FILL_TYPE" val="1"/>
  <p:tag name="KSO_WM_UNIT_TEXT_FILL_FORE_SCHEMECOLOR_INDEX" val="13"/>
  <p:tag name="KSO_WM_UNIT_TEXT_FILL_TYPE" val="1"/>
  <p:tag name="KSO_WM_UNIT_DIAGRAM_SCHEMECOLOR_ID" val="6"/>
  <p:tag name="KSO_WM_UNIT_USESOURCEFORMAT_APPLY" val="1"/>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AS_UNIQUEID" val="178"/>
</p:tagLst>
</file>

<file path=ppt/theme/_rels/theme1.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1_Office 主题​​">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tile tx="0" ty="0" sx="100000" sy="100000" flip="xy" algn="tl"/>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7721</Words>
  <Application>WPS 演示</Application>
  <PresentationFormat>宽屏</PresentationFormat>
  <Paragraphs>629</Paragraphs>
  <Slides>59</Slides>
  <Notes>18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59</vt:i4>
      </vt:variant>
    </vt:vector>
  </HeadingPairs>
  <TitlesOfParts>
    <vt:vector size="78" baseType="lpstr">
      <vt:lpstr>Arial</vt:lpstr>
      <vt:lpstr>宋体</vt:lpstr>
      <vt:lpstr>Wingdings</vt:lpstr>
      <vt:lpstr>Calibri</vt:lpstr>
      <vt:lpstr>微软雅黑</vt:lpstr>
      <vt:lpstr>Segoe UI Black</vt:lpstr>
      <vt:lpstr>方正字迹-吕建德行楷简体</vt:lpstr>
      <vt:lpstr>Segoe UI</vt:lpstr>
      <vt:lpstr>方正琥珀_GBK</vt:lpstr>
      <vt:lpstr>等线</vt:lpstr>
      <vt:lpstr>微软雅黑 Light</vt:lpstr>
      <vt:lpstr>Segoe Print</vt:lpstr>
      <vt:lpstr>Arial</vt:lpstr>
      <vt:lpstr>Impact</vt:lpstr>
      <vt:lpstr>汉仪菱心体简</vt:lpstr>
      <vt:lpstr>Arial Unicode MS</vt:lpstr>
      <vt:lpstr>黑体</vt:lpstr>
      <vt:lpstr>方正正大黑_GBK</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小破孩</cp:lastModifiedBy>
  <cp:revision>85</cp:revision>
  <dcterms:created xsi:type="dcterms:W3CDTF">2021-11-29T03:35:00Z</dcterms:created>
  <dcterms:modified xsi:type="dcterms:W3CDTF">2023-07-28T08:26:37Z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6C8D34FF76024FC3BF3D20024570BDBA</vt:lpwstr>
  </property>
</Properties>
</file>